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5" r:id="rId3"/>
    <p:sldId id="344" r:id="rId4"/>
    <p:sldId id="370" r:id="rId5"/>
    <p:sldId id="371" r:id="rId6"/>
    <p:sldId id="345" r:id="rId7"/>
    <p:sldId id="349" r:id="rId8"/>
    <p:sldId id="350" r:id="rId9"/>
    <p:sldId id="372" r:id="rId10"/>
    <p:sldId id="384" r:id="rId11"/>
    <p:sldId id="373" r:id="rId12"/>
    <p:sldId id="381" r:id="rId13"/>
    <p:sldId id="385" r:id="rId14"/>
    <p:sldId id="382" r:id="rId15"/>
    <p:sldId id="383" r:id="rId16"/>
    <p:sldId id="387" r:id="rId17"/>
    <p:sldId id="361" r:id="rId18"/>
    <p:sldId id="374" r:id="rId19"/>
    <p:sldId id="375" r:id="rId20"/>
    <p:sldId id="376" r:id="rId21"/>
    <p:sldId id="377" r:id="rId22"/>
    <p:sldId id="379" r:id="rId23"/>
    <p:sldId id="378" r:id="rId24"/>
    <p:sldId id="34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61F"/>
    <a:srgbClr val="C5922B"/>
    <a:srgbClr val="345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98" autoAdjust="0"/>
    <p:restoredTop sz="86404" autoAdjust="0"/>
  </p:normalViewPr>
  <p:slideViewPr>
    <p:cSldViewPr>
      <p:cViewPr>
        <p:scale>
          <a:sx n="63" d="100"/>
          <a:sy n="63" d="100"/>
        </p:scale>
        <p:origin x="-1219" y="-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A8AA7-FB7B-4940-B146-64ED6EED741B}" type="datetimeFigureOut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058B-6A9B-4202-A462-6C12EF8CB7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87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39001-3E9E-4724-8E09-07592E336629}" type="datetimeFigureOut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2E1C-028C-414B-9C27-2F2AA0E4C9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4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47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02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90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16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89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6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70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332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478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718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703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37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307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07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9455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0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15D3-BFD8-4B0C-A1BD-1917CF526A78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FA27-E30E-4062-BFBE-9DA70EDACEF7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020D-2E59-4206-8A1B-CF7EBC1D720D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D125-BC52-4913-88C0-C53861E310DB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D5562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F0073-4037-47DC-B549-4D9CC75F6D05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D5562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04A2-7C2A-4CBD-BBF8-1BE43FC43261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6E637-3C0F-4FC6-B7AC-86190434D138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>
            <a:lvl1pPr>
              <a:defRPr sz="1000">
                <a:latin typeface="Helvetica" pitchFamily="34" charset="0"/>
                <a:cs typeface="Helvetica" pitchFamily="34" charset="0"/>
              </a:defRPr>
            </a:lvl1pPr>
          </a:lstStyle>
          <a:p>
            <a:fld id="{7EE528F4-D5A0-4685-975C-C614BF3237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C9661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40333-4D29-4434-BE6F-C1A3E8CA6F1C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D5562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AB35-AC18-4D04-B400-74FDE0CF6011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D5562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B6509-9129-4929-965B-9A76AA7C1A21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D5562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7B52-F515-4EC8-9708-E0F9E1A30B02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F46B-24C7-4F13-9AB1-65F58F2639B6}" type="datetime1">
              <a:rPr lang="en-US" smtClean="0"/>
              <a:pPr/>
              <a:t>25/11/2019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D5562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E05A0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agatimaidan.inf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ocentreindia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sco.i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ec.in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po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nnaitradecentre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tex.co.i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eela.com/en_us/gujarat/mahatma-mandir-convention-and-exhibition-centr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orporate.shoppersstop.com/Brand/Homestop.aspx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ezoneonline.in/" TargetMode="External"/><Relationship Id="rId5" Type="http://schemas.openxmlformats.org/officeDocument/2006/relationships/hyperlink" Target="http://www.vijaysales.com/" TargetMode="External"/><Relationship Id="rId4" Type="http://schemas.openxmlformats.org/officeDocument/2006/relationships/hyperlink" Target="http://www.cromaretail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kingsmenindia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9843"/>
            <a:ext cx="9144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Arial" pitchFamily="34" charset="0"/>
                <a:cs typeface="Arial" pitchFamily="34" charset="0"/>
              </a:rPr>
              <a:t>EDPA International/IFES</a:t>
            </a:r>
          </a:p>
          <a:p>
            <a:pPr algn="ctr"/>
            <a:endParaRPr lang="en-US" sz="33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300" b="1" dirty="0">
                <a:solidFill>
                  <a:srgbClr val="345776"/>
                </a:solidFill>
                <a:latin typeface="Arial" pitchFamily="34" charset="0"/>
                <a:cs typeface="Arial" pitchFamily="34" charset="0"/>
              </a:rPr>
              <a:t>Country Report</a:t>
            </a:r>
          </a:p>
          <a:p>
            <a:pPr algn="ctr"/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i="1" dirty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A Local Knowledge Report </a:t>
            </a:r>
          </a:p>
          <a:p>
            <a:pPr algn="ctr"/>
            <a:r>
              <a:rPr lang="en-US" sz="2400" b="1" i="1" dirty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From Exhibit/Event Service Providers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715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" pitchFamily="34" charset="0"/>
                <a:cs typeface="Arial" pitchFamily="34" charset="0"/>
              </a:rPr>
              <a:t>India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8600"/>
            <a:ext cx="3733800" cy="13075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886200"/>
            <a:ext cx="3746500" cy="149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191000"/>
            <a:ext cx="9163050" cy="2667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C5922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5379719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  <a:cs typeface="Helvetica" pitchFamily="34" charset="0"/>
              </a:rPr>
              <a:t>Presentation Prepared By</a:t>
            </a:r>
          </a:p>
          <a:p>
            <a:endParaRPr lang="en-US" sz="2800" b="1" dirty="0">
              <a:latin typeface="+mj-lt"/>
              <a:cs typeface="Helvetica" pitchFamily="34" charset="0"/>
            </a:endParaRPr>
          </a:p>
          <a:p>
            <a:r>
              <a:rPr lang="en-US" sz="2000" dirty="0" err="1">
                <a:latin typeface="+mj-lt"/>
                <a:cs typeface="Helvetica" pitchFamily="34" charset="0"/>
              </a:rPr>
              <a:t>Kingsmen</a:t>
            </a:r>
            <a:r>
              <a:rPr lang="en-US" sz="2000" dirty="0">
                <a:latin typeface="+mj-lt"/>
                <a:cs typeface="Helvetica" pitchFamily="34" charset="0"/>
              </a:rPr>
              <a:t> </a:t>
            </a:r>
            <a:r>
              <a:rPr lang="en-US" sz="2000" dirty="0" err="1">
                <a:latin typeface="+mj-lt"/>
                <a:cs typeface="Helvetica" pitchFamily="34" charset="0"/>
              </a:rPr>
              <a:t>Fairtech</a:t>
            </a:r>
            <a:r>
              <a:rPr lang="en-US" sz="2000" dirty="0">
                <a:latin typeface="+mj-lt"/>
                <a:cs typeface="Helvetica" pitchFamily="34" charset="0"/>
              </a:rPr>
              <a:t> Interiors </a:t>
            </a:r>
            <a:r>
              <a:rPr lang="en-US" sz="2000" dirty="0" err="1">
                <a:latin typeface="+mj-lt"/>
                <a:cs typeface="Helvetica" pitchFamily="34" charset="0"/>
              </a:rPr>
              <a:t>Pvt</a:t>
            </a:r>
            <a:r>
              <a:rPr lang="en-US" sz="2000" dirty="0">
                <a:latin typeface="+mj-lt"/>
                <a:cs typeface="Helvetica" pitchFamily="34" charset="0"/>
              </a:rPr>
              <a:t> Ltd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6880" y="4220051"/>
            <a:ext cx="5379719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Helvetica" pitchFamily="34" charset="0"/>
              </a:rPr>
              <a:t>B1 Extension/ F1, Mohan Co-operative, Mathura Road, </a:t>
            </a:r>
          </a:p>
          <a:p>
            <a:r>
              <a:rPr lang="en-US" sz="1400" dirty="0">
                <a:latin typeface="+mj-lt"/>
                <a:cs typeface="Helvetica" pitchFamily="34" charset="0"/>
              </a:rPr>
              <a:t>New Delhi – 110044.</a:t>
            </a:r>
          </a:p>
          <a:p>
            <a:r>
              <a:rPr lang="en-US" sz="1400" dirty="0">
                <a:latin typeface="+mj-lt"/>
                <a:cs typeface="Helvetica" pitchFamily="34" charset="0"/>
              </a:rPr>
              <a:t>Tel: (011) 46606100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53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Helvetica" pitchFamily="34" charset="0"/>
                <a:cs typeface="Helvetica" pitchFamily="34" charset="0"/>
              </a:rPr>
              <a:t>India: </a:t>
            </a:r>
            <a:r>
              <a:rPr lang="en-US" sz="3000" b="1" dirty="0">
                <a:latin typeface="Helvetica" pitchFamily="34" charset="0"/>
                <a:cs typeface="Helvetica" pitchFamily="34" charset="0"/>
              </a:rPr>
              <a:t>Facts and Figures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Facts &amp; Figures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1600201"/>
            <a:ext cx="4038600" cy="4495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>
                <a:latin typeface="+mj-lt"/>
                <a:cs typeface="Helvetica"/>
              </a:rPr>
              <a:t>Population approx: </a:t>
            </a:r>
            <a:r>
              <a:rPr lang="en-US" sz="1500" dirty="0">
                <a:latin typeface="+mj-lt"/>
              </a:rPr>
              <a:t>1.37 Billion</a:t>
            </a:r>
          </a:p>
          <a:p>
            <a:endParaRPr lang="en-US" sz="1500" dirty="0">
              <a:latin typeface="+mj-lt"/>
              <a:cs typeface="Helvetica"/>
            </a:endParaRPr>
          </a:p>
          <a:p>
            <a:r>
              <a:rPr lang="en-US" sz="1500" dirty="0">
                <a:latin typeface="+mj-lt"/>
                <a:cs typeface="Helvetica"/>
              </a:rPr>
              <a:t>Country Size: </a:t>
            </a:r>
            <a:r>
              <a:rPr lang="en-US" sz="1500" dirty="0">
                <a:latin typeface="+mj-lt"/>
              </a:rPr>
              <a:t>3,287,590 km² </a:t>
            </a:r>
          </a:p>
          <a:p>
            <a:endParaRPr lang="en-US" sz="1500" dirty="0">
              <a:latin typeface="+mj-lt"/>
              <a:cs typeface="Helvetica"/>
            </a:endParaRPr>
          </a:p>
          <a:p>
            <a:r>
              <a:rPr lang="en-US" sz="1500" dirty="0">
                <a:latin typeface="+mj-lt"/>
                <a:cs typeface="Helvetica"/>
              </a:rPr>
              <a:t>Main language(s): English and Hindi</a:t>
            </a:r>
            <a:br>
              <a:rPr lang="en-US" sz="1500" dirty="0">
                <a:latin typeface="+mj-lt"/>
                <a:cs typeface="Helvetica"/>
              </a:rPr>
            </a:br>
            <a:endParaRPr lang="en-US" sz="1500" dirty="0">
              <a:latin typeface="+mj-lt"/>
              <a:cs typeface="Helvetica"/>
            </a:endParaRPr>
          </a:p>
          <a:p>
            <a:r>
              <a:rPr lang="en-US" sz="1500" dirty="0">
                <a:latin typeface="+mj-lt"/>
                <a:cs typeface="Helvetica"/>
              </a:rPr>
              <a:t>Capital City: New Delhi</a:t>
            </a:r>
          </a:p>
          <a:p>
            <a:r>
              <a:rPr lang="en-US" sz="1500" dirty="0">
                <a:latin typeface="+mj-lt"/>
                <a:cs typeface="Helvetica"/>
              </a:rPr>
              <a:t>Population: </a:t>
            </a:r>
            <a:r>
              <a:rPr lang="en-US" sz="1500" dirty="0">
                <a:latin typeface="+mj-lt"/>
              </a:rPr>
              <a:t>11 Million (approx.)</a:t>
            </a:r>
            <a:endParaRPr lang="en-US" sz="1500" dirty="0">
              <a:latin typeface="+mj-lt"/>
              <a:cs typeface="Helvetica"/>
            </a:endParaRPr>
          </a:p>
          <a:p>
            <a:endParaRPr lang="en-US" sz="1500" dirty="0">
              <a:latin typeface="+mj-lt"/>
              <a:cs typeface="Helvetica"/>
            </a:endParaRPr>
          </a:p>
          <a:p>
            <a:r>
              <a:rPr lang="en-US" sz="1500" dirty="0">
                <a:latin typeface="+mj-lt"/>
                <a:cs typeface="Helvetica"/>
              </a:rPr>
              <a:t>Largest City: Mumbai</a:t>
            </a:r>
          </a:p>
          <a:p>
            <a:r>
              <a:rPr lang="en-US" sz="1500" dirty="0">
                <a:latin typeface="+mj-lt"/>
                <a:cs typeface="Helvetica"/>
              </a:rPr>
              <a:t>Population: </a:t>
            </a:r>
            <a:r>
              <a:rPr lang="en-US" sz="1500" dirty="0">
                <a:latin typeface="+mj-lt"/>
              </a:rPr>
              <a:t>12.5 Million (approx.)</a:t>
            </a:r>
            <a:endParaRPr lang="en-US" sz="1500" dirty="0">
              <a:latin typeface="+mj-lt"/>
              <a:cs typeface="Helvetic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4495800" y="1600199"/>
            <a:ext cx="4267200" cy="316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3279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Money Issues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990600"/>
            <a:ext cx="8229600" cy="3733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400" dirty="0">
                <a:latin typeface="+mj-lt"/>
              </a:rPr>
              <a:t>Currency: Indian Rupee (INR)</a:t>
            </a:r>
            <a:br>
              <a:rPr lang="en-AU" sz="1400" dirty="0">
                <a:latin typeface="+mj-lt"/>
              </a:rPr>
            </a:br>
            <a:r>
              <a:rPr lang="en-AU" sz="1400" dirty="0">
                <a:latin typeface="+mj-lt"/>
              </a:rPr>
              <a:t>Standard conversion rate 1 USD = 71 INR (approx.) in October, 2019.</a:t>
            </a:r>
          </a:p>
          <a:p>
            <a:pPr marL="0" indent="0">
              <a:buNone/>
            </a:pPr>
            <a:endParaRPr lang="en-AU" sz="1400" dirty="0">
              <a:latin typeface="+mj-lt"/>
            </a:endParaRPr>
          </a:p>
          <a:p>
            <a:r>
              <a:rPr lang="en-AU" sz="1400" dirty="0">
                <a:latin typeface="+mj-lt"/>
              </a:rPr>
              <a:t>Visa, MasterCard &amp; American Express widely accepted, especially in metropolitan areas like Mumbai, Delhi, Chennai, Bangalore and Hyderabad. India is slowly moving towards being a cashless economy. The digital wallet or e-wallet is making the life easier.</a:t>
            </a:r>
          </a:p>
          <a:p>
            <a:pPr marL="0" indent="0">
              <a:buNone/>
            </a:pPr>
            <a:endParaRPr lang="en-AU" sz="1400" dirty="0">
              <a:latin typeface="+mj-lt"/>
            </a:endParaRPr>
          </a:p>
          <a:p>
            <a:r>
              <a:rPr lang="en-AU" sz="1400" dirty="0">
                <a:latin typeface="+mj-lt"/>
              </a:rPr>
              <a:t>Unlike US, credit cards are not compulsory at shows for services in India. They are merely used as a mode of payment. Other alternatives to credit cards are cheque, cash, NEFT, RTGS and demand draft.</a:t>
            </a:r>
          </a:p>
          <a:p>
            <a:endParaRPr lang="en-AU" sz="1400" dirty="0">
              <a:latin typeface="+mj-lt"/>
            </a:endParaRPr>
          </a:p>
          <a:p>
            <a:r>
              <a:rPr lang="en-AU" sz="1400" dirty="0"/>
              <a:t> Commerce in India often includes negotiation. </a:t>
            </a:r>
          </a:p>
          <a:p>
            <a:endParaRPr lang="en-US" sz="1400" dirty="0">
              <a:solidFill>
                <a:srgbClr val="00B050"/>
              </a:solidFill>
            </a:endParaRPr>
          </a:p>
          <a:p>
            <a:r>
              <a:rPr lang="en-US" sz="1400" dirty="0"/>
              <a:t> GST is applicable on all the services that an individual avails. Also, the percentage of GST charged varies from industry to industry. You cannot claim a refund. </a:t>
            </a:r>
            <a:endParaRPr lang="en-AU" sz="1400" dirty="0">
              <a:latin typeface="+mj-lt"/>
            </a:endParaRPr>
          </a:p>
          <a:p>
            <a:endParaRPr lang="en-AU" sz="1400" dirty="0">
              <a:latin typeface="+mj-lt"/>
            </a:endParaRPr>
          </a:p>
          <a:p>
            <a:endParaRPr lang="en-AU" sz="1400" dirty="0">
              <a:latin typeface="+mj-lt"/>
            </a:endParaRPr>
          </a:p>
          <a:p>
            <a:pPr>
              <a:buNone/>
            </a:pPr>
            <a:endParaRPr lang="en-AU" sz="1800" dirty="0"/>
          </a:p>
          <a:p>
            <a:endParaRPr lang="en-AU" sz="1800" dirty="0"/>
          </a:p>
          <a:p>
            <a:endParaRPr lang="en-AU" sz="1800" dirty="0"/>
          </a:p>
          <a:p>
            <a:endParaRPr lang="en-AU" sz="1800" dirty="0"/>
          </a:p>
          <a:p>
            <a:pPr marL="0" indent="0">
              <a:buFont typeface="Arial" pitchFamily="34" charset="0"/>
              <a:buNone/>
            </a:pPr>
            <a:endParaRPr lang="en-AU" sz="1800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7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Size and Distance Information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/>
          <a:srcRect l="14891" t="7166" r="17904" b="7008"/>
          <a:stretch/>
        </p:blipFill>
        <p:spPr bwMode="auto">
          <a:xfrm>
            <a:off x="1219200" y="375473"/>
            <a:ext cx="6705600" cy="650507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12033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Location of Major Venues</a:t>
            </a:r>
          </a:p>
        </p:txBody>
      </p:sp>
    </p:spTree>
    <p:extLst>
      <p:ext uri="{BB962C8B-B14F-4D97-AF65-F5344CB8AC3E}">
        <p14:creationId xmlns:p14="http://schemas.microsoft.com/office/powerpoint/2010/main" val="426473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latin typeface="Helvetica"/>
                <a:cs typeface="Helvetica"/>
              </a:rPr>
              <a:t>Pragati</a:t>
            </a:r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3200" dirty="0" err="1">
                <a:latin typeface="Helvetica"/>
                <a:cs typeface="Helvetica"/>
              </a:rPr>
              <a:t>Maidan</a:t>
            </a:r>
            <a:endParaRPr lang="en-US" sz="3200" dirty="0">
              <a:latin typeface="Helvetica"/>
              <a:cs typeface="Helvetica"/>
            </a:endParaRPr>
          </a:p>
          <a:p>
            <a:r>
              <a:rPr lang="en-US" sz="3200" dirty="0">
                <a:latin typeface="Helvetica"/>
                <a:cs typeface="Helvetica"/>
              </a:rPr>
              <a:t>New Delhi</a:t>
            </a:r>
          </a:p>
          <a:p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www.pragatimaidan.info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>
                <a:latin typeface="+mj-lt"/>
                <a:cs typeface="Helvetica"/>
              </a:rPr>
              <a:t>Largest purpose built exhibition space in India’s capital region.</a:t>
            </a:r>
          </a:p>
          <a:p>
            <a:pPr>
              <a:buNone/>
            </a:pPr>
            <a:endParaRPr lang="en-US" sz="2500" dirty="0">
              <a:latin typeface="+mj-lt"/>
              <a:cs typeface="Helvetica"/>
            </a:endParaRPr>
          </a:p>
          <a:p>
            <a:r>
              <a:rPr lang="en-US" sz="2500" dirty="0">
                <a:latin typeface="+mj-lt"/>
              </a:rPr>
              <a:t>Owned and managed by Indian Trade Promotion </a:t>
            </a:r>
            <a:r>
              <a:rPr lang="en-US" sz="2500" dirty="0" err="1">
                <a:latin typeface="+mj-lt"/>
              </a:rPr>
              <a:t>Organisation</a:t>
            </a:r>
            <a:r>
              <a:rPr lang="en-US" sz="2500" dirty="0">
                <a:latin typeface="+mj-lt"/>
              </a:rPr>
              <a:t> (ITPO) - Ministry of Commerce and Industry, Govt. of India. </a:t>
            </a:r>
          </a:p>
          <a:p>
            <a:endParaRPr lang="en-US" sz="2500" dirty="0">
              <a:latin typeface="+mj-lt"/>
              <a:cs typeface="Helvetica"/>
            </a:endParaRPr>
          </a:p>
          <a:p>
            <a:r>
              <a:rPr lang="en-US" sz="2500" dirty="0">
                <a:latin typeface="+mj-lt"/>
                <a:cs typeface="Helvetica"/>
              </a:rPr>
              <a:t>17 halls and over 70,000 </a:t>
            </a:r>
            <a:r>
              <a:rPr lang="en-US" sz="2500" dirty="0" err="1">
                <a:latin typeface="+mj-lt"/>
                <a:cs typeface="Helvetica"/>
              </a:rPr>
              <a:t>sq.m</a:t>
            </a:r>
            <a:r>
              <a:rPr lang="en-US" sz="2500" dirty="0">
                <a:latin typeface="+mj-lt"/>
                <a:cs typeface="Helvetica"/>
              </a:rPr>
              <a:t> of exhibition space.</a:t>
            </a:r>
          </a:p>
          <a:p>
            <a:endParaRPr lang="en-US" sz="2500" dirty="0">
              <a:latin typeface="+mj-lt"/>
              <a:cs typeface="Helvetica"/>
            </a:endParaRPr>
          </a:p>
          <a:p>
            <a:r>
              <a:rPr lang="en-US" sz="25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2500" dirty="0">
                <a:latin typeface="+mj-lt"/>
              </a:rPr>
              <a:t>	 Auto Expo</a:t>
            </a:r>
          </a:p>
          <a:p>
            <a:pPr>
              <a:buNone/>
            </a:pPr>
            <a:r>
              <a:rPr lang="en-US" sz="2500" dirty="0">
                <a:latin typeface="+mj-lt"/>
              </a:rPr>
              <a:t>	India International Trade Fair</a:t>
            </a:r>
          </a:p>
          <a:p>
            <a:pPr>
              <a:buNone/>
            </a:pPr>
            <a:r>
              <a:rPr lang="en-US" sz="2500" dirty="0">
                <a:latin typeface="+mj-lt"/>
              </a:rPr>
              <a:t>	Nehru Pavilion</a:t>
            </a:r>
          </a:p>
          <a:p>
            <a:pPr>
              <a:buNone/>
            </a:pPr>
            <a:r>
              <a:rPr lang="en-US" sz="2500" dirty="0">
                <a:latin typeface="+mj-lt"/>
              </a:rPr>
              <a:t>	Atomic Energy and Defense Pavilion</a:t>
            </a:r>
          </a:p>
          <a:p>
            <a:pPr>
              <a:buNone/>
            </a:pPr>
            <a:r>
              <a:rPr lang="en-US" sz="2500" dirty="0">
                <a:latin typeface="+mj-lt"/>
              </a:rPr>
              <a:t>	World Book Fair</a:t>
            </a:r>
          </a:p>
          <a:p>
            <a:pPr>
              <a:buNone/>
            </a:pPr>
            <a:r>
              <a:rPr lang="en-US" sz="2500" dirty="0">
                <a:latin typeface="+mj-lt"/>
              </a:rPr>
              <a:t>	</a:t>
            </a:r>
            <a:r>
              <a:rPr lang="en-US" sz="2500" dirty="0" err="1">
                <a:latin typeface="+mj-lt"/>
              </a:rPr>
              <a:t>PlastIndia</a:t>
            </a:r>
            <a:endParaRPr lang="en-US" sz="2500" dirty="0">
              <a:latin typeface="+mj-lt"/>
            </a:endParaRPr>
          </a:p>
          <a:p>
            <a:pPr>
              <a:buNone/>
            </a:pPr>
            <a:r>
              <a:rPr lang="en-US" sz="2100" dirty="0">
                <a:latin typeface="Helvetica"/>
              </a:rPr>
              <a:t>	</a:t>
            </a:r>
            <a:endParaRPr lang="en-US" sz="2100" dirty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0" y="2209800"/>
            <a:ext cx="427274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816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India Trade Expo Centre</a:t>
            </a:r>
          </a:p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Delhi NCR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www.expocentreindia.com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+mj-lt"/>
              </a:rPr>
              <a:t>10000sq.m of indoor space and 10000sq.m of open area.</a:t>
            </a:r>
          </a:p>
          <a:p>
            <a:r>
              <a:rPr lang="en-US" sz="1400" dirty="0">
                <a:latin typeface="+mj-lt"/>
              </a:rPr>
              <a:t>5 exhibition halls with additional conference room, 5 meeting rooms, Warehousing and an underground and over-ground parking space.</a:t>
            </a:r>
          </a:p>
          <a:p>
            <a:r>
              <a:rPr lang="en-US" sz="14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PET+DrinkTech</a:t>
            </a:r>
            <a:r>
              <a:rPr lang="en-US" sz="1400" dirty="0">
                <a:latin typeface="+mj-lt"/>
              </a:rPr>
              <a:t> Asia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World Dental congress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Renewable Energy India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Aquatech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Petrotech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  <a:cs typeface="Helvetica"/>
              </a:rPr>
              <a:t>	Auto Expo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419600" y="2286000"/>
            <a:ext cx="4373204" cy="28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b="1" dirty="0">
                <a:latin typeface="Helvetica"/>
              </a:rPr>
              <a:t>Bombay Convention and Exhibition Centre</a:t>
            </a:r>
          </a:p>
          <a:p>
            <a:r>
              <a:rPr lang="en-US" sz="3500" b="1" dirty="0">
                <a:latin typeface="Helvetica"/>
              </a:rPr>
              <a:t>Mumbai</a:t>
            </a:r>
            <a:endParaRPr lang="en-US" sz="3500" dirty="0">
              <a:latin typeface="Helvetica"/>
            </a:endParaRP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www.nesco.in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+mj-lt"/>
              </a:rPr>
              <a:t>Among the largest permanent private exhibition centers in India.</a:t>
            </a:r>
          </a:p>
          <a:p>
            <a:r>
              <a:rPr lang="en-US" sz="1400" dirty="0">
                <a:latin typeface="+mj-lt"/>
              </a:rPr>
              <a:t>4 exhibition halls with over 45000sq.m area.</a:t>
            </a:r>
          </a:p>
          <a:p>
            <a:r>
              <a:rPr lang="en-US" sz="14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ACETECH India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Chemtech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</a:rPr>
              <a:t>	CPHI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India International </a:t>
            </a:r>
            <a:r>
              <a:rPr lang="en-US" sz="1400" dirty="0" err="1">
                <a:latin typeface="+mj-lt"/>
              </a:rPr>
              <a:t>Jewellery</a:t>
            </a:r>
            <a:r>
              <a:rPr lang="en-US" sz="1400" dirty="0">
                <a:latin typeface="+mj-lt"/>
              </a:rPr>
              <a:t> Show (IIJS)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InfoComm</a:t>
            </a:r>
            <a:r>
              <a:rPr lang="en-US" sz="1400" dirty="0">
                <a:latin typeface="+mj-lt"/>
                <a:cs typeface="Helvetica"/>
              </a:rPr>
              <a:t/>
            </a:r>
            <a:br>
              <a:rPr lang="en-US" sz="1400" dirty="0">
                <a:latin typeface="+mj-lt"/>
                <a:cs typeface="Helvetica"/>
              </a:rPr>
            </a:br>
            <a:endParaRPr lang="en-US" sz="1400" dirty="0">
              <a:latin typeface="+mj-lt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48200" y="2286000"/>
            <a:ext cx="414196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Bangalore International Exhibition Center Bangalore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www.biec.in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+mj-lt"/>
              </a:rPr>
              <a:t>Premier international exhibition-cum-conference facility.</a:t>
            </a:r>
          </a:p>
          <a:p>
            <a:r>
              <a:rPr lang="en-US" sz="1400" dirty="0">
                <a:latin typeface="+mj-lt"/>
              </a:rPr>
              <a:t>3 exhibition halls with 40000sq.m area.</a:t>
            </a:r>
          </a:p>
          <a:p>
            <a:r>
              <a:rPr lang="en-US" sz="1400" dirty="0">
                <a:latin typeface="+mj-lt"/>
              </a:rPr>
              <a:t>5000sq.m open display area.</a:t>
            </a:r>
          </a:p>
          <a:p>
            <a:r>
              <a:rPr lang="en-US" sz="1400" dirty="0">
                <a:latin typeface="+mj-lt"/>
              </a:rPr>
              <a:t>VIP lounge, business centre, conference center, food court and other support services.</a:t>
            </a:r>
          </a:p>
          <a:p>
            <a:r>
              <a:rPr lang="en-US" sz="14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Imtex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Agritech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CeBIT</a:t>
            </a:r>
            <a:r>
              <a:rPr lang="en-US" sz="1400" dirty="0">
                <a:latin typeface="+mj-lt"/>
              </a:rPr>
              <a:t> India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Bangalore Space Expo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Alucast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  <a:cs typeface="Helvetica"/>
              </a:rPr>
              <a:t>	</a:t>
            </a:r>
            <a:r>
              <a:rPr lang="en-US" sz="1400" dirty="0" err="1">
                <a:latin typeface="+mj-lt"/>
                <a:cs typeface="Helvetica"/>
              </a:rPr>
              <a:t>Acrex</a:t>
            </a:r>
            <a:r>
              <a:rPr lang="en-US" sz="1400" dirty="0">
                <a:latin typeface="+mj-lt"/>
                <a:cs typeface="Helvetica"/>
              </a:rPr>
              <a:t> India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0" y="2209800"/>
            <a:ext cx="4114800" cy="303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KTPO Trade Centre</a:t>
            </a:r>
          </a:p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Bangalore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www.ktpo.org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+mj-lt"/>
              </a:rPr>
              <a:t>4 exhibition halls with over 20000sq.m of area.</a:t>
            </a:r>
          </a:p>
          <a:p>
            <a:r>
              <a:rPr lang="en-US" sz="1400" dirty="0">
                <a:latin typeface="+mj-lt"/>
              </a:rPr>
              <a:t>Conference room for 200 delegates, 2 halls for press conference, a lobby and a VIP lounge</a:t>
            </a:r>
          </a:p>
          <a:p>
            <a:r>
              <a:rPr lang="en-US" sz="14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India International Travel Mart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Food Hospitality World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Natural Living Expo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Aahar</a:t>
            </a:r>
            <a:r>
              <a:rPr lang="en-US" sz="1400" dirty="0">
                <a:latin typeface="+mj-lt"/>
              </a:rPr>
              <a:t> International food fair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Solarcon</a:t>
            </a:r>
            <a:r>
              <a:rPr lang="en-US" sz="1400" dirty="0">
                <a:latin typeface="+mj-lt"/>
              </a:rPr>
              <a:t> India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International Natural Products Expo</a:t>
            </a:r>
          </a:p>
          <a:p>
            <a:pPr>
              <a:buNone/>
            </a:pPr>
            <a:r>
              <a:rPr lang="en-US" sz="1800" dirty="0"/>
              <a:t>	</a:t>
            </a:r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572000" y="2209800"/>
            <a:ext cx="426719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Chennai Trade Centre</a:t>
            </a:r>
          </a:p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Chennai</a:t>
            </a: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www.chennaitradecentre.org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3962400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+mj-lt"/>
              </a:rPr>
              <a:t>3 exhibition halls and 1 convention center - Over 17000sq.m area.</a:t>
            </a:r>
          </a:p>
          <a:p>
            <a:r>
              <a:rPr lang="en-US" sz="1400" dirty="0">
                <a:latin typeface="+mj-lt"/>
              </a:rPr>
              <a:t>Open-Air theatre, VIP rooms, Green rooms, Service room, Media Room, Meeting room, Storage room, Reception and organizers room. </a:t>
            </a:r>
          </a:p>
          <a:p>
            <a:r>
              <a:rPr lang="en-US" sz="14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Wood Tech India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Baicon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Tyre</a:t>
            </a:r>
            <a:r>
              <a:rPr lang="en-US" sz="1400" dirty="0">
                <a:latin typeface="+mj-lt"/>
              </a:rPr>
              <a:t> Expo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India International Leather Fair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Hitex</a:t>
            </a:r>
            <a:r>
              <a:rPr lang="en-US" sz="1400" dirty="0">
                <a:latin typeface="+mj-lt"/>
              </a:rPr>
              <a:t> International Machine Tool Expo</a:t>
            </a:r>
            <a:endParaRPr lang="en-US" sz="1400" dirty="0">
              <a:latin typeface="+mj-lt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495800" y="2209800"/>
            <a:ext cx="4294688" cy="322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Hitex</a:t>
            </a:r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 Exhibition Center</a:t>
            </a:r>
          </a:p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Hyderabad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www.hitex.co.in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+mj-lt"/>
              </a:rPr>
              <a:t>3 exhibition halls with 10500sq.m area.</a:t>
            </a:r>
          </a:p>
          <a:p>
            <a:r>
              <a:rPr lang="en-US" sz="1400" dirty="0">
                <a:latin typeface="+mj-lt"/>
              </a:rPr>
              <a:t>5 outdoor exhibition spaces and 2 open grounds for events and fairs.</a:t>
            </a:r>
          </a:p>
          <a:p>
            <a:r>
              <a:rPr lang="en-US" sz="1400" dirty="0">
                <a:latin typeface="+mj-lt"/>
              </a:rPr>
              <a:t>1 large conference hall and 5 meeting rooms.</a:t>
            </a:r>
          </a:p>
          <a:p>
            <a:r>
              <a:rPr lang="en-US" sz="1400" b="1" dirty="0">
                <a:latin typeface="+mj-lt"/>
                <a:cs typeface="Helvetica"/>
              </a:rPr>
              <a:t>Some Major exhibitions: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Furniture Fair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Food Service Expo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India Lab Expo</a:t>
            </a: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PackPlus</a:t>
            </a:r>
            <a:endParaRPr lang="en-US" sz="1400" dirty="0">
              <a:latin typeface="+mj-lt"/>
            </a:endParaRPr>
          </a:p>
          <a:p>
            <a:pPr>
              <a:buNone/>
            </a:pPr>
            <a:r>
              <a:rPr lang="en-US" sz="1400" dirty="0">
                <a:latin typeface="+mj-lt"/>
              </a:rPr>
              <a:t>	</a:t>
            </a:r>
            <a:r>
              <a:rPr lang="en-US" sz="1400" dirty="0" err="1">
                <a:latin typeface="+mj-lt"/>
              </a:rPr>
              <a:t>ProcessExpo</a:t>
            </a:r>
            <a:endParaRPr lang="en-US" sz="1400" dirty="0">
              <a:latin typeface="+mj-lt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572000" y="2209800"/>
            <a:ext cx="416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Mahatma </a:t>
            </a:r>
            <a:r>
              <a:rPr lang="en-US" sz="30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Mandir</a:t>
            </a:r>
            <a:endParaRPr lang="en-US" sz="3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000" b="1" dirty="0">
                <a:latin typeface="Helvetica" panose="020B0604020202020204" pitchFamily="34" charset="0"/>
                <a:cs typeface="Helvetica" panose="020B0604020202020204" pitchFamily="34" charset="0"/>
              </a:rPr>
              <a:t>Gujarat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hlinkClick r:id="rId3"/>
              </a:rPr>
              <a:t>https://www.theleela.com/en_us/gujarat/mahatma-mandir-convention-and-exhibition-centre/</a:t>
            </a:r>
            <a:r>
              <a:rPr lang="en-US" sz="1600" dirty="0">
                <a:latin typeface="Helvetica"/>
                <a:cs typeface="Helvetica"/>
              </a:rPr>
              <a:t>)</a:t>
            </a:r>
          </a:p>
          <a:p>
            <a:endParaRPr lang="en-US" sz="1600" dirty="0">
              <a:latin typeface="Helvetica"/>
              <a:cs typeface="Helvetica"/>
            </a:endParaRP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latin typeface="+mj-lt"/>
              </a:rPr>
              <a:t>The Complex:</a:t>
            </a:r>
            <a:endParaRPr lang="en-US" sz="1500" dirty="0">
              <a:latin typeface="+mj-lt"/>
            </a:endParaRPr>
          </a:p>
          <a:p>
            <a:r>
              <a:rPr lang="en-US" sz="1500" dirty="0">
                <a:latin typeface="+mj-lt"/>
              </a:rPr>
              <a:t>The complex site is spacious enough to handle swift movement of up to 15,000 people.</a:t>
            </a:r>
          </a:p>
          <a:p>
            <a:r>
              <a:rPr lang="en-US" sz="1500" dirty="0">
                <a:latin typeface="+mj-lt"/>
              </a:rPr>
              <a:t>The Convention hall has seating capacity of 5000 seats undivided with VIP viewing gallerias.</a:t>
            </a:r>
          </a:p>
          <a:p>
            <a:pPr marL="0" indent="0">
              <a:buNone/>
            </a:pPr>
            <a:r>
              <a:rPr lang="en-US" sz="1500" b="1" dirty="0">
                <a:latin typeface="+mj-lt"/>
              </a:rPr>
              <a:t>The Convention Centre:</a:t>
            </a:r>
            <a:endParaRPr lang="en-US" sz="1500" dirty="0">
              <a:latin typeface="+mj-lt"/>
            </a:endParaRPr>
          </a:p>
          <a:p>
            <a:r>
              <a:rPr lang="en-US" sz="1500" dirty="0">
                <a:latin typeface="+mj-lt"/>
              </a:rPr>
              <a:t>Capacity- 5000 seats (undivided) plus VIP viewing galleries.</a:t>
            </a:r>
          </a:p>
          <a:p>
            <a:pPr marL="0" indent="0">
              <a:buNone/>
            </a:pPr>
            <a:r>
              <a:rPr lang="en-US" sz="1500" b="1" dirty="0">
                <a:latin typeface="+mj-lt"/>
              </a:rPr>
              <a:t>Seminar Halls, Meeting Rooms &amp; Conference Rooms:</a:t>
            </a:r>
            <a:endParaRPr lang="en-US" sz="1500" dirty="0">
              <a:latin typeface="+mj-lt"/>
            </a:endParaRPr>
          </a:p>
          <a:p>
            <a:r>
              <a:rPr lang="en-US" sz="1500" dirty="0">
                <a:latin typeface="+mj-lt"/>
              </a:rPr>
              <a:t>4 Seminar Rooms each having a capacity of 500 and 1000 seats</a:t>
            </a:r>
          </a:p>
          <a:p>
            <a:pPr marL="0" indent="0">
              <a:buNone/>
            </a:pPr>
            <a:r>
              <a:rPr lang="en-US" sz="1500" b="1" dirty="0">
                <a:latin typeface="+mj-lt"/>
              </a:rPr>
              <a:t>The Exhibition Centre:</a:t>
            </a:r>
            <a:endParaRPr lang="en-US" sz="1500" dirty="0">
              <a:latin typeface="+mj-lt"/>
            </a:endParaRPr>
          </a:p>
          <a:p>
            <a:r>
              <a:rPr lang="en-US" sz="1500" dirty="0">
                <a:latin typeface="+mj-lt"/>
              </a:rPr>
              <a:t>For exhibitions and various other </a:t>
            </a:r>
            <a:r>
              <a:rPr lang="en-US" sz="1500" dirty="0" err="1">
                <a:latin typeface="+mj-lt"/>
              </a:rPr>
              <a:t>programmes</a:t>
            </a:r>
            <a:r>
              <a:rPr lang="en-US" sz="1500" dirty="0">
                <a:latin typeface="+mj-lt"/>
              </a:rPr>
              <a:t>.</a:t>
            </a: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6667"/>
          <a:stretch/>
        </p:blipFill>
        <p:spPr>
          <a:xfrm>
            <a:off x="4572000" y="2399386"/>
            <a:ext cx="4169664" cy="274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53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Exhibition Facts and Figures</a:t>
            </a:r>
          </a:p>
        </p:txBody>
      </p:sp>
    </p:spTree>
    <p:extLst>
      <p:ext uri="{BB962C8B-B14F-4D97-AF65-F5344CB8AC3E}">
        <p14:creationId xmlns:p14="http://schemas.microsoft.com/office/powerpoint/2010/main" val="1122795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/>
              <a:t>Good mix of local and international organizers. Prominent among locals are UBM and ABEC. International organizers include </a:t>
            </a:r>
            <a:r>
              <a:rPr lang="en-US" sz="1500" dirty="0" err="1"/>
              <a:t>Messe</a:t>
            </a:r>
            <a:r>
              <a:rPr lang="en-US" sz="1500" dirty="0"/>
              <a:t> Frankfurt, </a:t>
            </a:r>
            <a:r>
              <a:rPr lang="en-US" sz="1500" dirty="0" err="1"/>
              <a:t>Messe</a:t>
            </a:r>
            <a:r>
              <a:rPr lang="en-US" sz="1500" dirty="0"/>
              <a:t> Dusseldorf, Reed and </a:t>
            </a:r>
            <a:r>
              <a:rPr lang="en-US" sz="1500" dirty="0" err="1"/>
              <a:t>Colonge</a:t>
            </a:r>
            <a:r>
              <a:rPr lang="en-US" sz="1500" dirty="0"/>
              <a:t> </a:t>
            </a:r>
            <a:r>
              <a:rPr lang="en-US" sz="1500" dirty="0" err="1"/>
              <a:t>Messe</a:t>
            </a:r>
            <a:r>
              <a:rPr lang="en-US" sz="1500" dirty="0"/>
              <a:t>.</a:t>
            </a:r>
            <a:r>
              <a:rPr lang="en-US" sz="1500" b="1" dirty="0">
                <a:solidFill>
                  <a:srgbClr val="FF0000"/>
                </a:solidFill>
              </a:rPr>
              <a:t/>
            </a:r>
            <a:br>
              <a:rPr lang="en-US" sz="1500" b="1" dirty="0">
                <a:solidFill>
                  <a:srgbClr val="FF0000"/>
                </a:solidFill>
              </a:rPr>
            </a:br>
            <a:endParaRPr lang="en-US" sz="1500" b="1" dirty="0">
              <a:solidFill>
                <a:srgbClr val="FF0000"/>
              </a:solidFill>
            </a:endParaRPr>
          </a:p>
          <a:p>
            <a:r>
              <a:rPr lang="en-US" sz="1500" dirty="0"/>
              <a:t>Organizers are into space selling and provision for Shell scheme system booths. They also provide utilities like electricity, water, Wi-Fi, etc.</a:t>
            </a:r>
          </a:p>
          <a:p>
            <a:endParaRPr lang="en-US" sz="1500" dirty="0"/>
          </a:p>
          <a:p>
            <a:r>
              <a:rPr lang="en-US" sz="1500" dirty="0"/>
              <a:t>All other services like booth solutions, fabrication, designing, printing and catering can be sub-contracted to exhibition service providers.</a:t>
            </a:r>
          </a:p>
          <a:p>
            <a:pPr>
              <a:buNone/>
            </a:pPr>
            <a:endParaRPr lang="en-US" sz="1500" dirty="0"/>
          </a:p>
          <a:p>
            <a:r>
              <a:rPr lang="en-US" sz="1500" dirty="0"/>
              <a:t>There are no trade unions in terms of exhibiting in India. You are allowed to staff your own workforce or service contractor.</a:t>
            </a:r>
          </a:p>
          <a:p>
            <a:endParaRPr lang="en-US" sz="1500" b="1" dirty="0">
              <a:solidFill>
                <a:srgbClr val="FF0000"/>
              </a:solidFill>
            </a:endParaRPr>
          </a:p>
          <a:p>
            <a:r>
              <a:rPr lang="en-US" sz="1500" dirty="0"/>
              <a:t>Rigging is non-existent and there are no facilities to execute the same.</a:t>
            </a:r>
          </a:p>
          <a:p>
            <a:pPr>
              <a:buNone/>
            </a:pPr>
            <a:endParaRPr lang="en-US" sz="1500" dirty="0"/>
          </a:p>
          <a:p>
            <a:r>
              <a:rPr lang="en-US" sz="1500" dirty="0"/>
              <a:t>Move in / move outs can be sluggish in the absence of appropriate facilities. Give yourself ample time to execute this.</a:t>
            </a:r>
          </a:p>
          <a:p>
            <a:endParaRPr lang="en-US" sz="1500" dirty="0"/>
          </a:p>
          <a:p>
            <a:r>
              <a:rPr lang="en-US" sz="1500" dirty="0"/>
              <a:t>Health and safety standards are followed sporadically to its western counterparts. Although, newly built exhibition spaces like </a:t>
            </a:r>
            <a:r>
              <a:rPr lang="en-US" sz="1500" dirty="0" err="1"/>
              <a:t>Hitex</a:t>
            </a:r>
            <a:r>
              <a:rPr lang="en-US" sz="1500" dirty="0"/>
              <a:t> and BIEC are state-of-the-art and adhere to these standards. </a:t>
            </a:r>
          </a:p>
          <a:p>
            <a:endParaRPr lang="en-US" sz="1500" b="1" dirty="0">
              <a:solidFill>
                <a:srgbClr val="FF0000"/>
              </a:solidFill>
            </a:endParaRPr>
          </a:p>
          <a:p>
            <a:r>
              <a:rPr lang="en-US" sz="1500" dirty="0"/>
              <a:t>Permissions for building need to be taken from organizers. Solution providers or agencies can these permissions on behalf of the exhibitor. Mezzanine structures need an additional architectural certificate.</a:t>
            </a:r>
          </a:p>
          <a:p>
            <a:endParaRPr lang="en-US" sz="1500" dirty="0"/>
          </a:p>
          <a:p>
            <a:r>
              <a:rPr lang="en-US" sz="1500" dirty="0"/>
              <a:t>Exhibition grounds are not dust protected.</a:t>
            </a:r>
          </a:p>
          <a:p>
            <a:pPr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latin typeface="Helvetica" panose="020B0604020202020204" pitchFamily="34" charset="0"/>
                <a:cs typeface="Helvetica" panose="020B0604020202020204" pitchFamily="34" charset="0"/>
              </a:rPr>
              <a:t>General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212788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latin typeface="Helvetica" panose="020B0604020202020204" pitchFamily="34" charset="0"/>
                <a:cs typeface="Helvetica" panose="020B0604020202020204" pitchFamily="34" charset="0"/>
              </a:rPr>
              <a:t>Electrics and Electricity</a:t>
            </a: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Although, Many power outlets are universal and accept many plugs without adapter. A combination receptacle for types C, D and M is usually present.</a:t>
            </a:r>
          </a:p>
          <a:p>
            <a:pPr>
              <a:buNone/>
            </a:pPr>
            <a:r>
              <a:rPr lang="en-US" sz="1400" dirty="0"/>
              <a:t>	</a:t>
            </a:r>
          </a:p>
          <a:p>
            <a:r>
              <a:rPr lang="en-US" sz="1400" dirty="0"/>
              <a:t>Plug Standard: IS 1293</a:t>
            </a:r>
          </a:p>
          <a:p>
            <a:r>
              <a:rPr lang="en-US" sz="1400" dirty="0"/>
              <a:t>Typical Voltage: 230V 50Hz</a:t>
            </a:r>
          </a:p>
          <a:p>
            <a:endParaRPr lang="en-US" sz="1400" dirty="0"/>
          </a:p>
          <a:p>
            <a:r>
              <a:rPr lang="en-US" sz="1400" dirty="0"/>
              <a:t>Electricians must be certified and/or licensed.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 descr="electronic socke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961108"/>
            <a:ext cx="4703089" cy="23333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1" t="14000" r="27451" b="16000"/>
          <a:stretch/>
        </p:blipFill>
        <p:spPr>
          <a:xfrm rot="16200000">
            <a:off x="5800375" y="3130523"/>
            <a:ext cx="2333302" cy="402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0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latin typeface="Helvetica" panose="020B0604020202020204" pitchFamily="34" charset="0"/>
                <a:cs typeface="Helvetica" panose="020B0604020202020204" pitchFamily="34" charset="0"/>
              </a:rPr>
              <a:t>Labour</a:t>
            </a: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 Cost Estimates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400" dirty="0"/>
              <a:t>Labour is considerably cheaper in India in comparison to US and even EU continent</a:t>
            </a:r>
          </a:p>
          <a:p>
            <a:endParaRPr lang="en-AU" sz="1400" dirty="0"/>
          </a:p>
          <a:p>
            <a:r>
              <a:rPr lang="en-AU" sz="1400" dirty="0"/>
              <a:t>General Labourer: 	11$ – 14$ / 8 hrs  - Per day*</a:t>
            </a:r>
          </a:p>
          <a:p>
            <a:r>
              <a:rPr lang="en-AU" sz="1400" dirty="0"/>
              <a:t>Experienced Labourer: 15$ – 18$ / 8 hrs  - Per day*</a:t>
            </a:r>
          </a:p>
          <a:p>
            <a:r>
              <a:rPr lang="en-AU" sz="1400" dirty="0"/>
              <a:t>Site Supervisors: 32$ – 82$ / 8 hrs  - Per day*</a:t>
            </a:r>
          </a:p>
          <a:p>
            <a:r>
              <a:rPr lang="en-AU" sz="1400" dirty="0"/>
              <a:t>Custom Stand Builders: 29$ – 55$ / 8 hrs  - Per day*</a:t>
            </a:r>
          </a:p>
          <a:p>
            <a:pPr>
              <a:buNone/>
            </a:pPr>
            <a:r>
              <a:rPr lang="en-AU" sz="1400" i="1" dirty="0">
                <a:solidFill>
                  <a:srgbClr val="FF0000"/>
                </a:solidFill>
              </a:rPr>
              <a:t>							</a:t>
            </a:r>
            <a:r>
              <a:rPr lang="en-AU" sz="1000" i="1" dirty="0">
                <a:solidFill>
                  <a:srgbClr val="FF0000"/>
                </a:solidFill>
              </a:rPr>
              <a:t>	</a:t>
            </a:r>
            <a:r>
              <a:rPr lang="en-AU" sz="1100" i="1" dirty="0">
                <a:solidFill>
                  <a:srgbClr val="FF0000"/>
                </a:solidFill>
              </a:rPr>
              <a:t>(approximate figures)*</a:t>
            </a:r>
          </a:p>
        </p:txBody>
      </p:sp>
    </p:spTree>
    <p:extLst>
      <p:ext uri="{BB962C8B-B14F-4D97-AF65-F5344CB8AC3E}">
        <p14:creationId xmlns:p14="http://schemas.microsoft.com/office/powerpoint/2010/main" val="3067842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Materials Usage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066800"/>
            <a:ext cx="8229600" cy="50593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Indian exhibitions prefer raised platform since flooring may be uneven.</a:t>
            </a:r>
          </a:p>
          <a:p>
            <a:endParaRPr lang="en-US" sz="1400" dirty="0"/>
          </a:p>
          <a:p>
            <a:r>
              <a:rPr lang="en-US" sz="1400" dirty="0"/>
              <a:t>Carpets commonly of 4 types: Plain, Rib, Loop and Cut Pile.</a:t>
            </a:r>
          </a:p>
          <a:p>
            <a:pPr>
              <a:buNone/>
            </a:pPr>
            <a:r>
              <a:rPr lang="en-US" sz="1400" dirty="0">
                <a:solidFill>
                  <a:srgbClr val="FF0000"/>
                </a:solidFill>
              </a:rPr>
              <a:t>	</a:t>
            </a:r>
            <a:r>
              <a:rPr lang="en-US" sz="1400" dirty="0"/>
              <a:t>Plain –  	0.5$ sq/ft</a:t>
            </a:r>
          </a:p>
          <a:p>
            <a:pPr>
              <a:buNone/>
            </a:pPr>
            <a:r>
              <a:rPr lang="en-US" sz="1400" dirty="0"/>
              <a:t>	Rib – 	0.5$ sq/ft</a:t>
            </a:r>
          </a:p>
          <a:p>
            <a:pPr>
              <a:buNone/>
            </a:pPr>
            <a:r>
              <a:rPr lang="en-US" sz="1400" dirty="0"/>
              <a:t>	Loop – 	1.5$ sq/ft</a:t>
            </a:r>
          </a:p>
          <a:p>
            <a:pPr>
              <a:buNone/>
            </a:pPr>
            <a:r>
              <a:rPr lang="en-US" sz="1400" dirty="0"/>
              <a:t>	Cut pile – 2.0$ sq/ft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Platforms are 35MM or 100MM. Laminated flooring can be standard or 8MM thickness. Laminates typically carry an additional charge.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Traditional material such as wood, metal, </a:t>
            </a:r>
            <a:r>
              <a:rPr lang="en-US" sz="1400" dirty="0" err="1"/>
              <a:t>mdf</a:t>
            </a:r>
            <a:r>
              <a:rPr lang="en-US" sz="1400" dirty="0"/>
              <a:t> and plywood preferred over more contemporary materials. </a:t>
            </a:r>
          </a:p>
          <a:p>
            <a:endParaRPr lang="en-US" sz="1400" dirty="0"/>
          </a:p>
          <a:p>
            <a:r>
              <a:rPr lang="en-US" sz="1400" dirty="0"/>
              <a:t>Sun board is a similar product variant for </a:t>
            </a:r>
            <a:r>
              <a:rPr lang="en-US" sz="1400" dirty="0" err="1"/>
              <a:t>Forex</a:t>
            </a:r>
            <a:r>
              <a:rPr lang="en-US" sz="1400" dirty="0"/>
              <a:t> in India.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Cost of material hugely dependent on quality. But overall considered cheap due to differences in currency value and cheap supporting ancillaries such as labor, transportation and resources.</a:t>
            </a:r>
          </a:p>
        </p:txBody>
      </p:sp>
    </p:spTree>
    <p:extLst>
      <p:ext uri="{BB962C8B-B14F-4D97-AF65-F5344CB8AC3E}">
        <p14:creationId xmlns:p14="http://schemas.microsoft.com/office/powerpoint/2010/main" val="2115243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Foliennummernplatzhalter 1"/>
          <p:cNvSpPr txBox="1">
            <a:spLocks/>
          </p:cNvSpPr>
          <p:nvPr/>
        </p:nvSpPr>
        <p:spPr>
          <a:xfrm>
            <a:off x="70104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Shopping Tips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914400"/>
            <a:ext cx="8229600" cy="5715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Dedicated stores such as IKEA are not common in India. However, many retail stores and unorganized shopping markets have almost all material you would be sourcing.</a:t>
            </a:r>
          </a:p>
          <a:p>
            <a:endParaRPr lang="en-US" sz="1400" dirty="0"/>
          </a:p>
          <a:p>
            <a:r>
              <a:rPr lang="en-US" sz="1400" dirty="0"/>
              <a:t>These retail stores are similar to large scale general stores. They are mostly chain outlets available at most metropolitans. Examples: Big Bazaar.</a:t>
            </a:r>
          </a:p>
          <a:p>
            <a:endParaRPr lang="en-US" sz="1400" dirty="0"/>
          </a:p>
          <a:p>
            <a:r>
              <a:rPr lang="en-US" sz="1400" b="1" dirty="0"/>
              <a:t>Other shopping examples:</a:t>
            </a:r>
          </a:p>
          <a:p>
            <a:r>
              <a:rPr lang="en-US" sz="1400" dirty="0"/>
              <a:t>Home improvement stores:</a:t>
            </a:r>
          </a:p>
          <a:p>
            <a:pPr>
              <a:buNone/>
            </a:pPr>
            <a:r>
              <a:rPr lang="en-US" sz="1400" dirty="0"/>
              <a:t>	</a:t>
            </a:r>
            <a:r>
              <a:rPr lang="en-US" sz="1400" dirty="0" err="1"/>
              <a:t>Homestop</a:t>
            </a:r>
            <a:r>
              <a:rPr lang="en-US" sz="1400" dirty="0"/>
              <a:t> (for home décor and furniture) </a:t>
            </a:r>
            <a:r>
              <a:rPr lang="en-US" sz="1400" dirty="0">
                <a:hlinkClick r:id="rId3"/>
              </a:rPr>
              <a:t>http://corporate.shoppersstop.com/Brand/Homestop.aspx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Unorganized market for home improvements and fabrication material</a:t>
            </a:r>
          </a:p>
          <a:p>
            <a:pPr>
              <a:buNone/>
            </a:pPr>
            <a:r>
              <a:rPr lang="en-US" sz="1400" dirty="0"/>
              <a:t>	Crawford Market in Mumbai</a:t>
            </a:r>
          </a:p>
          <a:p>
            <a:endParaRPr lang="en-US" sz="1400" dirty="0"/>
          </a:p>
          <a:p>
            <a:r>
              <a:rPr lang="en-US" sz="1400" dirty="0"/>
              <a:t>Retail Electronic stores:</a:t>
            </a:r>
          </a:p>
          <a:p>
            <a:pPr>
              <a:buNone/>
            </a:pPr>
            <a:r>
              <a:rPr lang="en-US" sz="1400" dirty="0"/>
              <a:t>	</a:t>
            </a:r>
            <a:r>
              <a:rPr lang="en-US" sz="1400" dirty="0" err="1"/>
              <a:t>Croma</a:t>
            </a:r>
            <a:r>
              <a:rPr lang="en-US" sz="1400" dirty="0"/>
              <a:t> (</a:t>
            </a:r>
            <a:r>
              <a:rPr lang="en-US" sz="1400" dirty="0">
                <a:hlinkClick r:id="rId4"/>
              </a:rPr>
              <a:t>www.cromaretail.com</a:t>
            </a:r>
            <a:r>
              <a:rPr lang="en-US" sz="1400" dirty="0"/>
              <a:t>)</a:t>
            </a:r>
          </a:p>
          <a:p>
            <a:pPr>
              <a:buNone/>
            </a:pPr>
            <a:r>
              <a:rPr lang="en-US" sz="1400" dirty="0"/>
              <a:t>	Vijay sales (</a:t>
            </a:r>
            <a:r>
              <a:rPr lang="en-US" sz="1400" dirty="0">
                <a:hlinkClick r:id="rId5"/>
              </a:rPr>
              <a:t>www.vijaysales.com</a:t>
            </a:r>
            <a:r>
              <a:rPr lang="en-US" sz="1400" dirty="0"/>
              <a:t>)</a:t>
            </a:r>
          </a:p>
          <a:p>
            <a:pPr>
              <a:buNone/>
            </a:pPr>
            <a:r>
              <a:rPr lang="en-US" sz="1400" dirty="0"/>
              <a:t>	</a:t>
            </a:r>
            <a:r>
              <a:rPr lang="en-US" sz="1400" dirty="0" err="1"/>
              <a:t>Ezone</a:t>
            </a:r>
            <a:r>
              <a:rPr lang="en-US" sz="1400" dirty="0"/>
              <a:t> (</a:t>
            </a:r>
            <a:r>
              <a:rPr lang="en-US" sz="1400" dirty="0">
                <a:hlinkClick r:id="rId6"/>
              </a:rPr>
              <a:t>www.ezoneonline.in</a:t>
            </a:r>
            <a:r>
              <a:rPr lang="en-US" sz="1400" dirty="0"/>
              <a:t>)</a:t>
            </a:r>
          </a:p>
          <a:p>
            <a:endParaRPr lang="en-US" sz="1400" dirty="0"/>
          </a:p>
          <a:p>
            <a:r>
              <a:rPr lang="en-US" sz="1400" dirty="0"/>
              <a:t>Unorganized market for cables and hardware:</a:t>
            </a:r>
          </a:p>
          <a:p>
            <a:pPr>
              <a:buNone/>
            </a:pPr>
            <a:r>
              <a:rPr lang="en-US" sz="1400" dirty="0"/>
              <a:t>	Lamington Road in South Mumbai</a:t>
            </a:r>
          </a:p>
          <a:p>
            <a:pPr>
              <a:buNone/>
            </a:pPr>
            <a:endParaRPr 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260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Rectangle 10"/>
          <p:cNvSpPr/>
          <p:nvPr/>
        </p:nvSpPr>
        <p:spPr>
          <a:xfrm>
            <a:off x="0" y="4333875"/>
            <a:ext cx="9144000" cy="25146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latin typeface="Helvetica" panose="020B0604020202020204" pitchFamily="34" charset="0"/>
                <a:cs typeface="Helvetica" panose="020B0604020202020204" pitchFamily="34" charset="0"/>
              </a:rPr>
              <a:t>EDPA International Members</a:t>
            </a:r>
            <a:br>
              <a:rPr lang="en-US" sz="30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000" dirty="0">
                <a:latin typeface="Helvetica" panose="020B0604020202020204" pitchFamily="34" charset="0"/>
                <a:cs typeface="Helvetica" panose="020B0604020202020204" pitchFamily="34" charset="0"/>
              </a:rPr>
              <a:t>Active in this country</a:t>
            </a:r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Rectangle 1"/>
          <p:cNvSpPr/>
          <p:nvPr/>
        </p:nvSpPr>
        <p:spPr>
          <a:xfrm>
            <a:off x="-1905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21" y="1813007"/>
            <a:ext cx="2411958" cy="9046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185065" y="2895600"/>
            <a:ext cx="277387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Kingsmen</a:t>
            </a:r>
            <a:r>
              <a:rPr lang="en-US" b="1" dirty="0"/>
              <a:t> </a:t>
            </a:r>
            <a:r>
              <a:rPr lang="en-US" b="1" dirty="0" err="1"/>
              <a:t>Fairtech</a:t>
            </a:r>
            <a:r>
              <a:rPr lang="en-US" b="1" dirty="0"/>
              <a:t> Interiors </a:t>
            </a:r>
            <a:r>
              <a:rPr lang="en-US" b="1" dirty="0" err="1"/>
              <a:t>Pvt</a:t>
            </a:r>
            <a:r>
              <a:rPr lang="en-US" b="1" dirty="0"/>
              <a:t> Ltd</a:t>
            </a:r>
          </a:p>
          <a:p>
            <a:pPr algn="ctr"/>
            <a:r>
              <a:rPr lang="en-US" sz="1500" dirty="0">
                <a:hlinkClick r:id="rId4"/>
              </a:rPr>
              <a:t>www.kingsmenindia.com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27123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7" y="4648200"/>
            <a:ext cx="4351893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100" y="4770120"/>
            <a:ext cx="3822700" cy="1529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2133600"/>
            <a:ext cx="58674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714</Words>
  <Application>Microsoft Office PowerPoint</Application>
  <PresentationFormat>On-screen Show (4:3)</PresentationFormat>
  <Paragraphs>266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Benedetti</dc:creator>
  <cp:lastModifiedBy>Nurlin</cp:lastModifiedBy>
  <cp:revision>386</cp:revision>
  <cp:lastPrinted>2014-03-16T01:48:05Z</cp:lastPrinted>
  <dcterms:created xsi:type="dcterms:W3CDTF">2013-12-05T16:35:22Z</dcterms:created>
  <dcterms:modified xsi:type="dcterms:W3CDTF">2019-11-25T02:01:22Z</dcterms:modified>
</cp:coreProperties>
</file>