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65" r:id="rId3"/>
    <p:sldId id="344" r:id="rId4"/>
    <p:sldId id="370" r:id="rId5"/>
    <p:sldId id="371" r:id="rId6"/>
    <p:sldId id="345" r:id="rId7"/>
    <p:sldId id="388" r:id="rId8"/>
    <p:sldId id="350" r:id="rId9"/>
    <p:sldId id="372" r:id="rId10"/>
    <p:sldId id="380" r:id="rId11"/>
    <p:sldId id="383" r:id="rId12"/>
    <p:sldId id="381" r:id="rId13"/>
    <p:sldId id="384" r:id="rId14"/>
    <p:sldId id="389" r:id="rId15"/>
    <p:sldId id="390" r:id="rId16"/>
    <p:sldId id="386" r:id="rId17"/>
    <p:sldId id="391" r:id="rId18"/>
    <p:sldId id="395" r:id="rId19"/>
    <p:sldId id="385" r:id="rId20"/>
    <p:sldId id="392" r:id="rId21"/>
    <p:sldId id="387" r:id="rId22"/>
    <p:sldId id="361" r:id="rId23"/>
    <p:sldId id="374" r:id="rId24"/>
    <p:sldId id="375" r:id="rId25"/>
    <p:sldId id="393" r:id="rId26"/>
    <p:sldId id="394" r:id="rId27"/>
    <p:sldId id="379" r:id="rId28"/>
    <p:sldId id="378" r:id="rId29"/>
    <p:sldId id="342" r:id="rId30"/>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C9661F"/>
    <a:srgbClr val="C5922B"/>
    <a:srgbClr val="34577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73" autoAdjust="0"/>
    <p:restoredTop sz="89818" autoAdjust="0"/>
  </p:normalViewPr>
  <p:slideViewPr>
    <p:cSldViewPr>
      <p:cViewPr varScale="1">
        <p:scale>
          <a:sx n="61" d="100"/>
          <a:sy n="61" d="100"/>
        </p:scale>
        <p:origin x="-132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4939" y="0"/>
            <a:ext cx="2949099" cy="496967"/>
          </a:xfrm>
          <a:prstGeom prst="rect">
            <a:avLst/>
          </a:prstGeom>
        </p:spPr>
        <p:txBody>
          <a:bodyPr vert="horz" lIns="91440" tIns="45720" rIns="91440" bIns="45720" rtlCol="0"/>
          <a:lstStyle>
            <a:lvl1pPr algn="r">
              <a:defRPr sz="1200"/>
            </a:lvl1pPr>
          </a:lstStyle>
          <a:p>
            <a:fld id="{E76A8AA7-FB7B-4940-B146-64ED6EED741B}" type="datetimeFigureOut">
              <a:rPr lang="en-US" smtClean="0"/>
              <a:pPr/>
              <a:t>11/1/2019</a:t>
            </a:fld>
            <a:endParaRPr lang="en-US" dirty="0"/>
          </a:p>
        </p:txBody>
      </p:sp>
      <p:sp>
        <p:nvSpPr>
          <p:cNvPr id="4" name="Footer Placeholder 3"/>
          <p:cNvSpPr>
            <a:spLocks noGrp="1"/>
          </p:cNvSpPr>
          <p:nvPr>
            <p:ph type="ftr" sz="quarter" idx="2"/>
          </p:nvPr>
        </p:nvSpPr>
        <p:spPr>
          <a:xfrm>
            <a:off x="0" y="9440646"/>
            <a:ext cx="2949099" cy="49696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4939" y="9440646"/>
            <a:ext cx="2949099" cy="496967"/>
          </a:xfrm>
          <a:prstGeom prst="rect">
            <a:avLst/>
          </a:prstGeom>
        </p:spPr>
        <p:txBody>
          <a:bodyPr vert="horz" lIns="91440" tIns="45720" rIns="91440" bIns="45720" rtlCol="0" anchor="b"/>
          <a:lstStyle>
            <a:lvl1pPr algn="r">
              <a:defRPr sz="1200"/>
            </a:lvl1pPr>
          </a:lstStyle>
          <a:p>
            <a:fld id="{0149058B-6A9B-4202-A462-6C12EF8CB726}" type="slidenum">
              <a:rPr lang="en-US" smtClean="0"/>
              <a:pPr/>
              <a:t>‹#›</a:t>
            </a:fld>
            <a:endParaRPr lang="en-US" dirty="0"/>
          </a:p>
        </p:txBody>
      </p:sp>
    </p:spTree>
    <p:extLst>
      <p:ext uri="{BB962C8B-B14F-4D97-AF65-F5344CB8AC3E}">
        <p14:creationId xmlns:p14="http://schemas.microsoft.com/office/powerpoint/2010/main" xmlns="" val="3489287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ED839001-3E9E-4724-8E09-07592E336629}" type="datetimeFigureOut">
              <a:rPr lang="en-US" smtClean="0"/>
              <a:pPr/>
              <a:t>11/1/2019</a:t>
            </a:fld>
            <a:endParaRPr lang="en-US" dirty="0"/>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5E0B2E1C-028C-414B-9C27-2F2AA0E4C9E9}" type="slidenum">
              <a:rPr lang="en-US" smtClean="0"/>
              <a:pPr/>
              <a:t>‹#›</a:t>
            </a:fld>
            <a:endParaRPr lang="en-US" dirty="0"/>
          </a:p>
        </p:txBody>
      </p:sp>
    </p:spTree>
    <p:extLst>
      <p:ext uri="{BB962C8B-B14F-4D97-AF65-F5344CB8AC3E}">
        <p14:creationId xmlns:p14="http://schemas.microsoft.com/office/powerpoint/2010/main" xmlns="" val="1950048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2</a:t>
            </a:fld>
            <a:endParaRPr lang="en-US" dirty="0"/>
          </a:p>
        </p:txBody>
      </p:sp>
    </p:spTree>
    <p:extLst>
      <p:ext uri="{BB962C8B-B14F-4D97-AF65-F5344CB8AC3E}">
        <p14:creationId xmlns:p14="http://schemas.microsoft.com/office/powerpoint/2010/main" xmlns="" val="660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3</a:t>
            </a:fld>
            <a:endParaRPr lang="en-US" dirty="0"/>
          </a:p>
        </p:txBody>
      </p:sp>
    </p:spTree>
    <p:extLst>
      <p:ext uri="{BB962C8B-B14F-4D97-AF65-F5344CB8AC3E}">
        <p14:creationId xmlns:p14="http://schemas.microsoft.com/office/powerpoint/2010/main" xmlns="" val="99111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4</a:t>
            </a:fld>
            <a:endParaRPr lang="en-US" dirty="0"/>
          </a:p>
        </p:txBody>
      </p:sp>
    </p:spTree>
    <p:extLst>
      <p:ext uri="{BB962C8B-B14F-4D97-AF65-F5344CB8AC3E}">
        <p14:creationId xmlns:p14="http://schemas.microsoft.com/office/powerpoint/2010/main" xmlns="" val="99111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5</a:t>
            </a:fld>
            <a:endParaRPr lang="en-US" dirty="0"/>
          </a:p>
        </p:txBody>
      </p:sp>
    </p:spTree>
    <p:extLst>
      <p:ext uri="{BB962C8B-B14F-4D97-AF65-F5344CB8AC3E}">
        <p14:creationId xmlns:p14="http://schemas.microsoft.com/office/powerpoint/2010/main" xmlns="" val="99111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6</a:t>
            </a:fld>
            <a:endParaRPr lang="en-US" dirty="0"/>
          </a:p>
        </p:txBody>
      </p:sp>
    </p:spTree>
    <p:extLst>
      <p:ext uri="{BB962C8B-B14F-4D97-AF65-F5344CB8AC3E}">
        <p14:creationId xmlns:p14="http://schemas.microsoft.com/office/powerpoint/2010/main" xmlns="" val="2571366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E0B2E1C-028C-414B-9C27-2F2AA0E4C9E9}" type="slidenum">
              <a:rPr lang="en-US" smtClean="0"/>
              <a:pPr/>
              <a:t>7</a:t>
            </a:fld>
            <a:endParaRPr lang="en-US" dirty="0"/>
          </a:p>
        </p:txBody>
      </p:sp>
    </p:spTree>
    <p:extLst>
      <p:ext uri="{BB962C8B-B14F-4D97-AF65-F5344CB8AC3E}">
        <p14:creationId xmlns:p14="http://schemas.microsoft.com/office/powerpoint/2010/main" xmlns="" val="371402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8</a:t>
            </a:fld>
            <a:endParaRPr lang="en-US" dirty="0"/>
          </a:p>
        </p:txBody>
      </p:sp>
    </p:spTree>
    <p:extLst>
      <p:ext uri="{BB962C8B-B14F-4D97-AF65-F5344CB8AC3E}">
        <p14:creationId xmlns:p14="http://schemas.microsoft.com/office/powerpoint/2010/main" xmlns="" val="2571366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5E0B2E1C-028C-414B-9C27-2F2AA0E4C9E9}"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17</a:t>
            </a:fld>
            <a:endParaRPr lang="en-US" dirty="0"/>
          </a:p>
        </p:txBody>
      </p:sp>
    </p:spTree>
    <p:extLst>
      <p:ext uri="{BB962C8B-B14F-4D97-AF65-F5344CB8AC3E}">
        <p14:creationId xmlns:p14="http://schemas.microsoft.com/office/powerpoint/2010/main" xmlns="" val="2571366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20</a:t>
            </a:fld>
            <a:endParaRPr lang="en-US" dirty="0"/>
          </a:p>
        </p:txBody>
      </p:sp>
    </p:spTree>
    <p:extLst>
      <p:ext uri="{BB962C8B-B14F-4D97-AF65-F5344CB8AC3E}">
        <p14:creationId xmlns:p14="http://schemas.microsoft.com/office/powerpoint/2010/main" xmlns="" val="2571366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22</a:t>
            </a:fld>
            <a:endParaRPr lang="en-US" dirty="0"/>
          </a:p>
        </p:txBody>
      </p:sp>
    </p:spTree>
    <p:extLst>
      <p:ext uri="{BB962C8B-B14F-4D97-AF65-F5344CB8AC3E}">
        <p14:creationId xmlns:p14="http://schemas.microsoft.com/office/powerpoint/2010/main" xmlns="" val="991115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29</a:t>
            </a:fld>
            <a:endParaRPr lang="en-US" dirty="0"/>
          </a:p>
        </p:txBody>
      </p:sp>
    </p:spTree>
    <p:extLst>
      <p:ext uri="{BB962C8B-B14F-4D97-AF65-F5344CB8AC3E}">
        <p14:creationId xmlns:p14="http://schemas.microsoft.com/office/powerpoint/2010/main" xmlns="" val="71830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A015D3-BFD8-4B0C-A1BD-1917CF526A78}" type="datetime1">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1FA27-E30E-4062-BFBE-9DA70EDACEF7}" type="datetime1">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E020D-2E59-4206-8A1B-CF7EBC1D720D}" type="datetime1">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6D125-BC52-4913-88C0-C53861E310DB}" type="datetime1">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0F0073-4037-47DC-B549-4D9CC75F6D05}" type="datetime1">
              <a:rPr lang="en-US" smtClean="0"/>
              <a:pPr/>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93B271-2AAF-4CF9-9923-E1A2E418F208}" type="slidenum">
              <a:rPr lang="en-US" smtClean="0"/>
              <a:pPr/>
              <a:t>‹#›</a:t>
            </a:fld>
            <a:endParaRPr lang="en-US" dirty="0"/>
          </a:p>
        </p:txBody>
      </p:sp>
      <p:sp>
        <p:nvSpPr>
          <p:cNvPr id="10" name="TextBox 9"/>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DD04A2-7C2A-4CBD-BBF8-1BE43FC43261}" type="datetime1">
              <a:rPr lang="en-US" smtClean="0"/>
              <a:pPr/>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6E637-3C0F-4FC6-B7AC-86190434D138}" type="datetime1">
              <a:rPr lang="en-US" smtClean="0"/>
              <a:pPr/>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010400" y="6477000"/>
            <a:ext cx="2133600" cy="365125"/>
          </a:xfrm>
        </p:spPr>
        <p:txBody>
          <a:bodyPr/>
          <a:lstStyle>
            <a:lvl1pPr>
              <a:defRPr sz="1000">
                <a:latin typeface="Helvetica" pitchFamily="34" charset="0"/>
                <a:cs typeface="Helvetica" pitchFamily="34" charset="0"/>
              </a:defRPr>
            </a:lvl1pPr>
          </a:lstStyle>
          <a:p>
            <a:fld id="{7EE528F4-D5A0-4685-975C-C614BF32372E}" type="slidenum">
              <a:rPr lang="en-US" smtClean="0"/>
              <a:pPr/>
              <a:t>‹#›</a:t>
            </a:fld>
            <a:endParaRPr lang="en-US" dirty="0"/>
          </a:p>
        </p:txBody>
      </p:sp>
      <p:sp>
        <p:nvSpPr>
          <p:cNvPr id="5" name="TextBox 4"/>
          <p:cNvSpPr txBox="1"/>
          <p:nvPr userDrawn="1"/>
        </p:nvSpPr>
        <p:spPr>
          <a:xfrm>
            <a:off x="0" y="0"/>
            <a:ext cx="9144000" cy="369332"/>
          </a:xfrm>
          <a:prstGeom prst="rect">
            <a:avLst/>
          </a:prstGeom>
          <a:solidFill>
            <a:srgbClr val="C9661F"/>
          </a:solidFill>
          <a:ln>
            <a:noFill/>
          </a:ln>
        </p:spPr>
        <p:txBody>
          <a:bodyPr wrap="squar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B40333-4D29-4434-BE6F-C1A3E8CA6F1C}" type="datetime1">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6BAB35-AC18-4D04-B400-74FDE0CF6011}" type="datetime1">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B6509-9129-4929-965B-9A76AA7C1A21}" type="datetime1">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BF7B52-F515-4EC8-9708-E0F9E1A30B02}" type="datetime1">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7F46B-24C7-4F13-9AB1-65F58F2639B6}" type="datetime1">
              <a:rPr lang="en-US" smtClean="0"/>
              <a:pPr/>
              <a:t>11/1/2019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www.dot.gov.tw/en/index.jsp"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twtc.org.tw/en/e-index.aspx"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twtc.org.tw/en/e-index.aspx"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tainex1.com.tw/en/"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tainex2.com.tw/en/"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ticc.com.tw/main_en/index.aspx"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songshanculturalpark.org/cms/en/index.aspx"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huashan1914.com/w/huashan1914_en/Index"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yatsen.gov.tw/en"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shuinanicec.com.tw/index.aspx"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kecc.com.tw/"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hyperlink" Target="https://news.rt-mart.com.tw/main" TargetMode="External"/><Relationship Id="rId3" Type="http://schemas.openxmlformats.org/officeDocument/2006/relationships/hyperlink" Target="http://www.homebox.com.tw/" TargetMode="External"/><Relationship Id="rId7" Type="http://schemas.openxmlformats.org/officeDocument/2006/relationships/hyperlink" Target="http://www.carrefour.com.tw/" TargetMode="External"/><Relationship Id="rId2" Type="http://schemas.openxmlformats.org/officeDocument/2006/relationships/hyperlink" Target="http://www.i-house.com.tw/" TargetMode="External"/><Relationship Id="rId1" Type="http://schemas.openxmlformats.org/officeDocument/2006/relationships/slideLayout" Target="../slideLayouts/slideLayout7.xml"/><Relationship Id="rId6" Type="http://schemas.openxmlformats.org/officeDocument/2006/relationships/hyperlink" Target="https://www.costco.com.tw/front" TargetMode="External"/><Relationship Id="rId5" Type="http://schemas.openxmlformats.org/officeDocument/2006/relationships/hyperlink" Target="https://www.tk3c.com.tw/" TargetMode="External"/><Relationship Id="rId10" Type="http://schemas.openxmlformats.org/officeDocument/2006/relationships/hyperlink" Target="https://www.trplus.com.tw/Hola" TargetMode="External"/><Relationship Id="rId4" Type="http://schemas.openxmlformats.org/officeDocument/2006/relationships/hyperlink" Target="http://www.gh3c.com.tw/index.php" TargetMode="External"/><Relationship Id="rId9" Type="http://schemas.openxmlformats.org/officeDocument/2006/relationships/hyperlink" Target="https://www.ikea.com.tw/z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89843"/>
            <a:ext cx="9144000" cy="2539157"/>
          </a:xfrm>
          <a:prstGeom prst="rect">
            <a:avLst/>
          </a:prstGeom>
          <a:noFill/>
        </p:spPr>
        <p:txBody>
          <a:bodyPr wrap="square" rtlCol="0">
            <a:spAutoFit/>
          </a:bodyPr>
          <a:lstStyle/>
          <a:p>
            <a:pPr algn="ctr"/>
            <a:r>
              <a:rPr lang="en-US" sz="3300" b="1" dirty="0" smtClean="0">
                <a:latin typeface="Arial" pitchFamily="34" charset="0"/>
                <a:cs typeface="Arial" pitchFamily="34" charset="0"/>
              </a:rPr>
              <a:t>EDPA International/IFES</a:t>
            </a:r>
          </a:p>
          <a:p>
            <a:pPr algn="ctr"/>
            <a:endParaRPr lang="en-US" sz="3300" b="1" dirty="0">
              <a:latin typeface="Arial" pitchFamily="34" charset="0"/>
              <a:cs typeface="Arial" pitchFamily="34" charset="0"/>
            </a:endParaRPr>
          </a:p>
          <a:p>
            <a:pPr algn="ctr"/>
            <a:r>
              <a:rPr lang="en-US" sz="3300" b="1" dirty="0" smtClean="0">
                <a:solidFill>
                  <a:srgbClr val="345776"/>
                </a:solidFill>
                <a:latin typeface="Arial" pitchFamily="34" charset="0"/>
                <a:cs typeface="Arial" pitchFamily="34" charset="0"/>
              </a:rPr>
              <a:t>Country Report Template</a:t>
            </a:r>
          </a:p>
          <a:p>
            <a:pPr algn="ctr"/>
            <a:endParaRPr lang="en-US" sz="1200" dirty="0" smtClean="0">
              <a:latin typeface="Arial" pitchFamily="34" charset="0"/>
              <a:cs typeface="Arial" pitchFamily="34" charset="0"/>
            </a:endParaRPr>
          </a:p>
          <a:p>
            <a:pPr algn="ctr"/>
            <a:r>
              <a:rPr lang="en-US" sz="2400" b="1" i="1" dirty="0" smtClean="0">
                <a:solidFill>
                  <a:srgbClr val="C5922B"/>
                </a:solidFill>
                <a:latin typeface="Arial" pitchFamily="34" charset="0"/>
                <a:cs typeface="Arial" pitchFamily="34" charset="0"/>
              </a:rPr>
              <a:t>A Local Knowledge Report </a:t>
            </a:r>
          </a:p>
          <a:p>
            <a:pPr algn="ctr"/>
            <a:r>
              <a:rPr lang="en-US" sz="2400" b="1" i="1" dirty="0" smtClean="0">
                <a:solidFill>
                  <a:srgbClr val="C5922B"/>
                </a:solidFill>
                <a:latin typeface="Arial" pitchFamily="34" charset="0"/>
                <a:cs typeface="Arial" pitchFamily="34" charset="0"/>
              </a:rPr>
              <a:t>From Exhibit/Event Service Providers</a:t>
            </a:r>
            <a:endParaRPr lang="en-US" sz="2400" b="1" i="1" dirty="0">
              <a:solidFill>
                <a:srgbClr val="C5922B"/>
              </a:solidFill>
              <a:latin typeface="Arial" pitchFamily="34" charset="0"/>
              <a:cs typeface="Arial" pitchFamily="34" charset="0"/>
            </a:endParaRPr>
          </a:p>
        </p:txBody>
      </p:sp>
      <p:sp>
        <p:nvSpPr>
          <p:cNvPr id="7" name="TextBox 6"/>
          <p:cNvSpPr txBox="1"/>
          <p:nvPr/>
        </p:nvSpPr>
        <p:spPr>
          <a:xfrm>
            <a:off x="0" y="5715000"/>
            <a:ext cx="9144000" cy="923330"/>
          </a:xfrm>
          <a:prstGeom prst="rect">
            <a:avLst/>
          </a:prstGeom>
          <a:noFill/>
        </p:spPr>
        <p:txBody>
          <a:bodyPr wrap="square" rtlCol="0">
            <a:spAutoFit/>
          </a:bodyPr>
          <a:lstStyle/>
          <a:p>
            <a:pPr algn="ctr"/>
            <a:r>
              <a:rPr lang="en-US" sz="5400" b="1" dirty="0" smtClean="0">
                <a:latin typeface="Arial" pitchFamily="34" charset="0"/>
                <a:cs typeface="Arial" pitchFamily="34" charset="0"/>
              </a:rPr>
              <a:t>Taiwan </a:t>
            </a:r>
            <a:endParaRPr lang="en-US" sz="5400" b="1" dirty="0">
              <a:latin typeface="Arial" pitchFamily="34" charset="0"/>
              <a:cs typeface="Arial" pitchFamily="34" charset="0"/>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5800" y="4038600"/>
            <a:ext cx="3733800" cy="1307548"/>
          </a:xfrm>
          <a:prstGeom prst="rect">
            <a:avLst/>
          </a:prstGeom>
        </p:spPr>
      </p:pic>
      <p:pic>
        <p:nvPicPr>
          <p:cNvPr id="3" name="Picture 2"/>
          <p:cNvPicPr>
            <a:picLocks noChangeAspect="1"/>
          </p:cNvPicPr>
          <p:nvPr/>
        </p:nvPicPr>
        <p:blipFill>
          <a:blip r:embed="rId4" cstate="print"/>
          <a:stretch>
            <a:fillRect/>
          </a:stretch>
        </p:blipFill>
        <p:spPr>
          <a:xfrm>
            <a:off x="4724400" y="3886200"/>
            <a:ext cx="3746500" cy="1498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5" name="Slide Number Placeholder 4"/>
          <p:cNvSpPr>
            <a:spLocks noGrp="1"/>
          </p:cNvSpPr>
          <p:nvPr>
            <p:ph type="sldNum" sz="quarter" idx="12"/>
          </p:nvPr>
        </p:nvSpPr>
        <p:spPr/>
        <p:txBody>
          <a:bodyPr/>
          <a:lstStyle/>
          <a:p>
            <a:fld id="{7EE528F4-D5A0-4685-975C-C614BF32372E}" type="slidenum">
              <a:rPr lang="en-US" smtClean="0"/>
              <a:pPr/>
              <a:t>2</a:t>
            </a:fld>
            <a:endParaRPr lang="en-US" dirty="0"/>
          </a:p>
        </p:txBody>
      </p:sp>
      <p:sp>
        <p:nvSpPr>
          <p:cNvPr id="6" name="TextBox 5"/>
          <p:cNvSpPr txBox="1"/>
          <p:nvPr/>
        </p:nvSpPr>
        <p:spPr>
          <a:xfrm>
            <a:off x="1630681" y="2348880"/>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
        <p:nvSpPr>
          <p:cNvPr id="7" name="TextBox 6"/>
          <p:cNvSpPr txBox="1"/>
          <p:nvPr/>
        </p:nvSpPr>
        <p:spPr>
          <a:xfrm>
            <a:off x="1706881" y="2276872"/>
            <a:ext cx="5673431" cy="2662267"/>
          </a:xfrm>
          <a:prstGeom prst="rect">
            <a:avLst/>
          </a:prstGeom>
          <a:noFill/>
          <a:ln>
            <a:noFill/>
          </a:ln>
        </p:spPr>
        <p:txBody>
          <a:bodyPr wrap="square" rtlCol="0">
            <a:spAutoFit/>
          </a:bodyPr>
          <a:lstStyle/>
          <a:p>
            <a:r>
              <a:rPr lang="en-US" sz="2500" b="1" dirty="0" smtClean="0">
                <a:latin typeface="Helvetica" pitchFamily="34" charset="0"/>
                <a:cs typeface="Helvetica" pitchFamily="34" charset="0"/>
              </a:rPr>
              <a:t>Presentation Prepared By</a:t>
            </a:r>
          </a:p>
          <a:p>
            <a:endParaRPr lang="en-US" sz="2500" b="1" dirty="0" smtClean="0">
              <a:latin typeface="Helvetica" pitchFamily="34" charset="0"/>
              <a:cs typeface="Helvetica" pitchFamily="34" charset="0"/>
            </a:endParaRPr>
          </a:p>
          <a:p>
            <a:r>
              <a:rPr lang="en-US" sz="2500" b="1" dirty="0" smtClean="0">
                <a:latin typeface="Helvetica" pitchFamily="34" charset="0"/>
                <a:cs typeface="Helvetica" pitchFamily="34" charset="0"/>
              </a:rPr>
              <a:t>Kingsmen Taiwan (International) Co., Ltd</a:t>
            </a:r>
          </a:p>
          <a:p>
            <a:endParaRPr lang="en-US" sz="2500" b="1" dirty="0">
              <a:latin typeface="Helvetica" pitchFamily="34" charset="0"/>
              <a:cs typeface="Helvetica" pitchFamily="34" charset="0"/>
            </a:endParaRPr>
          </a:p>
          <a:p>
            <a:r>
              <a:rPr lang="en-US" sz="2100" b="1" dirty="0" smtClean="0">
                <a:latin typeface="Helvetica" pitchFamily="34" charset="0"/>
                <a:cs typeface="Helvetica" pitchFamily="34" charset="0"/>
              </a:rPr>
              <a:t>8F,.No 1,Sec.4, Nanjing E Rd., Taipei city 105, Taiwan R.O.C</a:t>
            </a:r>
            <a:endParaRPr lang="en-US" sz="2600" b="1" dirty="0">
              <a:latin typeface="Helvetica" pitchFamily="34" charset="0"/>
              <a:cs typeface="Helvetica" pitchFamily="34" charset="0"/>
            </a:endParaRPr>
          </a:p>
        </p:txBody>
      </p:sp>
      <p:pic>
        <p:nvPicPr>
          <p:cNvPr id="1027" name="Picture 3" descr="C:\Documents and Settings\Boby\桌面\KI LOGO\kingsmen Taiwan logo [轉換].jpg"/>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7368462" y="548720"/>
            <a:ext cx="1585836" cy="360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3</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Taiwan Facts and Figures</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4</a:t>
            </a:fld>
            <a:endParaRPr lang="en-US" dirty="0"/>
          </a:p>
        </p:txBody>
      </p:sp>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Facts &amp; Figures</a:t>
            </a:r>
            <a:endParaRPr lang="en-US" sz="3200" dirty="0">
              <a:latin typeface="Helvetica"/>
              <a:cs typeface="Helvetica"/>
            </a:endParaRPr>
          </a:p>
        </p:txBody>
      </p:sp>
      <p:sp>
        <p:nvSpPr>
          <p:cNvPr id="9" name="Content Placeholder 3"/>
          <p:cNvSpPr txBox="1">
            <a:spLocks/>
          </p:cNvSpPr>
          <p:nvPr/>
        </p:nvSpPr>
        <p:spPr>
          <a:xfrm>
            <a:off x="457200" y="1357298"/>
            <a:ext cx="4038600" cy="528641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latin typeface="Helvetica"/>
                <a:cs typeface="Helvetica"/>
              </a:rPr>
              <a:t>Population approx: </a:t>
            </a:r>
          </a:p>
          <a:p>
            <a:pPr>
              <a:buNone/>
            </a:pPr>
            <a:r>
              <a:rPr lang="en-US" altLang="zh-TW" sz="1700" dirty="0" smtClean="0">
                <a:solidFill>
                  <a:srgbClr val="0000FF"/>
                </a:solidFill>
                <a:latin typeface="Helvetica"/>
              </a:rPr>
              <a:t>      </a:t>
            </a:r>
            <a:r>
              <a:rPr lang="en-US" altLang="zh-TW" sz="1700" dirty="0" smtClean="0">
                <a:solidFill>
                  <a:schemeClr val="accent6">
                    <a:lumMod val="75000"/>
                  </a:schemeClr>
                </a:solidFill>
              </a:rPr>
              <a:t>23,392,036</a:t>
            </a:r>
            <a:r>
              <a:rPr lang="en-US" sz="1700" dirty="0" smtClean="0">
                <a:solidFill>
                  <a:srgbClr val="0000FF"/>
                </a:solidFill>
                <a:latin typeface="Helvetica"/>
                <a:cs typeface="Helvetica"/>
              </a:rPr>
              <a:t/>
            </a:r>
            <a:br>
              <a:rPr lang="en-US" sz="1700" dirty="0" smtClean="0">
                <a:solidFill>
                  <a:srgbClr val="0000FF"/>
                </a:solidFill>
                <a:latin typeface="Helvetica"/>
                <a:cs typeface="Helvetica"/>
              </a:rPr>
            </a:br>
            <a:endParaRPr lang="en-US" sz="1700" dirty="0" smtClean="0">
              <a:solidFill>
                <a:srgbClr val="0000FF"/>
              </a:solidFill>
              <a:latin typeface="Helvetica"/>
              <a:cs typeface="Helvetica"/>
            </a:endParaRPr>
          </a:p>
          <a:p>
            <a:r>
              <a:rPr lang="en-US" sz="1700" dirty="0" smtClean="0">
                <a:latin typeface="Helvetica"/>
                <a:cs typeface="Helvetica"/>
              </a:rPr>
              <a:t>Main language(s):</a:t>
            </a:r>
            <a:br>
              <a:rPr lang="en-US" sz="1700" dirty="0" smtClean="0">
                <a:latin typeface="Helvetica"/>
                <a:cs typeface="Helvetica"/>
              </a:rPr>
            </a:br>
            <a:r>
              <a:rPr lang="en-US" sz="1700" dirty="0" smtClean="0">
                <a:solidFill>
                  <a:schemeClr val="accent6">
                    <a:lumMod val="75000"/>
                  </a:schemeClr>
                </a:solidFill>
                <a:latin typeface="Helvetica"/>
                <a:cs typeface="Helvetica"/>
              </a:rPr>
              <a:t>Mandarin &amp; Taiwanese Chinese</a:t>
            </a:r>
          </a:p>
          <a:p>
            <a:pPr>
              <a:buNone/>
            </a:pPr>
            <a:r>
              <a:rPr lang="en-US" sz="1700" dirty="0" smtClean="0">
                <a:solidFill>
                  <a:srgbClr val="0000FF"/>
                </a:solidFill>
                <a:latin typeface="Helvetica"/>
                <a:cs typeface="Helvetica"/>
              </a:rPr>
              <a:t> </a:t>
            </a:r>
          </a:p>
          <a:p>
            <a:r>
              <a:rPr lang="en-US" sz="1700" dirty="0" smtClean="0">
                <a:latin typeface="Helvetica"/>
                <a:cs typeface="Helvetica"/>
              </a:rPr>
              <a:t>Country Size: </a:t>
            </a:r>
            <a:r>
              <a:rPr lang="en-US" altLang="zh-TW" sz="1700" dirty="0" smtClean="0">
                <a:solidFill>
                  <a:schemeClr val="accent6">
                    <a:lumMod val="75000"/>
                  </a:schemeClr>
                </a:solidFill>
              </a:rPr>
              <a:t>36,193</a:t>
            </a:r>
            <a:r>
              <a:rPr lang="zh-TW" altLang="en-US" sz="1700" dirty="0" smtClean="0">
                <a:solidFill>
                  <a:schemeClr val="accent6">
                    <a:lumMod val="75000"/>
                  </a:schemeClr>
                </a:solidFill>
              </a:rPr>
              <a:t> </a:t>
            </a:r>
            <a:r>
              <a:rPr lang="en-US" altLang="zh-TW" sz="1700" dirty="0" smtClean="0">
                <a:solidFill>
                  <a:schemeClr val="accent6">
                    <a:lumMod val="75000"/>
                  </a:schemeClr>
                </a:solidFill>
              </a:rPr>
              <a:t>SQM</a:t>
            </a:r>
            <a:r>
              <a:rPr lang="en-US" sz="1700" dirty="0" smtClean="0">
                <a:latin typeface="Helvetica"/>
                <a:cs typeface="Helvetica"/>
              </a:rPr>
              <a:t/>
            </a:r>
            <a:br>
              <a:rPr lang="en-US" sz="1700" dirty="0" smtClean="0">
                <a:latin typeface="Helvetica"/>
                <a:cs typeface="Helvetica"/>
              </a:rPr>
            </a:br>
            <a:endParaRPr lang="en-US" sz="1700" dirty="0" smtClean="0">
              <a:latin typeface="Helvetica"/>
              <a:cs typeface="Helvetica"/>
            </a:endParaRPr>
          </a:p>
          <a:p>
            <a:r>
              <a:rPr lang="en-US" sz="1700" dirty="0" smtClean="0">
                <a:latin typeface="Helvetica"/>
                <a:cs typeface="Helvetica"/>
              </a:rPr>
              <a:t>Capital City, population:</a:t>
            </a:r>
          </a:p>
          <a:p>
            <a:pPr>
              <a:buNone/>
            </a:pPr>
            <a:r>
              <a:rPr lang="en-US" sz="1700" dirty="0" smtClean="0">
                <a:latin typeface="Helvetica"/>
                <a:cs typeface="Helvetica"/>
              </a:rPr>
              <a:t>      </a:t>
            </a:r>
            <a:r>
              <a:rPr lang="en-US" sz="1700" dirty="0" smtClean="0">
                <a:solidFill>
                  <a:schemeClr val="accent6">
                    <a:lumMod val="75000"/>
                  </a:schemeClr>
                </a:solidFill>
                <a:latin typeface="Helvetica"/>
                <a:cs typeface="Helvetica"/>
              </a:rPr>
              <a:t>Taipei city, </a:t>
            </a:r>
            <a:r>
              <a:rPr lang="en-US" altLang="zh-TW" sz="1700" dirty="0" smtClean="0">
                <a:solidFill>
                  <a:schemeClr val="accent6">
                    <a:lumMod val="75000"/>
                  </a:schemeClr>
                </a:solidFill>
              </a:rPr>
              <a:t>2,693,672</a:t>
            </a:r>
            <a:endParaRPr lang="en-US" sz="1700" dirty="0" smtClean="0">
              <a:latin typeface="Helvetica"/>
              <a:cs typeface="Helvetica"/>
            </a:endParaRPr>
          </a:p>
          <a:p>
            <a:r>
              <a:rPr lang="en-US" sz="1700" dirty="0" smtClean="0">
                <a:latin typeface="Helvetica"/>
                <a:cs typeface="Helvetica"/>
              </a:rPr>
              <a:t>Largest City, population </a:t>
            </a:r>
          </a:p>
          <a:p>
            <a:pPr>
              <a:buNone/>
            </a:pPr>
            <a:r>
              <a:rPr lang="en-US" sz="1700" dirty="0" smtClean="0">
                <a:latin typeface="Helvetica"/>
                <a:cs typeface="Helvetica"/>
              </a:rPr>
              <a:t>      </a:t>
            </a:r>
            <a:r>
              <a:rPr lang="en-US" sz="1700" dirty="0" smtClean="0">
                <a:solidFill>
                  <a:schemeClr val="accent6">
                    <a:lumMod val="75000"/>
                  </a:schemeClr>
                </a:solidFill>
                <a:latin typeface="Helvetica"/>
                <a:cs typeface="Helvetica"/>
              </a:rPr>
              <a:t>New Taipei city, </a:t>
            </a:r>
            <a:r>
              <a:rPr lang="en-US" altLang="zh-TW" sz="1700" dirty="0" smtClean="0">
                <a:solidFill>
                  <a:schemeClr val="accent6">
                    <a:lumMod val="75000"/>
                  </a:schemeClr>
                </a:solidFill>
              </a:rPr>
              <a:t>3,956,728</a:t>
            </a:r>
            <a:endParaRPr lang="en-US" sz="1700" dirty="0" smtClean="0">
              <a:solidFill>
                <a:schemeClr val="accent6">
                  <a:lumMod val="75000"/>
                </a:schemeClr>
              </a:solidFill>
              <a:latin typeface="Helvetica"/>
              <a:cs typeface="Helvetica"/>
            </a:endParaRPr>
          </a:p>
        </p:txBody>
      </p:sp>
      <p:pic>
        <p:nvPicPr>
          <p:cNvPr id="23556" name="Picture 4" descr="http://6point7billion.files.wordpress.com/2010/01/e58fb0e781a3101-e5a49ce699af3.jpg"/>
          <p:cNvPicPr>
            <a:picLocks noChangeAspect="1" noChangeArrowheads="1"/>
          </p:cNvPicPr>
          <p:nvPr/>
        </p:nvPicPr>
        <p:blipFill>
          <a:blip r:embed="rId3" cstate="print"/>
          <a:srcRect l="3994" t="1984" r="5484" b="6734"/>
          <a:stretch>
            <a:fillRect/>
          </a:stretch>
        </p:blipFill>
        <p:spPr bwMode="auto">
          <a:xfrm>
            <a:off x="4429124" y="1357298"/>
            <a:ext cx="3725217" cy="2520000"/>
          </a:xfrm>
          <a:prstGeom prst="rect">
            <a:avLst/>
          </a:prstGeom>
          <a:noFill/>
        </p:spPr>
      </p:pic>
      <p:pic>
        <p:nvPicPr>
          <p:cNvPr id="23558" name="Picture 6" descr="http://i.imgur.com/DV7ubVB.jpg"/>
          <p:cNvPicPr>
            <a:picLocks noChangeAspect="1" noChangeArrowheads="1"/>
          </p:cNvPicPr>
          <p:nvPr/>
        </p:nvPicPr>
        <p:blipFill>
          <a:blip r:embed="rId4" cstate="print"/>
          <a:srcRect/>
          <a:stretch>
            <a:fillRect/>
          </a:stretch>
        </p:blipFill>
        <p:spPr bwMode="auto">
          <a:xfrm>
            <a:off x="5357818" y="4000504"/>
            <a:ext cx="3358237" cy="2520000"/>
          </a:xfrm>
          <a:prstGeom prst="rect">
            <a:avLst/>
          </a:prstGeom>
          <a:noFill/>
        </p:spPr>
      </p:pic>
    </p:spTree>
    <p:extLst>
      <p:ext uri="{BB962C8B-B14F-4D97-AF65-F5344CB8AC3E}">
        <p14:creationId xmlns:p14="http://schemas.microsoft.com/office/powerpoint/2010/main" xmlns="" val="3732792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Money Issues</a:t>
            </a:r>
            <a:endParaRPr lang="en-US" sz="3200" dirty="0"/>
          </a:p>
        </p:txBody>
      </p:sp>
      <p:sp>
        <p:nvSpPr>
          <p:cNvPr id="9" name="Content Placeholder 3"/>
          <p:cNvSpPr txBox="1">
            <a:spLocks/>
          </p:cNvSpPr>
          <p:nvPr/>
        </p:nvSpPr>
        <p:spPr>
          <a:xfrm>
            <a:off x="485804" y="1071546"/>
            <a:ext cx="8229600" cy="564357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smtClean="0"/>
              <a:t>What is the standard currency?  What is a standard conversion rate?</a:t>
            </a:r>
          </a:p>
          <a:p>
            <a:pPr>
              <a:buNone/>
            </a:pPr>
            <a:r>
              <a:rPr lang="en-AU" sz="1800" dirty="0" smtClean="0">
                <a:solidFill>
                  <a:srgbClr val="0000FF"/>
                </a:solidFill>
              </a:rPr>
              <a:t>      </a:t>
            </a:r>
            <a:r>
              <a:rPr lang="en-AU" sz="1800" dirty="0" smtClean="0">
                <a:solidFill>
                  <a:schemeClr val="accent6">
                    <a:lumMod val="75000"/>
                  </a:schemeClr>
                </a:solidFill>
              </a:rPr>
              <a:t>NTD is the standard currency. 1 USD = 30 NTD</a:t>
            </a:r>
          </a:p>
          <a:p>
            <a:pPr>
              <a:buNone/>
            </a:pPr>
            <a:endParaRPr lang="en-AU" sz="1800" dirty="0" smtClean="0"/>
          </a:p>
          <a:p>
            <a:r>
              <a:rPr lang="en-AU" sz="1800" dirty="0" smtClean="0"/>
              <a:t>Are credit cards widely accepted?  Should the traveller plan on dealing with lots of cash?  </a:t>
            </a:r>
            <a:r>
              <a:rPr lang="en-AU" sz="1800" dirty="0" smtClean="0">
                <a:solidFill>
                  <a:schemeClr val="accent6">
                    <a:lumMod val="75000"/>
                  </a:schemeClr>
                </a:solidFill>
              </a:rPr>
              <a:t>Yes, both cash and </a:t>
            </a:r>
            <a:r>
              <a:rPr lang="en-US" sz="1800" dirty="0" smtClean="0">
                <a:solidFill>
                  <a:schemeClr val="accent6">
                    <a:lumMod val="75000"/>
                  </a:schemeClr>
                </a:solidFill>
              </a:rPr>
              <a:t>credit cards are accepted in most places.</a:t>
            </a:r>
          </a:p>
          <a:p>
            <a:pPr>
              <a:buNone/>
            </a:pPr>
            <a:r>
              <a:rPr lang="en-US" sz="1800" dirty="0" smtClean="0">
                <a:solidFill>
                  <a:srgbClr val="0000FF"/>
                </a:solidFill>
              </a:rPr>
              <a:t> </a:t>
            </a:r>
            <a:endParaRPr lang="en-US" sz="1800" dirty="0" smtClean="0"/>
          </a:p>
          <a:p>
            <a:r>
              <a:rPr lang="en-AU" sz="1800" dirty="0" smtClean="0"/>
              <a:t>Are credit cards required (like in the US at shows for services)? </a:t>
            </a:r>
            <a:r>
              <a:rPr lang="en-AU" sz="1800" dirty="0" smtClean="0">
                <a:solidFill>
                  <a:schemeClr val="accent6">
                    <a:lumMod val="75000"/>
                  </a:schemeClr>
                </a:solidFill>
              </a:rPr>
              <a:t>Cash is usually accepted for on-site services. </a:t>
            </a:r>
          </a:p>
          <a:p>
            <a:endParaRPr lang="en-AU" sz="1800" dirty="0" smtClean="0"/>
          </a:p>
          <a:p>
            <a:r>
              <a:rPr lang="en-AU" sz="1800" dirty="0" smtClean="0"/>
              <a:t>Hints regarding tipping (taxis, restaurants, bars, baggage handlers, etc.) and/or haggling?  </a:t>
            </a:r>
            <a:r>
              <a:rPr lang="en-AU" sz="1800" dirty="0" smtClean="0">
                <a:solidFill>
                  <a:schemeClr val="accent6">
                    <a:lumMod val="75000"/>
                  </a:schemeClr>
                </a:solidFill>
              </a:rPr>
              <a:t>There is a 10% service charge in restaurants and bars</a:t>
            </a:r>
            <a:r>
              <a:rPr lang="en-US" sz="1800" dirty="0" smtClean="0">
                <a:solidFill>
                  <a:schemeClr val="accent6">
                    <a:lumMod val="75000"/>
                  </a:schemeClr>
                </a:solidFill>
              </a:rPr>
              <a:t>, tipping or haggling is uncommon. </a:t>
            </a:r>
            <a:endParaRPr lang="en-AU" sz="1800" dirty="0" smtClean="0">
              <a:solidFill>
                <a:schemeClr val="accent6">
                  <a:lumMod val="75000"/>
                </a:schemeClr>
              </a:solidFill>
            </a:endParaRPr>
          </a:p>
          <a:p>
            <a:pPr marL="0" indent="0">
              <a:buNone/>
            </a:pPr>
            <a:endParaRPr lang="en-AU" sz="1800" dirty="0" smtClean="0"/>
          </a:p>
          <a:p>
            <a:r>
              <a:rPr lang="en-AU" sz="1800" dirty="0" smtClean="0"/>
              <a:t>Is there a VAT?  How high is it?  Who needs to pay it?  Is there a way for Americans to get it refunded?  Is there a useful website (in English)? </a:t>
            </a:r>
          </a:p>
          <a:p>
            <a:pPr>
              <a:buNone/>
            </a:pPr>
            <a:r>
              <a:rPr lang="en-AU" sz="1800" dirty="0" smtClean="0"/>
              <a:t>	</a:t>
            </a:r>
            <a:r>
              <a:rPr lang="en-AU" sz="1800" dirty="0" smtClean="0">
                <a:solidFill>
                  <a:schemeClr val="accent6">
                    <a:lumMod val="75000"/>
                  </a:schemeClr>
                </a:solidFill>
              </a:rPr>
              <a:t>Yes, there is a 5% VAT. Clients need to pay for it.  Not all items are eligible for VAT refunds. Useful website: h</a:t>
            </a:r>
            <a:r>
              <a:rPr lang="en-AU" sz="1800" dirty="0" smtClean="0">
                <a:solidFill>
                  <a:schemeClr val="accent6">
                    <a:lumMod val="75000"/>
                  </a:schemeClr>
                </a:solidFill>
                <a:hlinkClick r:id="rId3"/>
              </a:rPr>
              <a:t>ttp://www.dot.gov.tw/en/index.jsp</a:t>
            </a:r>
            <a:endParaRPr lang="en-AU" sz="1800" dirty="0" smtClean="0">
              <a:solidFill>
                <a:schemeClr val="accent6">
                  <a:lumMod val="75000"/>
                </a:schemeClr>
              </a:solidFill>
            </a:endParaRPr>
          </a:p>
          <a:p>
            <a:pPr>
              <a:buNone/>
            </a:pPr>
            <a:endParaRPr lang="en-AU" sz="1800" dirty="0" smtClean="0"/>
          </a:p>
          <a:p>
            <a:endParaRPr lang="en-AU" sz="1800" dirty="0" smtClean="0"/>
          </a:p>
          <a:p>
            <a:pPr marL="0" indent="0">
              <a:buFont typeface="Arial" pitchFamily="34" charset="0"/>
              <a:buNone/>
            </a:pPr>
            <a:endParaRPr lang="en-AU" sz="1800" dirty="0"/>
          </a:p>
        </p:txBody>
      </p:sp>
      <p:sp>
        <p:nvSpPr>
          <p:cNvPr id="10" name="Slide Number Placeholder 1"/>
          <p:cNvSpPr>
            <a:spLocks noGrp="1"/>
          </p:cNvSpPr>
          <p:nvPr>
            <p:ph type="sldNum" sz="quarter" idx="12"/>
          </p:nvPr>
        </p:nvSpPr>
        <p:spPr>
          <a:xfrm>
            <a:off x="6553200" y="6356350"/>
            <a:ext cx="2133600" cy="365125"/>
          </a:xfrm>
        </p:spPr>
        <p:txBody>
          <a:bodyPr/>
          <a:lstStyle/>
          <a:p>
            <a:fld id="{7EE528F4-D5A0-4685-975C-C614BF32372E}" type="slidenum">
              <a:rPr lang="en-US" smtClean="0"/>
              <a:pPr/>
              <a:t>5</a:t>
            </a:fld>
            <a:endParaRPr lang="en-US" dirty="0"/>
          </a:p>
        </p:txBody>
      </p:sp>
    </p:spTree>
    <p:extLst>
      <p:ext uri="{BB962C8B-B14F-4D97-AF65-F5344CB8AC3E}">
        <p14:creationId xmlns:p14="http://schemas.microsoft.com/office/powerpoint/2010/main" xmlns="" val="3215874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6</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Size and Distance Information</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Bonnie\marketing work\2014 work file\台灣地圖(距離).jpg"/>
          <p:cNvPicPr>
            <a:picLocks noChangeAspect="1" noChangeArrowheads="1"/>
          </p:cNvPicPr>
          <p:nvPr/>
        </p:nvPicPr>
        <p:blipFill>
          <a:blip r:embed="rId3" cstate="print"/>
          <a:srcRect l="10743" t="2179" r="14056" b="1163"/>
          <a:stretch>
            <a:fillRect/>
          </a:stretch>
        </p:blipFill>
        <p:spPr bwMode="auto">
          <a:xfrm>
            <a:off x="2571736" y="428604"/>
            <a:ext cx="4235851" cy="6337124"/>
          </a:xfrm>
          <a:prstGeom prst="rect">
            <a:avLst/>
          </a:prstGeom>
          <a:noFill/>
        </p:spPr>
      </p:pic>
      <p:sp>
        <p:nvSpPr>
          <p:cNvPr id="2" name="Slide Number Placeholder 1"/>
          <p:cNvSpPr>
            <a:spLocks noGrp="1"/>
          </p:cNvSpPr>
          <p:nvPr>
            <p:ph type="sldNum" sz="quarter" idx="12"/>
          </p:nvPr>
        </p:nvSpPr>
        <p:spPr/>
        <p:txBody>
          <a:bodyPr/>
          <a:lstStyle/>
          <a:p>
            <a:fld id="{7EE528F4-D5A0-4685-975C-C614BF32372E}" type="slidenum">
              <a:rPr lang="en-US" smtClean="0"/>
              <a:pPr/>
              <a:t>7</a:t>
            </a:fld>
            <a:endParaRPr lang="en-US" dirty="0"/>
          </a:p>
        </p:txBody>
      </p:sp>
      <p:sp>
        <p:nvSpPr>
          <p:cNvPr id="4" name="TextBox 3"/>
          <p:cNvSpPr txBox="1"/>
          <p:nvPr/>
        </p:nvSpPr>
        <p:spPr>
          <a:xfrm>
            <a:off x="214282" y="571480"/>
            <a:ext cx="3214710" cy="1200329"/>
          </a:xfrm>
          <a:prstGeom prst="rect">
            <a:avLst/>
          </a:prstGeom>
          <a:solidFill>
            <a:schemeClr val="tx1"/>
          </a:solidFill>
          <a:ln>
            <a:solidFill>
              <a:schemeClr val="tx1"/>
            </a:solidFill>
          </a:ln>
        </p:spPr>
        <p:txBody>
          <a:bodyPr wrap="square" rtlCol="0">
            <a:spAutoFit/>
          </a:bodyPr>
          <a:lstStyle/>
          <a:p>
            <a:r>
              <a:rPr lang="en-AU" dirty="0" smtClean="0">
                <a:solidFill>
                  <a:schemeClr val="bg1"/>
                </a:solidFill>
              </a:rPr>
              <a:t>Semi trailer rates / return trip</a:t>
            </a:r>
          </a:p>
          <a:p>
            <a:r>
              <a:rPr lang="en-AU" dirty="0" smtClean="0">
                <a:solidFill>
                  <a:schemeClr val="bg1"/>
                </a:solidFill>
              </a:rPr>
              <a:t>from Taipei – Taichung </a:t>
            </a:r>
          </a:p>
          <a:p>
            <a:r>
              <a:rPr lang="en-AU" dirty="0" smtClean="0">
                <a:solidFill>
                  <a:schemeClr val="bg1"/>
                </a:solidFill>
              </a:rPr>
              <a:t>are approx. 216KM, 4HR</a:t>
            </a:r>
          </a:p>
          <a:p>
            <a:r>
              <a:rPr lang="en-AU" dirty="0" smtClean="0">
                <a:solidFill>
                  <a:schemeClr val="bg1"/>
                </a:solidFill>
              </a:rPr>
              <a:t>are approx. NTD 30</a:t>
            </a:r>
            <a:r>
              <a:rPr lang="en-US" dirty="0" smtClean="0">
                <a:solidFill>
                  <a:schemeClr val="bg1"/>
                </a:solidFill>
              </a:rPr>
              <a:t>,000</a:t>
            </a:r>
            <a:r>
              <a:rPr lang="en-AU" dirty="0" smtClean="0">
                <a:solidFill>
                  <a:schemeClr val="bg1"/>
                </a:solidFill>
              </a:rPr>
              <a:t> + VAT</a:t>
            </a:r>
            <a:endParaRPr lang="en-AU" dirty="0">
              <a:solidFill>
                <a:schemeClr val="bg1"/>
              </a:solidFill>
            </a:endParaRPr>
          </a:p>
        </p:txBody>
      </p:sp>
      <p:sp>
        <p:nvSpPr>
          <p:cNvPr id="9" name="TextBox 3"/>
          <p:cNvSpPr txBox="1"/>
          <p:nvPr/>
        </p:nvSpPr>
        <p:spPr>
          <a:xfrm>
            <a:off x="5715008" y="5143512"/>
            <a:ext cx="3214710" cy="1200329"/>
          </a:xfrm>
          <a:prstGeom prst="rect">
            <a:avLst/>
          </a:prstGeom>
          <a:solidFill>
            <a:schemeClr val="tx1"/>
          </a:solidFill>
          <a:ln>
            <a:solidFill>
              <a:schemeClr val="tx1"/>
            </a:solidFill>
          </a:ln>
        </p:spPr>
        <p:txBody>
          <a:bodyPr wrap="square" rtlCol="0">
            <a:spAutoFit/>
          </a:bodyPr>
          <a:lstStyle/>
          <a:p>
            <a:r>
              <a:rPr lang="en-AU" dirty="0" smtClean="0">
                <a:solidFill>
                  <a:schemeClr val="bg1"/>
                </a:solidFill>
              </a:rPr>
              <a:t>Semi trailer rates / return trip</a:t>
            </a:r>
          </a:p>
          <a:p>
            <a:r>
              <a:rPr lang="en-AU" dirty="0" smtClean="0">
                <a:solidFill>
                  <a:schemeClr val="bg1"/>
                </a:solidFill>
              </a:rPr>
              <a:t>from Taipei – Taichung </a:t>
            </a:r>
          </a:p>
          <a:p>
            <a:r>
              <a:rPr lang="en-AU" dirty="0" smtClean="0">
                <a:solidFill>
                  <a:schemeClr val="bg1"/>
                </a:solidFill>
              </a:rPr>
              <a:t>are approx. 479KM, 9HR</a:t>
            </a:r>
          </a:p>
          <a:p>
            <a:r>
              <a:rPr lang="en-AU" dirty="0" smtClean="0">
                <a:solidFill>
                  <a:schemeClr val="bg1"/>
                </a:solidFill>
              </a:rPr>
              <a:t>are approx. NTD 50</a:t>
            </a:r>
            <a:r>
              <a:rPr lang="en-US" dirty="0" smtClean="0">
                <a:solidFill>
                  <a:schemeClr val="bg1"/>
                </a:solidFill>
              </a:rPr>
              <a:t>,000</a:t>
            </a:r>
            <a:r>
              <a:rPr lang="en-AU" dirty="0" smtClean="0">
                <a:solidFill>
                  <a:schemeClr val="bg1"/>
                </a:solidFill>
              </a:rPr>
              <a:t> + VAT</a:t>
            </a:r>
            <a:endParaRPr lang="en-AU" dirty="0">
              <a:solidFill>
                <a:schemeClr val="bg1"/>
              </a:solidFill>
            </a:endParaRPr>
          </a:p>
        </p:txBody>
      </p:sp>
      <p:sp>
        <p:nvSpPr>
          <p:cNvPr id="11" name="Oval 4"/>
          <p:cNvSpPr/>
          <p:nvPr/>
        </p:nvSpPr>
        <p:spPr>
          <a:xfrm>
            <a:off x="4071934" y="2357430"/>
            <a:ext cx="1071570" cy="428628"/>
          </a:xfrm>
          <a:prstGeom prst="ellipse">
            <a:avLst/>
          </a:pr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4"/>
          <p:cNvSpPr/>
          <p:nvPr/>
        </p:nvSpPr>
        <p:spPr>
          <a:xfrm>
            <a:off x="5357818" y="857232"/>
            <a:ext cx="1071570" cy="428628"/>
          </a:xfrm>
          <a:prstGeom prst="ellipse">
            <a:avLst/>
          </a:pr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4"/>
          <p:cNvSpPr/>
          <p:nvPr/>
        </p:nvSpPr>
        <p:spPr>
          <a:xfrm>
            <a:off x="3786182" y="4572008"/>
            <a:ext cx="1071570" cy="500066"/>
          </a:xfrm>
          <a:prstGeom prst="ellipse">
            <a:avLst/>
          </a:pr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112033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8</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715139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Location of Major Venues – North Taiwan</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xmlns="" val="4264739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9</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Taipei World Trade Center Hall 1</a:t>
            </a:r>
          </a:p>
          <a:p>
            <a:r>
              <a:rPr lang="en-US" sz="1600" dirty="0" smtClean="0">
                <a:latin typeface="Helvetica"/>
                <a:cs typeface="Helvetica"/>
                <a:hlinkClick r:id="rId2"/>
              </a:rPr>
              <a:t>http://</a:t>
            </a:r>
            <a:r>
              <a:rPr lang="en-US" sz="1600" dirty="0" smtClean="0">
                <a:latin typeface="Helvetica"/>
                <a:cs typeface="Helvetica"/>
                <a:hlinkClick r:id="rId2"/>
              </a:rPr>
              <a:t>www.twtc.org.tw/en/e-index.aspx</a:t>
            </a:r>
            <a:endParaRPr lang="en-US" sz="1600" dirty="0" smtClean="0">
              <a:latin typeface="Helvetica"/>
              <a:cs typeface="Helvetica"/>
            </a:endParaRPr>
          </a:p>
          <a:p>
            <a:endParaRPr lang="en-US" sz="3200" dirty="0">
              <a:latin typeface="Helvetica"/>
              <a:cs typeface="Helvetica"/>
            </a:endParaRPr>
          </a:p>
        </p:txBody>
      </p:sp>
      <p:sp>
        <p:nvSpPr>
          <p:cNvPr id="4"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The TWTC was started in January, 1986 by Taiwan's foremost trade promotion organization, the Taiwan External Trade Development Council (TAITRA), to provide a single, modern venue that would combine exhibition space, conference facilities, offices, and hotel accommodation for international business. TWTC combines every possible service that brings together a vast consulting service on trade-related issues, trading partners, suppliers, and markets. </a:t>
            </a:r>
          </a:p>
          <a:p>
            <a:endParaRPr lang="en-US" sz="1700" dirty="0" smtClean="0"/>
          </a:p>
          <a:p>
            <a:r>
              <a:rPr lang="en-US" sz="1700" dirty="0" smtClean="0">
                <a:cs typeface="Helvetica"/>
              </a:rPr>
              <a:t>The Exhibition Hall 1 , has 7 floors</a:t>
            </a:r>
            <a:r>
              <a:rPr lang="zh-TW" altLang="en-US" sz="1700" dirty="0" smtClean="0">
                <a:cs typeface="Helvetica"/>
              </a:rPr>
              <a:t> </a:t>
            </a:r>
            <a:r>
              <a:rPr lang="en-US" altLang="zh-TW" sz="1700" dirty="0" smtClean="0">
                <a:cs typeface="Helvetica"/>
              </a:rPr>
              <a:t>(office from 2~7 floors), </a:t>
            </a:r>
            <a:r>
              <a:rPr lang="en-US" sz="1700" dirty="0" smtClean="0">
                <a:cs typeface="Helvetica"/>
              </a:rPr>
              <a:t>with a total of 2,345,000 </a:t>
            </a:r>
            <a:r>
              <a:rPr lang="en-US" sz="1700" dirty="0" err="1" smtClean="0">
                <a:cs typeface="Helvetica"/>
              </a:rPr>
              <a:t>sqm</a:t>
            </a:r>
            <a:r>
              <a:rPr lang="en-US" sz="1700" dirty="0" smtClean="0">
                <a:cs typeface="Helvetica"/>
              </a:rPr>
              <a:t> of floor space and can house 1,304 standard booths</a:t>
            </a:r>
            <a:endParaRPr lang="en-US" sz="1700" dirty="0">
              <a:cs typeface="Helvetica"/>
            </a:endParaRPr>
          </a:p>
        </p:txBody>
      </p:sp>
      <p:pic>
        <p:nvPicPr>
          <p:cNvPr id="6" name="Picture 2" descr="http://img.autonet.com.tw/news/img/2009/12/ba91207302.jpg"/>
          <p:cNvPicPr>
            <a:picLocks noChangeAspect="1" noChangeArrowheads="1"/>
          </p:cNvPicPr>
          <p:nvPr/>
        </p:nvPicPr>
        <p:blipFill>
          <a:blip r:embed="rId3" cstate="print"/>
          <a:srcRect l="5000" b="4953"/>
          <a:stretch>
            <a:fillRect/>
          </a:stretch>
        </p:blipFill>
        <p:spPr bwMode="auto">
          <a:xfrm>
            <a:off x="5000628" y="1571612"/>
            <a:ext cx="3600000" cy="2605282"/>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10</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Taipei World Trade Center Hall 3</a:t>
            </a:r>
          </a:p>
          <a:p>
            <a:r>
              <a:rPr lang="en-US" sz="1600" dirty="0" smtClean="0">
                <a:latin typeface="Helvetica"/>
                <a:cs typeface="Helvetica"/>
                <a:hlinkClick r:id="rId2"/>
              </a:rPr>
              <a:t>http://</a:t>
            </a:r>
            <a:r>
              <a:rPr lang="en-US" sz="1600" dirty="0" smtClean="0">
                <a:latin typeface="Helvetica"/>
                <a:cs typeface="Helvetica"/>
                <a:hlinkClick r:id="rId2"/>
              </a:rPr>
              <a:t>www.twtc.org.tw/en/e-index.aspx</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The TWTC was started in January, 1986 by Taiwan's foremost trade promotion organization, the Taiwan External Trade Development Council (TAITRA), to provide a single, modern venue that would combine exhibition space, conference facilities, offices, and hotel accommodation for international business. TWTC combines every possible service that brings together a vast consulting service on trade-related issues, trading partners, suppliers, and markets. </a:t>
            </a:r>
          </a:p>
          <a:p>
            <a:endParaRPr lang="en-US" sz="1700" dirty="0" smtClean="0"/>
          </a:p>
          <a:p>
            <a:r>
              <a:rPr lang="en-US" sz="1700" dirty="0" smtClean="0">
                <a:cs typeface="Helvetica"/>
              </a:rPr>
              <a:t>The Exhibition Hall 3 , has 2 floors</a:t>
            </a:r>
            <a:r>
              <a:rPr lang="zh-TW" altLang="en-US" sz="1700" dirty="0" smtClean="0">
                <a:cs typeface="Helvetica"/>
              </a:rPr>
              <a:t> </a:t>
            </a:r>
            <a:r>
              <a:rPr lang="en-US" altLang="zh-TW" sz="1700" dirty="0" smtClean="0">
                <a:cs typeface="Helvetica"/>
              </a:rPr>
              <a:t>(1</a:t>
            </a:r>
            <a:r>
              <a:rPr lang="en-US" altLang="zh-TW" sz="1700" baseline="30000" dirty="0" smtClean="0">
                <a:cs typeface="Helvetica"/>
              </a:rPr>
              <a:t>st</a:t>
            </a:r>
            <a:r>
              <a:rPr lang="en-US" altLang="zh-TW" sz="1700" dirty="0" smtClean="0">
                <a:cs typeface="Helvetica"/>
              </a:rPr>
              <a:t>  floors for Exhibition, 2</a:t>
            </a:r>
            <a:r>
              <a:rPr lang="en-US" altLang="zh-TW" sz="1700" baseline="30000" dirty="0" smtClean="0">
                <a:cs typeface="Helvetica"/>
              </a:rPr>
              <a:t>nd</a:t>
            </a:r>
            <a:r>
              <a:rPr lang="en-US" altLang="zh-TW" sz="1700" dirty="0" smtClean="0">
                <a:cs typeface="Helvetica"/>
              </a:rPr>
              <a:t>  for Parking area), </a:t>
            </a:r>
            <a:r>
              <a:rPr lang="en-US" sz="1700" dirty="0" smtClean="0">
                <a:cs typeface="Helvetica"/>
              </a:rPr>
              <a:t>with a total of 7,481 </a:t>
            </a:r>
            <a:r>
              <a:rPr lang="en-US" sz="1700" dirty="0" err="1" smtClean="0">
                <a:cs typeface="Helvetica"/>
              </a:rPr>
              <a:t>sqm</a:t>
            </a:r>
            <a:r>
              <a:rPr lang="en-US" sz="1700" dirty="0" smtClean="0">
                <a:cs typeface="Helvetica"/>
              </a:rPr>
              <a:t> of floor space and can house 365 standard booths.</a:t>
            </a:r>
            <a:endParaRPr lang="en-US" sz="1700" dirty="0">
              <a:cs typeface="Helvetica"/>
            </a:endParaRPr>
          </a:p>
        </p:txBody>
      </p:sp>
      <p:pic>
        <p:nvPicPr>
          <p:cNvPr id="7" name="Picture 4" descr="http://www.taipeitravel.net/UserFiles/Image/1/center4.jpg"/>
          <p:cNvPicPr>
            <a:picLocks noChangeAspect="1" noChangeArrowheads="1"/>
          </p:cNvPicPr>
          <p:nvPr/>
        </p:nvPicPr>
        <p:blipFill>
          <a:blip r:embed="rId3" cstate="print"/>
          <a:srcRect/>
          <a:stretch>
            <a:fillRect/>
          </a:stretch>
        </p:blipFill>
        <p:spPr bwMode="auto">
          <a:xfrm>
            <a:off x="5000628" y="1571612"/>
            <a:ext cx="3600000" cy="2464618"/>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11</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Taipei </a:t>
            </a:r>
            <a:r>
              <a:rPr lang="en-US" sz="3200" dirty="0" err="1" smtClean="0"/>
              <a:t>Nangang</a:t>
            </a:r>
            <a:r>
              <a:rPr lang="en-US" sz="3200" dirty="0" smtClean="0"/>
              <a:t> Exhibition </a:t>
            </a:r>
            <a:r>
              <a:rPr lang="en-US" sz="3200" dirty="0" err="1" smtClean="0"/>
              <a:t>Center，Hall</a:t>
            </a:r>
            <a:r>
              <a:rPr lang="en-US" sz="3200" dirty="0" smtClean="0"/>
              <a:t> 1 </a:t>
            </a:r>
            <a:r>
              <a:rPr lang="en-US" sz="1600" dirty="0" smtClean="0">
                <a:latin typeface="Helvetica"/>
                <a:cs typeface="Helvetica"/>
                <a:hlinkClick r:id="rId2"/>
              </a:rPr>
              <a:t>https://www.tainex1.com.tw/en</a:t>
            </a:r>
            <a:r>
              <a:rPr lang="en-US" sz="1600" dirty="0" smtClean="0">
                <a:latin typeface="Helvetica"/>
                <a:cs typeface="Helvetica"/>
                <a:hlinkClick r:id="rId2"/>
              </a:rPr>
              <a:t>/</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cs typeface="Helvetica"/>
              </a:rPr>
              <a:t>Taipei World Trade Center </a:t>
            </a:r>
            <a:r>
              <a:rPr lang="en-US" sz="1700" dirty="0" err="1" smtClean="0">
                <a:cs typeface="Helvetica"/>
              </a:rPr>
              <a:t>Nangang</a:t>
            </a:r>
            <a:r>
              <a:rPr lang="en-US" sz="1700" dirty="0" smtClean="0">
                <a:cs typeface="Helvetica"/>
              </a:rPr>
              <a:t> Exhibition Hall (TWTC </a:t>
            </a:r>
            <a:r>
              <a:rPr lang="en-US" sz="1700" dirty="0" err="1" smtClean="0">
                <a:cs typeface="Helvetica"/>
              </a:rPr>
              <a:t>Nangang</a:t>
            </a:r>
            <a:r>
              <a:rPr lang="en-US" sz="1700" dirty="0" smtClean="0">
                <a:cs typeface="Helvetica"/>
              </a:rPr>
              <a:t>) is a superimposed purpose-built exhibition complex in </a:t>
            </a:r>
            <a:r>
              <a:rPr lang="en-US" sz="1700" dirty="0" err="1" smtClean="0">
                <a:cs typeface="Helvetica"/>
              </a:rPr>
              <a:t>Nangang</a:t>
            </a:r>
            <a:r>
              <a:rPr lang="en-US" sz="1700" dirty="0" smtClean="0">
                <a:cs typeface="Helvetica"/>
              </a:rPr>
              <a:t>, Taipei. It is located to the east of Taipei World Trade Center (TWTC).</a:t>
            </a:r>
          </a:p>
          <a:p>
            <a:endParaRPr lang="en-US" sz="1700" dirty="0" smtClean="0">
              <a:cs typeface="Helvetica"/>
            </a:endParaRPr>
          </a:p>
          <a:p>
            <a:r>
              <a:rPr lang="en-US" sz="1700" dirty="0" smtClean="0">
                <a:cs typeface="Helvetica"/>
              </a:rPr>
              <a:t>This complex is Taiwan's largest trade-show venue </a:t>
            </a:r>
          </a:p>
          <a:p>
            <a:r>
              <a:rPr lang="en-US" sz="1700" dirty="0" smtClean="0">
                <a:cs typeface="Helvetica"/>
              </a:rPr>
              <a:t>Capacity: Able to house 2,467 standard-size (3x3 meters) booths and occupies an exhibition space of 45,360 </a:t>
            </a:r>
            <a:r>
              <a:rPr lang="en-US" sz="1700" dirty="0" err="1" smtClean="0">
                <a:cs typeface="Helvetica"/>
              </a:rPr>
              <a:t>sqm</a:t>
            </a:r>
            <a:r>
              <a:rPr lang="en-US" sz="1700" dirty="0" smtClean="0">
                <a:cs typeface="Helvetica"/>
              </a:rPr>
              <a:t>.</a:t>
            </a:r>
          </a:p>
          <a:p>
            <a:r>
              <a:rPr lang="en-US" sz="1700" dirty="0" smtClean="0">
                <a:cs typeface="Helvetica"/>
              </a:rPr>
              <a:t>Construction began in March 2005, costing US$ 110 million, and was completed in March 2008.</a:t>
            </a:r>
            <a:endParaRPr lang="en-US" sz="1700" dirty="0">
              <a:cs typeface="Helvetica"/>
            </a:endParaRPr>
          </a:p>
        </p:txBody>
      </p:sp>
      <p:pic>
        <p:nvPicPr>
          <p:cNvPr id="6" name="Picture 2" descr="http://www.goeat.com.tw/scenic_spots_pic_img/scenic_spots_pic_s1_1522.jpg"/>
          <p:cNvPicPr>
            <a:picLocks noChangeAspect="1" noChangeArrowheads="1"/>
          </p:cNvPicPr>
          <p:nvPr/>
        </p:nvPicPr>
        <p:blipFill>
          <a:blip r:embed="rId3" cstate="print"/>
          <a:srcRect/>
          <a:stretch>
            <a:fillRect/>
          </a:stretch>
        </p:blipFill>
        <p:spPr bwMode="auto">
          <a:xfrm>
            <a:off x="5000628" y="1571612"/>
            <a:ext cx="3600000" cy="2499428"/>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12</a:t>
            </a:fld>
            <a:endParaRPr lang="en-US" dirty="0"/>
          </a:p>
        </p:txBody>
      </p:sp>
      <p:sp>
        <p:nvSpPr>
          <p:cNvPr id="8" name="Content Placeholder 4"/>
          <p:cNvSpPr txBox="1">
            <a:spLocks/>
          </p:cNvSpPr>
          <p:nvPr/>
        </p:nvSpPr>
        <p:spPr>
          <a:xfrm>
            <a:off x="457200" y="1571612"/>
            <a:ext cx="447484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TW" sz="1800" dirty="0" smtClean="0"/>
              <a:t>Taipei </a:t>
            </a:r>
            <a:r>
              <a:rPr lang="en-US" altLang="zh-TW" sz="1800" dirty="0" err="1" smtClean="0"/>
              <a:t>Nangang</a:t>
            </a:r>
            <a:r>
              <a:rPr lang="en-US" altLang="zh-TW" sz="1800" dirty="0" smtClean="0"/>
              <a:t> Exhibition Center, Hall 2 (</a:t>
            </a:r>
            <a:r>
              <a:rPr lang="en-US" altLang="zh-TW" sz="1800" dirty="0" err="1" smtClean="0"/>
              <a:t>TaiNEX</a:t>
            </a:r>
            <a:r>
              <a:rPr lang="en-US" altLang="zh-TW" sz="1800" dirty="0" smtClean="0"/>
              <a:t> 2), a new venue funded by the Ministry of Economic Affairs (MOEA) and operated by Taiwan External Trade Development Council (TAITRA). It offers 156,700 </a:t>
            </a:r>
            <a:r>
              <a:rPr lang="en-US" altLang="zh-TW" sz="1800" dirty="0" err="1" smtClean="0"/>
              <a:t>sqm</a:t>
            </a:r>
            <a:r>
              <a:rPr lang="en-US" altLang="zh-TW" sz="1800" dirty="0" smtClean="0"/>
              <a:t> floor space to accommodate 32,000 visitors for exhibitions, conferences, business meetings and events. Combined with the spaces already available in Taipei </a:t>
            </a:r>
            <a:r>
              <a:rPr lang="en-US" altLang="zh-TW" sz="1800" dirty="0" err="1" smtClean="0"/>
              <a:t>Nangang</a:t>
            </a:r>
            <a:r>
              <a:rPr lang="en-US" altLang="zh-TW" sz="1800" dirty="0" smtClean="0"/>
              <a:t> Exhibition Center, Hall 1, the total capacity holds more than 5,000 booths and 38 meeting rooms. These two exhibition centers are expected to become the core venues of Taiwan's MICE industry, as well as one of the major convention and exhibition centers in Asia. </a:t>
            </a:r>
            <a:endParaRPr lang="en-US" altLang="zh-TW" sz="1800" dirty="0" smtClean="0"/>
          </a:p>
        </p:txBody>
      </p:sp>
      <p:sp>
        <p:nvSpPr>
          <p:cNvPr id="9" name="Title 2"/>
          <p:cNvSpPr txBox="1">
            <a:spLocks/>
          </p:cNvSpPr>
          <p:nvPr/>
        </p:nvSpPr>
        <p:spPr>
          <a:xfrm>
            <a:off x="228600" y="381000"/>
            <a:ext cx="86868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Taipei </a:t>
            </a:r>
            <a:r>
              <a:rPr lang="en-US" sz="3200" dirty="0" err="1" smtClean="0"/>
              <a:t>Nangang</a:t>
            </a:r>
            <a:r>
              <a:rPr lang="en-US" sz="3200" dirty="0" smtClean="0"/>
              <a:t> Exhibition </a:t>
            </a:r>
            <a:r>
              <a:rPr lang="en-US" sz="3200" dirty="0" err="1" smtClean="0"/>
              <a:t>Center，Hall</a:t>
            </a:r>
            <a:r>
              <a:rPr lang="en-US" sz="3200" dirty="0" smtClean="0"/>
              <a:t> 2 </a:t>
            </a:r>
          </a:p>
          <a:p>
            <a:r>
              <a:rPr lang="en-US" sz="1600" dirty="0" smtClean="0">
                <a:latin typeface="Helvetica"/>
                <a:cs typeface="Helvetica"/>
                <a:hlinkClick r:id="rId2"/>
              </a:rPr>
              <a:t>https://www.tainex2.com.tw/en</a:t>
            </a:r>
            <a:r>
              <a:rPr lang="en-US" sz="1600" dirty="0" smtClean="0">
                <a:latin typeface="Helvetica"/>
                <a:cs typeface="Helvetica"/>
                <a:hlinkClick r:id="rId2"/>
              </a:rPr>
              <a:t>/</a:t>
            </a:r>
            <a:endParaRPr lang="en-US" sz="1600" dirty="0" smtClean="0">
              <a:latin typeface="Helvetica"/>
              <a:cs typeface="Helvetica"/>
            </a:endParaRPr>
          </a:p>
          <a:p>
            <a:endParaRPr lang="en-US" sz="3200" dirty="0">
              <a:latin typeface="Helvetica"/>
              <a:cs typeface="Helvetica"/>
            </a:endParaRPr>
          </a:p>
        </p:txBody>
      </p:sp>
      <p:pic>
        <p:nvPicPr>
          <p:cNvPr id="7" name="Picture 2" descr="https://www.twtcnangang2.com.tw/images/10.jpg"/>
          <p:cNvPicPr>
            <a:picLocks noChangeAspect="1" noChangeArrowheads="1"/>
          </p:cNvPicPr>
          <p:nvPr/>
        </p:nvPicPr>
        <p:blipFill>
          <a:blip r:embed="rId3" cstate="print"/>
          <a:srcRect/>
          <a:stretch>
            <a:fillRect/>
          </a:stretch>
        </p:blipFill>
        <p:spPr bwMode="auto">
          <a:xfrm>
            <a:off x="5000628" y="2046040"/>
            <a:ext cx="3600000" cy="2025000"/>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13</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Taipei International Convention Center</a:t>
            </a:r>
          </a:p>
          <a:p>
            <a:r>
              <a:rPr lang="en-US" sz="1600" dirty="0" smtClean="0">
                <a:latin typeface="Helvetica"/>
                <a:cs typeface="Helvetica"/>
                <a:hlinkClick r:id="rId2"/>
              </a:rPr>
              <a:t>https://</a:t>
            </a:r>
            <a:r>
              <a:rPr lang="en-US" sz="1600" dirty="0" smtClean="0">
                <a:latin typeface="Helvetica"/>
                <a:cs typeface="Helvetica"/>
                <a:hlinkClick r:id="rId2"/>
              </a:rPr>
              <a:t>www.ticc.com.tw/main_en/index.aspx</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The Taipei International Convention Center (TICC) is a spectacular tribute to the emergence of Taipei as a world-class business destination. Purpose-built to meet the requirements of international conference </a:t>
            </a:r>
            <a:r>
              <a:rPr lang="en-US" sz="1700" dirty="0" err="1" smtClean="0"/>
              <a:t>organisers</a:t>
            </a:r>
            <a:r>
              <a:rPr lang="en-US" sz="1700" dirty="0" smtClean="0"/>
              <a:t> with state-of-the-art facilities and an uncompromisingly high standard of service, it has everything that is needed to make any congress, conference, or meeting a success. </a:t>
            </a:r>
          </a:p>
          <a:p>
            <a:r>
              <a:rPr lang="en-US" sz="1700" dirty="0" smtClean="0"/>
              <a:t>TICC sales, event planning, technical, operations, and catering staff work together to provide event </a:t>
            </a:r>
            <a:r>
              <a:rPr lang="en-US" sz="1700" dirty="0" err="1" smtClean="0"/>
              <a:t>organisers</a:t>
            </a:r>
            <a:r>
              <a:rPr lang="en-US" sz="1700" dirty="0" smtClean="0"/>
              <a:t> with expert advice, assistance, and support at every stage, from start to finish. </a:t>
            </a:r>
            <a:endParaRPr lang="en-US" sz="1700" dirty="0">
              <a:cs typeface="Helvetica"/>
            </a:endParaRPr>
          </a:p>
        </p:txBody>
      </p:sp>
      <p:pic>
        <p:nvPicPr>
          <p:cNvPr id="6" name="Picture 2" descr="http://www.ticc.com.tw/DB/FCKFiles/%E5%A4%9C%E6%99%AF.jpg"/>
          <p:cNvPicPr>
            <a:picLocks noChangeAspect="1" noChangeArrowheads="1"/>
          </p:cNvPicPr>
          <p:nvPr/>
        </p:nvPicPr>
        <p:blipFill>
          <a:blip r:embed="rId3" cstate="print"/>
          <a:srcRect t="13789" b="8027"/>
          <a:stretch>
            <a:fillRect/>
          </a:stretch>
        </p:blipFill>
        <p:spPr bwMode="auto">
          <a:xfrm>
            <a:off x="5000628" y="1546773"/>
            <a:ext cx="3600000" cy="3155178"/>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14</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latin typeface="Helvetica"/>
                <a:cs typeface="Helvetica"/>
              </a:rPr>
              <a:t>Songshan</a:t>
            </a:r>
            <a:r>
              <a:rPr lang="en-US" sz="3200" dirty="0" smtClean="0">
                <a:latin typeface="Helvetica"/>
                <a:cs typeface="Helvetica"/>
              </a:rPr>
              <a:t> Cultural and Creative Park </a:t>
            </a:r>
            <a:r>
              <a:rPr lang="en-US" sz="1600" dirty="0" smtClean="0">
                <a:latin typeface="Helvetica"/>
                <a:cs typeface="Helvetica"/>
                <a:hlinkClick r:id="rId3"/>
              </a:rPr>
              <a:t>https://</a:t>
            </a:r>
            <a:r>
              <a:rPr lang="en-US" sz="1600" dirty="0" smtClean="0">
                <a:latin typeface="Helvetica"/>
                <a:cs typeface="Helvetica"/>
                <a:hlinkClick r:id="rId3"/>
              </a:rPr>
              <a:t>www.songshanculturalpark.org/cms/en/index.aspx</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smtClean="0"/>
              <a:t>This site was once home to the first modernized tobacco Factory in Taiwan, which created tremendous economic value to the nation. On November 15th, 2011, after it officially opened to the public, it has now been transformed into a creative hub of Taiwan. </a:t>
            </a:r>
          </a:p>
          <a:p>
            <a:r>
              <a:rPr lang="en-US" altLang="zh-TW" sz="1400" dirty="0" smtClean="0"/>
              <a:t>The Multi-Showcase Exhibition Hall is a spacious venue that can be used for diverse cross-disciplinary presentations. </a:t>
            </a:r>
          </a:p>
          <a:p>
            <a:r>
              <a:rPr lang="en-US" altLang="zh-TW" sz="1400" dirty="0" smtClean="0"/>
              <a:t>The No. 1-5 Warehouses and Conveyor Belt were built in 1940 and its continuous archways are one of the building’s distinctive features. The No. 1 warehouse is a solitary building and takes up the area of 440 ping (approximately 1454 m2). No. 2 to 5 warehouses are connected units, with No. 2 and No. 3 interconnected with each other. No. 4 and No. 5 warehouses were used as flat open storage spaces, which make them ideal for presenting various exhibitions and artistic events. The warehouse’s capacity could be fully utilized, and its interior is free of supportive columns. Fortification façade walls have been implemented on the outer walls of No. 2 and No. 5 warehouses to form extra support for the architectural structure. </a:t>
            </a:r>
            <a:endParaRPr lang="en-US" sz="1400" dirty="0" smtClean="0"/>
          </a:p>
          <a:p>
            <a:endParaRPr lang="en-US" sz="1600" dirty="0" smtClean="0">
              <a:cs typeface="Helvetica"/>
            </a:endParaRPr>
          </a:p>
          <a:p>
            <a:endParaRPr lang="en-US" sz="1600" dirty="0"/>
          </a:p>
        </p:txBody>
      </p:sp>
      <p:pic>
        <p:nvPicPr>
          <p:cNvPr id="9" name="Picture 12" descr="O:\public\工程參考照片\Exhibition\2013\2013.07~10 Robot Kitty\DSCN2733.jpg"/>
          <p:cNvPicPr>
            <a:picLocks noChangeAspect="1" noChangeArrowheads="1"/>
          </p:cNvPicPr>
          <p:nvPr/>
        </p:nvPicPr>
        <p:blipFill>
          <a:blip r:embed="rId4" cstate="print"/>
          <a:srcRect l="9526" t="12700" r="9818" b="19566"/>
          <a:stretch>
            <a:fillRect/>
          </a:stretch>
        </p:blipFill>
        <p:spPr bwMode="auto">
          <a:xfrm>
            <a:off x="6800628" y="3429000"/>
            <a:ext cx="1800000" cy="1133570"/>
          </a:xfrm>
          <a:prstGeom prst="rect">
            <a:avLst/>
          </a:prstGeom>
          <a:noFill/>
          <a:ln w="9525">
            <a:noFill/>
            <a:miter lim="800000"/>
            <a:headEnd/>
            <a:tailEnd/>
          </a:ln>
        </p:spPr>
      </p:pic>
      <p:pic>
        <p:nvPicPr>
          <p:cNvPr id="10" name="Picture 13" descr="O:\public\工程參考照片\Exhibition\2013\2013.07~10 Robot Kitty\DSCN2734.jpg"/>
          <p:cNvPicPr>
            <a:picLocks noChangeAspect="1" noChangeArrowheads="1"/>
          </p:cNvPicPr>
          <p:nvPr/>
        </p:nvPicPr>
        <p:blipFill>
          <a:blip r:embed="rId5" cstate="print"/>
          <a:srcRect t="4233" b="11099"/>
          <a:stretch>
            <a:fillRect/>
          </a:stretch>
        </p:blipFill>
        <p:spPr bwMode="auto">
          <a:xfrm>
            <a:off x="5000628" y="3429000"/>
            <a:ext cx="1800000" cy="1143046"/>
          </a:xfrm>
          <a:prstGeom prst="rect">
            <a:avLst/>
          </a:prstGeom>
          <a:noFill/>
          <a:ln w="9525">
            <a:noFill/>
            <a:miter lim="800000"/>
            <a:headEnd/>
            <a:tailEnd/>
          </a:ln>
        </p:spPr>
      </p:pic>
      <p:pic>
        <p:nvPicPr>
          <p:cNvPr id="11" name="Picture 2" descr="http://www.songshanculturalpark.org/images/688f1968-c8ba-4408-b00e-aacc925fafc6/%E5%80%89%E5%BA%AB%E5%8D%802014332616332420143326163336.jpg"/>
          <p:cNvPicPr>
            <a:picLocks noChangeAspect="1" noChangeArrowheads="1"/>
          </p:cNvPicPr>
          <p:nvPr/>
        </p:nvPicPr>
        <p:blipFill>
          <a:blip r:embed="rId6" cstate="print"/>
          <a:srcRect l="19000" r="4999"/>
          <a:stretch>
            <a:fillRect/>
          </a:stretch>
        </p:blipFill>
        <p:spPr bwMode="auto">
          <a:xfrm>
            <a:off x="5000628" y="1500174"/>
            <a:ext cx="3600000" cy="1894723"/>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15</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latin typeface="Helvetica"/>
                <a:cs typeface="Helvetica"/>
              </a:rPr>
              <a:t>Huashan</a:t>
            </a:r>
            <a:r>
              <a:rPr lang="en-US" sz="3200" dirty="0" smtClean="0">
                <a:latin typeface="Helvetica"/>
                <a:cs typeface="Helvetica"/>
              </a:rPr>
              <a:t> 1914 Creative Park </a:t>
            </a:r>
            <a:r>
              <a:rPr lang="en-US" sz="1600" dirty="0" smtClean="0">
                <a:latin typeface="Helvetica"/>
                <a:cs typeface="Helvetica"/>
                <a:hlinkClick r:id="rId2"/>
              </a:rPr>
              <a:t>https://</a:t>
            </a:r>
            <a:r>
              <a:rPr lang="en-US" sz="1600" dirty="0" smtClean="0">
                <a:latin typeface="Helvetica"/>
                <a:cs typeface="Helvetica"/>
                <a:hlinkClick r:id="rId2"/>
              </a:rPr>
              <a:t>www.huashan1914.com/w/huashan1914_en/Index</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543428"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smtClean="0"/>
              <a:t>In 1999, the Association of Culture Environment Reform Taiwan, a non profit NGO, was established to oversee the restoration of the factory into a full fledged arts center.  The factory was renamed the </a:t>
            </a:r>
            <a:r>
              <a:rPr lang="en-US" sz="1600" dirty="0" err="1" smtClean="0"/>
              <a:t>Huashan</a:t>
            </a:r>
            <a:r>
              <a:rPr lang="en-US" sz="1600" dirty="0" smtClean="0"/>
              <a:t> Creative Park and, in 2005, the rebuilding of the Creative Park officially began. In 2007, the Taiwan Cultural-Creative Development Co. Ltd assumed responsibility for the renovation and operation of the Park and renamed it </a:t>
            </a:r>
            <a:r>
              <a:rPr lang="en-US" sz="1600" dirty="0" err="1" smtClean="0"/>
              <a:t>Huashan</a:t>
            </a:r>
            <a:r>
              <a:rPr lang="en-US" sz="1600" dirty="0" smtClean="0"/>
              <a:t> 1914.  </a:t>
            </a:r>
          </a:p>
          <a:p>
            <a:r>
              <a:rPr lang="en-US" sz="1600" dirty="0" err="1" smtClean="0"/>
              <a:t>Huashan</a:t>
            </a:r>
            <a:r>
              <a:rPr lang="en-US" sz="1600" dirty="0" smtClean="0"/>
              <a:t> 1914 now serves as Taipei’s primary creative arts center and a hosting ground for Taiwan’s most significant cultural events.  </a:t>
            </a:r>
          </a:p>
          <a:p>
            <a:r>
              <a:rPr lang="en-US" sz="1600" dirty="0" smtClean="0"/>
              <a:t>It is a suitable exhibition ground which houses t 4-connected buildings, with a capacity of 2,562sqm.</a:t>
            </a:r>
            <a:endParaRPr lang="en-US" sz="1600" dirty="0"/>
          </a:p>
        </p:txBody>
      </p:sp>
      <p:pic>
        <p:nvPicPr>
          <p:cNvPr id="55298" name="Picture 2" descr="http://blog.yimg.com/2/ZSfNTeJ7s59NGQu1Ta71EfrIRCj9gBJE2_ZLfoARdJt2CwdOLQdmBA--/54/l/_0cXTF6eDw3nnC3pXIrUAw.jpg"/>
          <p:cNvPicPr>
            <a:picLocks noChangeAspect="1" noChangeArrowheads="1"/>
          </p:cNvPicPr>
          <p:nvPr/>
        </p:nvPicPr>
        <p:blipFill>
          <a:blip r:embed="rId3" cstate="print"/>
          <a:srcRect/>
          <a:stretch>
            <a:fillRect/>
          </a:stretch>
        </p:blipFill>
        <p:spPr bwMode="auto">
          <a:xfrm>
            <a:off x="5000628" y="1571612"/>
            <a:ext cx="3600000" cy="2397601"/>
          </a:xfrm>
          <a:prstGeom prst="rect">
            <a:avLst/>
          </a:prstGeom>
          <a:noFill/>
        </p:spPr>
      </p:pic>
      <p:pic>
        <p:nvPicPr>
          <p:cNvPr id="55300" name="Picture 4" descr="http://farm4.staticflickr.com/3776/11581078593_1b3d57795f_z.jpg"/>
          <p:cNvPicPr>
            <a:picLocks noChangeAspect="1" noChangeArrowheads="1"/>
          </p:cNvPicPr>
          <p:nvPr/>
        </p:nvPicPr>
        <p:blipFill>
          <a:blip r:embed="rId4" cstate="print"/>
          <a:srcRect l="1172" b="13716"/>
          <a:stretch>
            <a:fillRect/>
          </a:stretch>
        </p:blipFill>
        <p:spPr bwMode="auto">
          <a:xfrm>
            <a:off x="5000628" y="4071942"/>
            <a:ext cx="3600000" cy="2219778"/>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16</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National Dr. Sun </a:t>
            </a:r>
            <a:r>
              <a:rPr lang="en-US" sz="3200" dirty="0" err="1" smtClean="0">
                <a:latin typeface="Helvetica"/>
                <a:cs typeface="Helvetica"/>
              </a:rPr>
              <a:t>Yat</a:t>
            </a:r>
            <a:r>
              <a:rPr lang="en-US" sz="3200" dirty="0" smtClean="0">
                <a:latin typeface="Helvetica"/>
                <a:cs typeface="Helvetica"/>
              </a:rPr>
              <a:t>-</a:t>
            </a:r>
            <a:r>
              <a:rPr lang="en-US" sz="3200" dirty="0" err="1" smtClean="0">
                <a:latin typeface="Helvetica"/>
                <a:cs typeface="Helvetica"/>
              </a:rPr>
              <a:t>sen</a:t>
            </a:r>
            <a:r>
              <a:rPr lang="en-US" sz="3200" dirty="0" smtClean="0">
                <a:latin typeface="Helvetica"/>
                <a:cs typeface="Helvetica"/>
              </a:rPr>
              <a:t> Memorial Hall</a:t>
            </a:r>
          </a:p>
          <a:p>
            <a:r>
              <a:rPr lang="en-US" sz="1600" dirty="0" smtClean="0">
                <a:latin typeface="Helvetica"/>
                <a:cs typeface="Helvetica"/>
                <a:hlinkClick r:id="rId2"/>
              </a:rPr>
              <a:t>https://</a:t>
            </a:r>
            <a:r>
              <a:rPr lang="en-US" sz="1600" dirty="0" smtClean="0">
                <a:latin typeface="Helvetica"/>
                <a:cs typeface="Helvetica"/>
                <a:hlinkClick r:id="rId2"/>
              </a:rPr>
              <a:t>www.yatsen.gov.tw/en</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7972452" cy="250033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smtClean="0"/>
              <a:t>Sun </a:t>
            </a:r>
            <a:r>
              <a:rPr lang="en-US" sz="1400" dirty="0" err="1" smtClean="0"/>
              <a:t>Yat</a:t>
            </a:r>
            <a:r>
              <a:rPr lang="en-US" sz="1400" dirty="0" smtClean="0"/>
              <a:t>-Sen Memorial Hall serves as </a:t>
            </a:r>
            <a:r>
              <a:rPr lang="en-US" altLang="zh-TW" sz="1400" dirty="0" smtClean="0"/>
              <a:t>a place of remembrance for all to emulate the national founding father – Dr. Sun </a:t>
            </a:r>
            <a:r>
              <a:rPr lang="en-US" altLang="zh-TW" sz="1400" dirty="0" err="1" smtClean="0"/>
              <a:t>Yat-sen</a:t>
            </a:r>
            <a:r>
              <a:rPr lang="en-US" altLang="zh-TW" sz="1400" dirty="0" smtClean="0"/>
              <a:t>, but also encompasses the functions of cultural and artistic education, leisurely recreation and academic research. </a:t>
            </a:r>
            <a:r>
              <a:rPr lang="en-US" sz="1400" dirty="0" smtClean="0"/>
              <a:t>When it was first inaugurated, the memorial hall was primarily used for exhibiting Dr. Sun </a:t>
            </a:r>
            <a:r>
              <a:rPr lang="en-US" sz="1400" dirty="0" err="1" smtClean="0"/>
              <a:t>Yat-sen’s</a:t>
            </a:r>
            <a:r>
              <a:rPr lang="en-US" sz="1400" dirty="0" smtClean="0"/>
              <a:t> revolutionary artifacts and also hosted some of the exhibitions and performances. </a:t>
            </a:r>
          </a:p>
          <a:p>
            <a:r>
              <a:rPr lang="en-US" altLang="zh-TW" sz="1400" dirty="0" smtClean="0"/>
              <a:t>Currently, it serves as a multifunctional, social educational and cultural center. It houses an internationally renowned national performance hall, expansive elegant and aesthetic exhibition venues measuring several tens of thousand square feet, projection room with innovative setup, lecture hall, Chung Shan lecture hall, professional library with more than 40,000 collection of books, as well as the tranquil and titillating Emerald Pond exhibition/performance area and Chung Shan Park.</a:t>
            </a:r>
          </a:p>
          <a:p>
            <a:endParaRPr lang="en-US" sz="1400" dirty="0" smtClean="0"/>
          </a:p>
        </p:txBody>
      </p:sp>
      <p:pic>
        <p:nvPicPr>
          <p:cNvPr id="50178" name="Picture 2" descr="main bg01 "/>
          <p:cNvPicPr>
            <a:picLocks noChangeAspect="1" noChangeArrowheads="1"/>
          </p:cNvPicPr>
          <p:nvPr/>
        </p:nvPicPr>
        <p:blipFill>
          <a:blip r:embed="rId3" cstate="print"/>
          <a:srcRect l="24110" r="18299"/>
          <a:stretch>
            <a:fillRect/>
          </a:stretch>
        </p:blipFill>
        <p:spPr bwMode="auto">
          <a:xfrm>
            <a:off x="4929190" y="4429132"/>
            <a:ext cx="3600000" cy="1702761"/>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17</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74371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Location of Major Venues – Mid Taiwan</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xmlns="" val="4264739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18</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Greater Taichung International Expo Center</a:t>
            </a:r>
          </a:p>
          <a:p>
            <a:r>
              <a:rPr lang="en-US" sz="1600" dirty="0" smtClean="0">
                <a:latin typeface="Helvetica"/>
                <a:cs typeface="Helvetica"/>
              </a:rPr>
              <a:t>http://edn.udn.com/gti/en/index.html</a:t>
            </a:r>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With events for the next 15 years already scheduled, the center is highly sustainable</a:t>
            </a:r>
          </a:p>
          <a:p>
            <a:r>
              <a:rPr lang="en-US" sz="1700" dirty="0" smtClean="0"/>
              <a:t>In addition to the 811 booths in the regular venues, another 7,000sqm of temporary exhibition hall space is available</a:t>
            </a:r>
          </a:p>
          <a:p>
            <a:r>
              <a:rPr lang="en-US" sz="1700" dirty="0" smtClean="0"/>
              <a:t>In addition to the 7,500 parking spaces near the center, the nearly 7-hectare parking area belonging to the Bureau of High Speed Rail is available.</a:t>
            </a:r>
          </a:p>
          <a:p>
            <a:r>
              <a:rPr lang="en-US" sz="1700" dirty="0" smtClean="0">
                <a:cs typeface="Helvetica"/>
              </a:rPr>
              <a:t>The Exhibition center has a total 11</a:t>
            </a:r>
            <a:r>
              <a:rPr lang="en-US" altLang="zh-TW" sz="1800" dirty="0" smtClean="0"/>
              <a:t>,571</a:t>
            </a:r>
            <a:r>
              <a:rPr lang="en-US" sz="1700" dirty="0" smtClean="0">
                <a:cs typeface="Helvetica"/>
              </a:rPr>
              <a:t> </a:t>
            </a:r>
            <a:r>
              <a:rPr lang="en-US" sz="1700" dirty="0" err="1" smtClean="0">
                <a:cs typeface="Helvetica"/>
              </a:rPr>
              <a:t>sqm</a:t>
            </a:r>
            <a:r>
              <a:rPr lang="en-US" sz="1700" dirty="0" smtClean="0">
                <a:cs typeface="Helvetica"/>
              </a:rPr>
              <a:t> floor space and can house 803 standard booths.</a:t>
            </a:r>
          </a:p>
          <a:p>
            <a:endParaRPr lang="en-US" sz="1700" dirty="0"/>
          </a:p>
        </p:txBody>
      </p:sp>
      <p:pic>
        <p:nvPicPr>
          <p:cNvPr id="6" name="Picture 2" descr="http://upload.wikimedia.org/wikipedia/commons/thumb/e/ed/Greater_Taichung_International_Expo_Center.jpg/220px-Greater_Taichung_International_Expo_Center.jpg"/>
          <p:cNvPicPr>
            <a:picLocks noChangeAspect="1" noChangeArrowheads="1"/>
          </p:cNvPicPr>
          <p:nvPr/>
        </p:nvPicPr>
        <p:blipFill>
          <a:blip r:embed="rId2" cstate="print"/>
          <a:srcRect/>
          <a:stretch>
            <a:fillRect/>
          </a:stretch>
        </p:blipFill>
        <p:spPr bwMode="auto">
          <a:xfrm>
            <a:off x="5000628" y="1571612"/>
            <a:ext cx="3600000" cy="2700002"/>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19</a:t>
            </a:fld>
            <a:endParaRPr lang="en-US" dirty="0"/>
          </a:p>
        </p:txBody>
      </p:sp>
      <p:sp>
        <p:nvSpPr>
          <p:cNvPr id="3" name="Title 2"/>
          <p:cNvSpPr txBox="1">
            <a:spLocks/>
          </p:cNvSpPr>
          <p:nvPr/>
        </p:nvSpPr>
        <p:spPr>
          <a:xfrm>
            <a:off x="457200" y="381000"/>
            <a:ext cx="8229600" cy="1143000"/>
          </a:xfrm>
          <a:prstGeom prst="rect">
            <a:avLst/>
          </a:prstGeom>
        </p:spPr>
        <p:txBody>
          <a:bodyP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latin typeface="Helvetica"/>
                <a:cs typeface="Helvetica"/>
              </a:rPr>
              <a:t>Shuinan</a:t>
            </a:r>
            <a:r>
              <a:rPr lang="en-US" sz="3200" dirty="0" smtClean="0">
                <a:latin typeface="Helvetica"/>
                <a:cs typeface="Helvetica"/>
              </a:rPr>
              <a:t> International Convention and Exhibition Center </a:t>
            </a:r>
            <a:endParaRPr lang="en-US" sz="3200" dirty="0" smtClean="0">
              <a:latin typeface="Helvetica"/>
              <a:cs typeface="Helvetica"/>
            </a:endParaRPr>
          </a:p>
          <a:p>
            <a:r>
              <a:rPr lang="en-US" sz="1600" dirty="0" smtClean="0">
                <a:latin typeface="Helvetica"/>
                <a:cs typeface="Helvetica"/>
                <a:hlinkClick r:id="rId2"/>
              </a:rPr>
              <a:t>http://</a:t>
            </a:r>
            <a:r>
              <a:rPr lang="en-US" sz="1600" dirty="0" smtClean="0">
                <a:latin typeface="Helvetica"/>
                <a:cs typeface="Helvetica"/>
                <a:hlinkClick r:id="rId2"/>
              </a:rPr>
              <a:t>www.shuinanicec.com.tw/index.aspx</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71990" cy="50006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Scheduled to </a:t>
            </a:r>
            <a:r>
              <a:rPr lang="en-US" sz="1700" dirty="0" smtClean="0"/>
              <a:t>completed at the end of 2022,  </a:t>
            </a:r>
            <a:r>
              <a:rPr lang="en-US" sz="1700" dirty="0" smtClean="0"/>
              <a:t>the </a:t>
            </a:r>
            <a:r>
              <a:rPr lang="en-US" sz="1700" dirty="0" err="1" smtClean="0"/>
              <a:t>Shuinan</a:t>
            </a:r>
            <a:r>
              <a:rPr lang="en-US" sz="1700" dirty="0" smtClean="0"/>
              <a:t> International Convention and Exhibition Center has the capacity to host 2,360 standard-size (3x3meters) booths and 12,600 seats for conference. </a:t>
            </a:r>
            <a:endParaRPr lang="en-US" sz="1700" dirty="0" smtClean="0"/>
          </a:p>
          <a:p>
            <a:endParaRPr lang="en-US" sz="1700" dirty="0" smtClean="0"/>
          </a:p>
          <a:p>
            <a:r>
              <a:rPr lang="en-US" sz="1700" dirty="0" smtClean="0"/>
              <a:t>• </a:t>
            </a:r>
            <a:r>
              <a:rPr lang="en-US" sz="1700" dirty="0" smtClean="0"/>
              <a:t>It will be connected to the Greater Taichung International Expo </a:t>
            </a:r>
            <a:r>
              <a:rPr lang="en-US" sz="1700" dirty="0" smtClean="0"/>
              <a:t>Center, create </a:t>
            </a:r>
            <a:r>
              <a:rPr lang="en-US" sz="1700" dirty="0" smtClean="0"/>
              <a:t>Taichung City to become an international convention and exhibition city and promote industrial development in the central region.</a:t>
            </a:r>
            <a:endParaRPr lang="en-US" sz="1700" dirty="0"/>
          </a:p>
        </p:txBody>
      </p:sp>
      <p:pic>
        <p:nvPicPr>
          <p:cNvPr id="14339" name="Picture 3"/>
          <p:cNvPicPr>
            <a:picLocks noChangeAspect="1" noChangeArrowheads="1"/>
          </p:cNvPicPr>
          <p:nvPr/>
        </p:nvPicPr>
        <p:blipFill>
          <a:blip r:embed="rId3" cstate="print"/>
          <a:srcRect/>
          <a:stretch>
            <a:fillRect/>
          </a:stretch>
        </p:blipFill>
        <p:spPr bwMode="auto">
          <a:xfrm>
            <a:off x="5004048" y="1988840"/>
            <a:ext cx="3600000" cy="2007253"/>
          </a:xfrm>
          <a:prstGeom prst="rect">
            <a:avLst/>
          </a:prstGeom>
          <a:noFill/>
          <a:ln w="9525">
            <a:noFill/>
            <a:miter lim="800000"/>
            <a:headEnd/>
            <a:tailEnd/>
          </a:ln>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20</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74371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Location of Major Venues – South Taiwan</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xmlns="" val="42647391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21</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Kaohsiung Exhibition Center (KEC)</a:t>
            </a:r>
          </a:p>
          <a:p>
            <a:r>
              <a:rPr lang="en-US" sz="1600" dirty="0" smtClean="0">
                <a:latin typeface="Helvetica"/>
                <a:cs typeface="Helvetica"/>
                <a:hlinkClick r:id="rId2"/>
              </a:rPr>
              <a:t>http://www.kecc.com.tw</a:t>
            </a:r>
            <a:r>
              <a:rPr lang="en-US" sz="1600" dirty="0" smtClean="0">
                <a:latin typeface="Helvetica"/>
                <a:cs typeface="Helvetica"/>
                <a:hlinkClick r:id="rId2"/>
              </a:rPr>
              <a:t>/</a:t>
            </a:r>
            <a:endParaRPr lang="en-US" sz="1600" dirty="0" smtClean="0">
              <a:latin typeface="Helvetica"/>
              <a:cs typeface="Helvetica"/>
            </a:endParaRPr>
          </a:p>
          <a:p>
            <a:endParaRPr lang="en-US" sz="3200" dirty="0">
              <a:latin typeface="Helvetica"/>
              <a:cs typeface="Helvetica"/>
            </a:endParaRPr>
          </a:p>
        </p:txBody>
      </p:sp>
      <p:sp>
        <p:nvSpPr>
          <p:cNvPr id="8" name="Content Placeholder 4"/>
          <p:cNvSpPr txBox="1">
            <a:spLocks/>
          </p:cNvSpPr>
          <p:nvPr/>
        </p:nvSpPr>
        <p:spPr>
          <a:xfrm>
            <a:off x="457200" y="1571612"/>
            <a:ext cx="4402832" cy="28655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TW" sz="1700" dirty="0" smtClean="0"/>
              <a:t>Opened in 2014, Kaohsiung Exhibition Center (KEC) is the first multifunctional waterfront venue for exhibitions, international conferences, association meetings, banquets, concerts, product launches as well as outdoor events in Taiwan. This central government investment has accelerated the development of the MICE industry in the midst of the important markets and industrial clusters of South Taiwan. </a:t>
            </a:r>
          </a:p>
        </p:txBody>
      </p:sp>
      <p:sp>
        <p:nvSpPr>
          <p:cNvPr id="7" name="Content Placeholder 4"/>
          <p:cNvSpPr txBox="1">
            <a:spLocks/>
          </p:cNvSpPr>
          <p:nvPr/>
        </p:nvSpPr>
        <p:spPr>
          <a:xfrm>
            <a:off x="457200" y="4509120"/>
            <a:ext cx="8507288" cy="20162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TW" sz="1700" dirty="0" smtClean="0"/>
              <a:t>Thanks </a:t>
            </a:r>
            <a:r>
              <a:rPr lang="en-US" altLang="zh-TW" sz="1700" dirty="0" smtClean="0"/>
              <a:t>to strong investment in its New Bay Area, Kaohsiung, Taiwan’s 2nd largest city and premier trading port, is rapidly transforming into a vital city destination in a delightful subtropical setting, making it a fantastic choice for combining business and leisure in Asia. </a:t>
            </a:r>
          </a:p>
          <a:p>
            <a:r>
              <a:rPr lang="en-US" altLang="zh-TW" sz="1700" dirty="0" smtClean="0"/>
              <a:t>With </a:t>
            </a:r>
            <a:r>
              <a:rPr lang="en-US" altLang="zh-TW" sz="1700" dirty="0" smtClean="0"/>
              <a:t>over 25,000 m2 of indoor and outdoor exhibition space and large variety of conference rooms accommodating between 20 to 2,000 people, with a capacity of up to 4,000 attendees at one time, KEC is the premier multi-purpose venue in Taiwan, ideal for hybrid events.</a:t>
            </a:r>
          </a:p>
        </p:txBody>
      </p:sp>
      <p:pic>
        <p:nvPicPr>
          <p:cNvPr id="9" name="Picture 6" descr="http://pic.pimg.tw/cheng0073/1385857412-2926549936.jpg?v=1385857425"/>
          <p:cNvPicPr>
            <a:picLocks noChangeAspect="1" noChangeArrowheads="1"/>
          </p:cNvPicPr>
          <p:nvPr/>
        </p:nvPicPr>
        <p:blipFill>
          <a:blip r:embed="rId3" cstate="print"/>
          <a:srcRect/>
          <a:stretch>
            <a:fillRect/>
          </a:stretch>
        </p:blipFill>
        <p:spPr bwMode="auto">
          <a:xfrm>
            <a:off x="5004048" y="1628800"/>
            <a:ext cx="3600000" cy="2414173"/>
          </a:xfrm>
          <a:prstGeom prst="rect">
            <a:avLst/>
          </a:prstGeom>
          <a:noFill/>
        </p:spPr>
      </p:pic>
    </p:spTree>
    <p:extLst>
      <p:ext uri="{BB962C8B-B14F-4D97-AF65-F5344CB8AC3E}">
        <p14:creationId xmlns:p14="http://schemas.microsoft.com/office/powerpoint/2010/main" xmlns="" val="2958163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22</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Exhibition Facts and Figures</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xmlns="" val="11227954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23</a:t>
            </a:fld>
            <a:endParaRPr lang="en-US" dirty="0"/>
          </a:p>
        </p:txBody>
      </p:sp>
      <p:sp>
        <p:nvSpPr>
          <p:cNvPr id="4" name="Content Placeholder 3"/>
          <p:cNvSpPr txBox="1">
            <a:spLocks/>
          </p:cNvSpPr>
          <p:nvPr/>
        </p:nvSpPr>
        <p:spPr>
          <a:xfrm>
            <a:off x="457200" y="1214422"/>
            <a:ext cx="8229600" cy="542926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Who are typically the organizers (local? international?)</a:t>
            </a:r>
          </a:p>
          <a:p>
            <a:pPr>
              <a:buNone/>
            </a:pPr>
            <a:r>
              <a:rPr lang="en-US" sz="1700" dirty="0" smtClean="0"/>
              <a:t>	</a:t>
            </a:r>
            <a:r>
              <a:rPr lang="en-US" sz="1700" dirty="0" err="1" smtClean="0">
                <a:solidFill>
                  <a:schemeClr val="accent6">
                    <a:lumMod val="75000"/>
                  </a:schemeClr>
                </a:solidFill>
              </a:rPr>
              <a:t>Organisers</a:t>
            </a:r>
            <a:r>
              <a:rPr lang="en-US" sz="1700" dirty="0" smtClean="0">
                <a:solidFill>
                  <a:schemeClr val="accent6">
                    <a:lumMod val="75000"/>
                  </a:schemeClr>
                </a:solidFill>
              </a:rPr>
              <a:t> are usually from the Bureau of Foreign Trade, implemented by TAITRA. However, there are also other professional exhibition </a:t>
            </a:r>
            <a:r>
              <a:rPr lang="en-US" sz="1700" dirty="0" err="1" smtClean="0">
                <a:solidFill>
                  <a:schemeClr val="accent6">
                    <a:lumMod val="75000"/>
                  </a:schemeClr>
                </a:solidFill>
              </a:rPr>
              <a:t>organisers</a:t>
            </a:r>
            <a:r>
              <a:rPr lang="en-US" sz="1700" dirty="0" smtClean="0">
                <a:solidFill>
                  <a:schemeClr val="accent6">
                    <a:lumMod val="75000"/>
                  </a:schemeClr>
                </a:solidFill>
              </a:rPr>
              <a:t> from various associations. </a:t>
            </a:r>
          </a:p>
          <a:p>
            <a:r>
              <a:rPr lang="en-US" sz="1700" dirty="0" smtClean="0"/>
              <a:t>Which services are typically handled by the organizers and which can you subcontract? </a:t>
            </a:r>
          </a:p>
          <a:p>
            <a:pPr>
              <a:buNone/>
            </a:pPr>
            <a:r>
              <a:rPr lang="en-US" sz="1700" dirty="0" smtClean="0">
                <a:solidFill>
                  <a:schemeClr val="accent6">
                    <a:lumMod val="75000"/>
                  </a:schemeClr>
                </a:solidFill>
              </a:rPr>
              <a:t>	</a:t>
            </a:r>
            <a:r>
              <a:rPr lang="en-US" sz="1700" dirty="0" err="1" smtClean="0">
                <a:solidFill>
                  <a:schemeClr val="accent6">
                    <a:lumMod val="75000"/>
                  </a:schemeClr>
                </a:solidFill>
              </a:rPr>
              <a:t>Organisers</a:t>
            </a:r>
            <a:r>
              <a:rPr lang="en-US" sz="1700" dirty="0" smtClean="0">
                <a:solidFill>
                  <a:schemeClr val="accent6">
                    <a:lumMod val="75000"/>
                  </a:schemeClr>
                </a:solidFill>
              </a:rPr>
              <a:t> usually plan and attract exhibitors, while other services such as </a:t>
            </a:r>
            <a:r>
              <a:rPr lang="en-US" sz="1700" dirty="0">
                <a:solidFill>
                  <a:schemeClr val="accent6">
                    <a:lumMod val="75000"/>
                  </a:schemeClr>
                </a:solidFill>
              </a:rPr>
              <a:t>official construction, advertising, </a:t>
            </a:r>
            <a:r>
              <a:rPr lang="en-US" sz="1700" dirty="0" smtClean="0">
                <a:solidFill>
                  <a:schemeClr val="accent6">
                    <a:lumMod val="75000"/>
                  </a:schemeClr>
                </a:solidFill>
              </a:rPr>
              <a:t>media &amp; </a:t>
            </a:r>
            <a:r>
              <a:rPr lang="en-US" sz="1700" dirty="0">
                <a:solidFill>
                  <a:schemeClr val="accent6">
                    <a:lumMod val="75000"/>
                  </a:schemeClr>
                </a:solidFill>
              </a:rPr>
              <a:t>publicity can </a:t>
            </a:r>
            <a:r>
              <a:rPr lang="en-US" sz="1700" dirty="0" smtClean="0">
                <a:solidFill>
                  <a:schemeClr val="accent6">
                    <a:lumMod val="75000"/>
                  </a:schemeClr>
                </a:solidFill>
              </a:rPr>
              <a:t>be subcontracted </a:t>
            </a:r>
            <a:endParaRPr lang="en-US" sz="1700" dirty="0">
              <a:solidFill>
                <a:schemeClr val="accent6">
                  <a:lumMod val="75000"/>
                </a:schemeClr>
              </a:solidFill>
            </a:endParaRPr>
          </a:p>
          <a:p>
            <a:r>
              <a:rPr lang="en-US" sz="1700" dirty="0" smtClean="0"/>
              <a:t>Are there unions to be dealt with?  If so, who and where? </a:t>
            </a:r>
            <a:r>
              <a:rPr lang="en-US" sz="1700" dirty="0" smtClean="0">
                <a:solidFill>
                  <a:schemeClr val="accent6">
                    <a:lumMod val="75000"/>
                  </a:schemeClr>
                </a:solidFill>
              </a:rPr>
              <a:t>No.</a:t>
            </a:r>
            <a:endParaRPr lang="en-US" sz="1700" dirty="0" smtClean="0">
              <a:solidFill>
                <a:srgbClr val="0000FF"/>
              </a:solidFill>
            </a:endParaRPr>
          </a:p>
          <a:p>
            <a:r>
              <a:rPr lang="en-US" sz="1700" dirty="0" smtClean="0"/>
              <a:t>Information on Rigging?  </a:t>
            </a:r>
            <a:r>
              <a:rPr lang="en-US" sz="1700" dirty="0" smtClean="0">
                <a:solidFill>
                  <a:schemeClr val="accent6">
                    <a:lumMod val="75000"/>
                  </a:schemeClr>
                </a:solidFill>
              </a:rPr>
              <a:t>Only Kaohsiung Exhibition Center allows rigging.</a:t>
            </a:r>
          </a:p>
          <a:p>
            <a:r>
              <a:rPr lang="en-US" sz="1700" dirty="0" smtClean="0"/>
              <a:t>How are move in/move outs handled (lots of time? No time? Targeted move ins or outs? </a:t>
            </a:r>
            <a:r>
              <a:rPr lang="en-US" sz="1700" dirty="0" smtClean="0">
                <a:solidFill>
                  <a:schemeClr val="accent6">
                    <a:lumMod val="75000"/>
                  </a:schemeClr>
                </a:solidFill>
              </a:rPr>
              <a:t>The move in time varies with different </a:t>
            </a:r>
            <a:r>
              <a:rPr lang="en-US" sz="1700" dirty="0" err="1" smtClean="0">
                <a:solidFill>
                  <a:schemeClr val="accent6">
                    <a:lumMod val="75000"/>
                  </a:schemeClr>
                </a:solidFill>
              </a:rPr>
              <a:t>organisers</a:t>
            </a:r>
            <a:r>
              <a:rPr lang="en-US" sz="1700" dirty="0" smtClean="0">
                <a:solidFill>
                  <a:schemeClr val="accent6">
                    <a:lumMod val="75000"/>
                  </a:schemeClr>
                </a:solidFill>
              </a:rPr>
              <a:t>. Move in typically takes 2-6 days, while move out takes is 1-2 days. </a:t>
            </a:r>
          </a:p>
          <a:p>
            <a:r>
              <a:rPr lang="en-US" sz="1700" dirty="0" smtClean="0"/>
              <a:t>Health and Safety standards?  Some countries (like the UK) require detailed Risk Assessments and Method Statements, for example.</a:t>
            </a:r>
            <a:r>
              <a:rPr lang="en-US" sz="1700" dirty="0"/>
              <a:t> </a:t>
            </a:r>
            <a:r>
              <a:rPr lang="en-US" sz="1700" dirty="0" smtClean="0">
                <a:solidFill>
                  <a:schemeClr val="accent6">
                    <a:lumMod val="75000"/>
                  </a:schemeClr>
                </a:solidFill>
              </a:rPr>
              <a:t>For structures that are over a certain height limit or double storey structures, we are required to submit insurance and architectural assessments. </a:t>
            </a:r>
          </a:p>
          <a:p>
            <a:r>
              <a:rPr lang="en-US" sz="1700" dirty="0" smtClean="0"/>
              <a:t>Building permissions</a:t>
            </a:r>
            <a:r>
              <a:rPr lang="en-US" sz="1700" dirty="0" smtClean="0">
                <a:solidFill>
                  <a:schemeClr val="accent6">
                    <a:lumMod val="75000"/>
                  </a:schemeClr>
                </a:solidFill>
              </a:rPr>
              <a:t>? Yes, we need to apply during the move in period.</a:t>
            </a:r>
          </a:p>
          <a:p>
            <a:endParaRPr lang="en-US" sz="1700" dirty="0" smtClean="0"/>
          </a:p>
          <a:p>
            <a:endParaRPr lang="en-US" sz="1700" dirty="0"/>
          </a:p>
        </p:txBody>
      </p:sp>
      <p:sp>
        <p:nvSpPr>
          <p:cNvPr id="6"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t>General Information</a:t>
            </a:r>
            <a:endParaRPr lang="de-DE" dirty="0"/>
          </a:p>
        </p:txBody>
      </p:sp>
    </p:spTree>
    <p:extLst>
      <p:ext uri="{BB962C8B-B14F-4D97-AF65-F5344CB8AC3E}">
        <p14:creationId xmlns:p14="http://schemas.microsoft.com/office/powerpoint/2010/main" xmlns="" val="1212788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24</a:t>
            </a:fld>
            <a:endParaRPr lang="en-US" dirty="0"/>
          </a:p>
        </p:txBody>
      </p:sp>
      <p:sp>
        <p:nvSpPr>
          <p:cNvPr id="3"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dirty="0" smtClean="0"/>
              <a:t>Electrics and Electricity</a:t>
            </a:r>
            <a:endParaRPr lang="de-DE" dirty="0"/>
          </a:p>
        </p:txBody>
      </p:sp>
      <p:sp>
        <p:nvSpPr>
          <p:cNvPr id="4" name="Inhaltsplatzhalter 2"/>
          <p:cNvSpPr txBox="1">
            <a:spLocks/>
          </p:cNvSpPr>
          <p:nvPr/>
        </p:nvSpPr>
        <p:spPr>
          <a:xfrm>
            <a:off x="457200" y="1600200"/>
            <a:ext cx="8229600" cy="497207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600" dirty="0" smtClean="0"/>
              <a:t>Typical Voltage (110/220v)?</a:t>
            </a:r>
          </a:p>
          <a:p>
            <a:pPr>
              <a:buNone/>
            </a:pPr>
            <a:r>
              <a:rPr lang="en-US" sz="2600" dirty="0" smtClean="0">
                <a:solidFill>
                  <a:srgbClr val="0000FF"/>
                </a:solidFill>
              </a:rPr>
              <a:t>	</a:t>
            </a:r>
            <a:r>
              <a:rPr lang="en-US" sz="2000" dirty="0" smtClean="0">
                <a:solidFill>
                  <a:schemeClr val="accent6">
                    <a:lumMod val="75000"/>
                  </a:schemeClr>
                </a:solidFill>
              </a:rPr>
              <a:t>Typically we use 110V, but 220 V is also available in Taiwan</a:t>
            </a:r>
          </a:p>
          <a:p>
            <a:r>
              <a:rPr lang="en-US" sz="2600" dirty="0" smtClean="0"/>
              <a:t>Do you need to have certified electricians?</a:t>
            </a:r>
          </a:p>
          <a:p>
            <a:pPr>
              <a:buNone/>
            </a:pPr>
            <a:r>
              <a:rPr lang="en-US" sz="2600" dirty="0" smtClean="0"/>
              <a:t>	</a:t>
            </a:r>
            <a:r>
              <a:rPr lang="en-US" sz="2000" dirty="0" smtClean="0">
                <a:solidFill>
                  <a:schemeClr val="accent6">
                    <a:lumMod val="75000"/>
                  </a:schemeClr>
                </a:solidFill>
              </a:rPr>
              <a:t>Yes</a:t>
            </a:r>
            <a:endParaRPr lang="en-US" sz="2600" dirty="0" smtClean="0">
              <a:solidFill>
                <a:schemeClr val="accent6">
                  <a:lumMod val="75000"/>
                </a:schemeClr>
              </a:solidFill>
            </a:endParaRPr>
          </a:p>
          <a:p>
            <a:r>
              <a:rPr lang="en-US" sz="2600" dirty="0" smtClean="0"/>
              <a:t>What are the standard plugs and sockets </a:t>
            </a:r>
          </a:p>
          <a:p>
            <a:pPr>
              <a:buNone/>
            </a:pPr>
            <a:r>
              <a:rPr lang="en-US" sz="2600" dirty="0" smtClean="0"/>
              <a:t>	</a:t>
            </a:r>
            <a:r>
              <a:rPr lang="en-US" sz="2000" dirty="0" smtClean="0">
                <a:solidFill>
                  <a:schemeClr val="accent6">
                    <a:lumMod val="75000"/>
                  </a:schemeClr>
                </a:solidFill>
              </a:rPr>
              <a:t>NEMA 1–15 (typical)</a:t>
            </a:r>
          </a:p>
          <a:p>
            <a:pPr marL="0" indent="0">
              <a:buNone/>
            </a:pPr>
            <a:endParaRPr lang="en-US" sz="2000" dirty="0" smtClean="0">
              <a:solidFill>
                <a:srgbClr val="0000FF"/>
              </a:solidFill>
            </a:endParaRPr>
          </a:p>
          <a:p>
            <a:endParaRPr lang="en-US" sz="2000" dirty="0" smtClean="0">
              <a:solidFill>
                <a:srgbClr val="0000FF"/>
              </a:solidFill>
            </a:endParaRPr>
          </a:p>
          <a:p>
            <a:pPr>
              <a:buNone/>
            </a:pPr>
            <a:r>
              <a:rPr lang="en-US" sz="2000" dirty="0" smtClean="0">
                <a:solidFill>
                  <a:srgbClr val="0000FF"/>
                </a:solidFill>
              </a:rPr>
              <a:t>	</a:t>
            </a:r>
            <a:r>
              <a:rPr lang="en-US" sz="2000" dirty="0" smtClean="0">
                <a:solidFill>
                  <a:schemeClr val="accent6">
                    <a:lumMod val="75000"/>
                  </a:schemeClr>
                </a:solidFill>
              </a:rPr>
              <a:t>NEMA 5–15</a:t>
            </a:r>
          </a:p>
          <a:p>
            <a:endParaRPr lang="en-US" sz="2600" dirty="0" smtClean="0"/>
          </a:p>
          <a:p>
            <a:endParaRPr lang="en-US" sz="2600"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21574" y="5214950"/>
            <a:ext cx="1779054" cy="1080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V="1">
            <a:off x="3272629" y="4071942"/>
            <a:ext cx="1727999" cy="972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10650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25</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t>Labour</a:t>
            </a:r>
            <a:r>
              <a:rPr lang="en-US" sz="3200" dirty="0" smtClean="0"/>
              <a:t> Cost Estimates</a:t>
            </a:r>
            <a:endParaRPr lang="en-US" sz="3200" dirty="0"/>
          </a:p>
        </p:txBody>
      </p:sp>
      <p:sp>
        <p:nvSpPr>
          <p:cNvPr id="4" name="Content Placeholder 3"/>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smtClean="0"/>
              <a:t>General Labourer: </a:t>
            </a:r>
            <a:r>
              <a:rPr lang="en-AU" sz="1800" dirty="0" smtClean="0">
                <a:solidFill>
                  <a:schemeClr val="accent6">
                    <a:lumMod val="75000"/>
                  </a:schemeClr>
                </a:solidFill>
              </a:rPr>
              <a:t>$60-$80 </a:t>
            </a:r>
            <a:r>
              <a:rPr lang="en-AU" sz="1800" dirty="0">
                <a:solidFill>
                  <a:schemeClr val="accent6">
                    <a:lumMod val="75000"/>
                  </a:schemeClr>
                </a:solidFill>
              </a:rPr>
              <a:t>/ 8 hours(9:00-17:00</a:t>
            </a:r>
            <a:r>
              <a:rPr lang="en-AU" sz="1800" dirty="0" smtClean="0">
                <a:solidFill>
                  <a:schemeClr val="accent6">
                    <a:lumMod val="75000"/>
                  </a:schemeClr>
                </a:solidFill>
              </a:rPr>
              <a:t>)</a:t>
            </a:r>
          </a:p>
          <a:p>
            <a:r>
              <a:rPr lang="en-AU" sz="1800" dirty="0" smtClean="0"/>
              <a:t>Experienced Labourer: </a:t>
            </a:r>
            <a:r>
              <a:rPr lang="en-AU" sz="1800" dirty="0">
                <a:solidFill>
                  <a:schemeClr val="accent6">
                    <a:lumMod val="75000"/>
                  </a:schemeClr>
                </a:solidFill>
              </a:rPr>
              <a:t>$120-$140 / 8 hours(9:00-17:00</a:t>
            </a:r>
            <a:r>
              <a:rPr lang="en-AU" sz="1800" dirty="0" smtClean="0">
                <a:solidFill>
                  <a:schemeClr val="accent6">
                    <a:lumMod val="75000"/>
                  </a:schemeClr>
                </a:solidFill>
              </a:rPr>
              <a:t>)</a:t>
            </a:r>
          </a:p>
          <a:p>
            <a:r>
              <a:rPr lang="en-AU" sz="1800" dirty="0" smtClean="0"/>
              <a:t>Site Supervisors: </a:t>
            </a:r>
            <a:r>
              <a:rPr lang="en-AU" sz="1800" dirty="0">
                <a:solidFill>
                  <a:schemeClr val="accent6">
                    <a:lumMod val="75000"/>
                  </a:schemeClr>
                </a:solidFill>
              </a:rPr>
              <a:t>$125-$165 / 8 hours(9:00-17:00</a:t>
            </a:r>
            <a:r>
              <a:rPr lang="en-AU" sz="1800" dirty="0" smtClean="0">
                <a:solidFill>
                  <a:schemeClr val="accent6">
                    <a:lumMod val="75000"/>
                  </a:schemeClr>
                </a:solidFill>
              </a:rPr>
              <a:t>)</a:t>
            </a:r>
          </a:p>
          <a:p>
            <a:r>
              <a:rPr lang="en-AU" sz="1800" dirty="0" smtClean="0"/>
              <a:t>Custom Stand Builders: </a:t>
            </a:r>
            <a:r>
              <a:rPr lang="en-AU" sz="1800" dirty="0">
                <a:solidFill>
                  <a:schemeClr val="accent6">
                    <a:lumMod val="75000"/>
                  </a:schemeClr>
                </a:solidFill>
              </a:rPr>
              <a:t>$120-$140 / 8 hours(9:00-17:00)</a:t>
            </a:r>
          </a:p>
          <a:p>
            <a:pPr marL="0" indent="0">
              <a:buNone/>
            </a:pPr>
            <a:endParaRPr lang="en-AU" sz="1800" dirty="0" smtClean="0">
              <a:solidFill>
                <a:schemeClr val="accent6">
                  <a:lumMod val="75000"/>
                </a:schemeClr>
              </a:solidFill>
            </a:endParaRPr>
          </a:p>
          <a:p>
            <a:endParaRPr lang="en-AU" sz="1800" dirty="0"/>
          </a:p>
        </p:txBody>
      </p:sp>
      <p:sp>
        <p:nvSpPr>
          <p:cNvPr id="5" name="Rectangle 4"/>
          <p:cNvSpPr/>
          <p:nvPr/>
        </p:nvSpPr>
        <p:spPr>
          <a:xfrm>
            <a:off x="457200" y="3239869"/>
            <a:ext cx="8229600" cy="646331"/>
          </a:xfrm>
          <a:prstGeom prst="rect">
            <a:avLst/>
          </a:prstGeom>
        </p:spPr>
        <p:txBody>
          <a:bodyPr wrap="square">
            <a:spAutoFit/>
          </a:bodyPr>
          <a:lstStyle/>
          <a:p>
            <a:r>
              <a:rPr lang="en-AU" dirty="0">
                <a:solidFill>
                  <a:schemeClr val="accent6">
                    <a:lumMod val="75000"/>
                  </a:schemeClr>
                </a:solidFill>
              </a:rPr>
              <a:t>Rates are based on regular hours, Monday to Friday, excluding weekends, public holidays and overtime. </a:t>
            </a:r>
          </a:p>
        </p:txBody>
      </p:sp>
    </p:spTree>
    <p:extLst>
      <p:ext uri="{BB962C8B-B14F-4D97-AF65-F5344CB8AC3E}">
        <p14:creationId xmlns:p14="http://schemas.microsoft.com/office/powerpoint/2010/main" xmlns="" val="4016893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26</a:t>
            </a:fld>
            <a:endParaRPr lang="en-US" dirty="0"/>
          </a:p>
        </p:txBody>
      </p:sp>
      <p:sp>
        <p:nvSpPr>
          <p:cNvPr id="3"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Materials Usage</a:t>
            </a:r>
            <a:endParaRPr lang="en-US" sz="3200" dirty="0"/>
          </a:p>
        </p:txBody>
      </p:sp>
      <p:sp>
        <p:nvSpPr>
          <p:cNvPr id="4" name="Content Placeholder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Carpet  - standard types, rough prices?</a:t>
            </a:r>
            <a:br>
              <a:rPr lang="en-US" sz="1700" dirty="0" smtClean="0"/>
            </a:br>
            <a:r>
              <a:rPr lang="en-US" sz="1700" dirty="0" smtClean="0">
                <a:solidFill>
                  <a:schemeClr val="accent6">
                    <a:lumMod val="75000"/>
                  </a:schemeClr>
                </a:solidFill>
              </a:rPr>
              <a:t>Non-woven, $5/SQM</a:t>
            </a:r>
          </a:p>
          <a:p>
            <a:endParaRPr lang="en-US" sz="1700" dirty="0" smtClean="0"/>
          </a:p>
          <a:p>
            <a:r>
              <a:rPr lang="en-US" sz="1700" dirty="0" smtClean="0"/>
              <a:t>Raised flooring—standard or not standard?  Heights? Materials? Costs?</a:t>
            </a:r>
          </a:p>
          <a:p>
            <a:pPr>
              <a:buNone/>
            </a:pPr>
            <a:r>
              <a:rPr lang="en-US" sz="1700" dirty="0" smtClean="0">
                <a:solidFill>
                  <a:schemeClr val="accent6">
                    <a:lumMod val="75000"/>
                  </a:schemeClr>
                </a:solidFill>
              </a:rPr>
              <a:t>	We do not use raised flooring. </a:t>
            </a:r>
          </a:p>
          <a:p>
            <a:pPr>
              <a:buNone/>
            </a:pPr>
            <a:endParaRPr lang="en-US" sz="1700" dirty="0" smtClean="0"/>
          </a:p>
          <a:p>
            <a:r>
              <a:rPr lang="en-US" sz="1700" dirty="0" smtClean="0"/>
              <a:t>Standard US materials available in your country? Names or equivalencies could be good (</a:t>
            </a:r>
            <a:r>
              <a:rPr lang="en-US" sz="1700" dirty="0" err="1" smtClean="0"/>
              <a:t>Sintra</a:t>
            </a:r>
            <a:r>
              <a:rPr lang="en-US" sz="1700" dirty="0" smtClean="0"/>
              <a:t> is similar to </a:t>
            </a:r>
            <a:r>
              <a:rPr lang="en-US" sz="1700" dirty="0" err="1" smtClean="0"/>
              <a:t>Forex</a:t>
            </a:r>
            <a:r>
              <a:rPr lang="en-US" sz="1700" dirty="0" smtClean="0"/>
              <a:t> in Germany, for example.</a:t>
            </a:r>
          </a:p>
          <a:p>
            <a:pPr>
              <a:buNone/>
            </a:pPr>
            <a:r>
              <a:rPr lang="en-US" sz="1700" dirty="0" smtClean="0"/>
              <a:t>	</a:t>
            </a:r>
            <a:r>
              <a:rPr lang="en-US" sz="1700" dirty="0" smtClean="0">
                <a:solidFill>
                  <a:schemeClr val="accent6">
                    <a:lumMod val="75000"/>
                  </a:schemeClr>
                </a:solidFill>
              </a:rPr>
              <a:t>Plywood (similar to MPF), Acrylic (similar to </a:t>
            </a:r>
            <a:r>
              <a:rPr lang="en-US" sz="1700" dirty="0" err="1" smtClean="0">
                <a:solidFill>
                  <a:schemeClr val="accent6">
                    <a:lumMod val="75000"/>
                  </a:schemeClr>
                </a:solidFill>
              </a:rPr>
              <a:t>Plexi</a:t>
            </a:r>
            <a:r>
              <a:rPr lang="en-US" sz="1700" dirty="0" smtClean="0">
                <a:solidFill>
                  <a:schemeClr val="accent6">
                    <a:lumMod val="75000"/>
                  </a:schemeClr>
                </a:solidFill>
              </a:rPr>
              <a:t>-glass), Forex Board (similar to </a:t>
            </a:r>
            <a:r>
              <a:rPr lang="en-US" sz="1700" dirty="0" err="1" smtClean="0">
                <a:solidFill>
                  <a:schemeClr val="accent6">
                    <a:lumMod val="75000"/>
                  </a:schemeClr>
                </a:solidFill>
              </a:rPr>
              <a:t>Sintra</a:t>
            </a:r>
            <a:r>
              <a:rPr lang="en-US" sz="1700" dirty="0" smtClean="0">
                <a:solidFill>
                  <a:schemeClr val="accent6">
                    <a:lumMod val="75000"/>
                  </a:schemeClr>
                </a:solidFill>
              </a:rPr>
              <a:t>)</a:t>
            </a:r>
          </a:p>
          <a:p>
            <a:pPr>
              <a:buNone/>
            </a:pPr>
            <a:endParaRPr lang="en-US" sz="1700" dirty="0" smtClean="0"/>
          </a:p>
          <a:p>
            <a:r>
              <a:rPr lang="en-US" sz="1700" dirty="0" smtClean="0"/>
              <a:t>In your experience, are any materials particularly cheaper or more expensive in your country as compared to the US?</a:t>
            </a:r>
          </a:p>
          <a:p>
            <a:pPr>
              <a:buNone/>
            </a:pPr>
            <a:r>
              <a:rPr lang="en-US" sz="1700" dirty="0" smtClean="0">
                <a:solidFill>
                  <a:schemeClr val="accent6">
                    <a:lumMod val="75000"/>
                  </a:schemeClr>
                </a:solidFill>
              </a:rPr>
              <a:t>	Materials are usually cheaper in Taiwan, but we may still need to import other materials which will be more costly.</a:t>
            </a:r>
            <a:r>
              <a:rPr lang="en-US" sz="1700" dirty="0" smtClean="0">
                <a:solidFill>
                  <a:srgbClr val="0000FF"/>
                </a:solidFill>
              </a:rPr>
              <a:t/>
            </a:r>
            <a:br>
              <a:rPr lang="en-US" sz="1700" dirty="0" smtClean="0">
                <a:solidFill>
                  <a:srgbClr val="0000FF"/>
                </a:solidFill>
              </a:rPr>
            </a:br>
            <a:endParaRPr lang="en-US" sz="1700" dirty="0" smtClean="0">
              <a:solidFill>
                <a:srgbClr val="0000FF"/>
              </a:solidFill>
            </a:endParaRPr>
          </a:p>
        </p:txBody>
      </p:sp>
    </p:spTree>
    <p:extLst>
      <p:ext uri="{BB962C8B-B14F-4D97-AF65-F5344CB8AC3E}">
        <p14:creationId xmlns:p14="http://schemas.microsoft.com/office/powerpoint/2010/main" xmlns="" val="33589394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27</a:t>
            </a:fld>
            <a:endParaRPr lang="en-US" dirty="0"/>
          </a:p>
        </p:txBody>
      </p:sp>
      <p:sp>
        <p:nvSpPr>
          <p:cNvPr id="4" name="Foliennummernplatzhalter 1"/>
          <p:cNvSpPr txBox="1">
            <a:spLocks/>
          </p:cNvSpPr>
          <p:nvPr/>
        </p:nvSpPr>
        <p:spPr>
          <a:xfrm>
            <a:off x="7010400" y="64770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27</a:t>
            </a:fld>
            <a:endParaRPr lang="en-US" dirty="0"/>
          </a:p>
        </p:txBody>
      </p:sp>
      <p:sp>
        <p:nvSpPr>
          <p:cNvPr id="5"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Shopping Tips</a:t>
            </a:r>
            <a:endParaRPr lang="en-US" sz="3200" dirty="0"/>
          </a:p>
        </p:txBody>
      </p:sp>
      <p:sp>
        <p:nvSpPr>
          <p:cNvPr id="6" name="Content Placeholder 2"/>
          <p:cNvSpPr txBox="1">
            <a:spLocks/>
          </p:cNvSpPr>
          <p:nvPr/>
        </p:nvSpPr>
        <p:spPr>
          <a:xfrm>
            <a:off x="428596" y="1214422"/>
            <a:ext cx="8686800" cy="535785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700" dirty="0" smtClean="0"/>
              <a:t>An example of a Home Improvement store where construction things can be bought (hardware, tools, paint, etc.)  Home Depot or Lowes in the states</a:t>
            </a:r>
          </a:p>
          <a:p>
            <a:pPr>
              <a:buNone/>
            </a:pPr>
            <a:r>
              <a:rPr lang="en-US" sz="1700" dirty="0" smtClean="0"/>
              <a:t>	</a:t>
            </a:r>
            <a:r>
              <a:rPr lang="en-US" sz="1700" dirty="0" smtClean="0">
                <a:solidFill>
                  <a:schemeClr val="accent6">
                    <a:lumMod val="75000"/>
                  </a:schemeClr>
                </a:solidFill>
              </a:rPr>
              <a:t>B&amp;Q (I-House) , </a:t>
            </a:r>
            <a:r>
              <a:rPr lang="en-US" sz="1700" dirty="0" smtClean="0">
                <a:solidFill>
                  <a:schemeClr val="accent6">
                    <a:lumMod val="75000"/>
                  </a:schemeClr>
                </a:solidFill>
                <a:hlinkClick r:id="rId2"/>
              </a:rPr>
              <a:t>http://www.i-house.com.tw/</a:t>
            </a:r>
            <a:endParaRPr lang="en-US" sz="1700" dirty="0" smtClean="0">
              <a:solidFill>
                <a:schemeClr val="accent6">
                  <a:lumMod val="75000"/>
                </a:schemeClr>
              </a:solidFill>
            </a:endParaRPr>
          </a:p>
          <a:p>
            <a:pPr>
              <a:buNone/>
            </a:pPr>
            <a:r>
              <a:rPr lang="en-US" sz="1700" dirty="0" smtClean="0">
                <a:solidFill>
                  <a:schemeClr val="accent6">
                    <a:lumMod val="75000"/>
                  </a:schemeClr>
                </a:solidFill>
              </a:rPr>
              <a:t>	Home Box, </a:t>
            </a:r>
            <a:r>
              <a:rPr lang="en-US" sz="1700" dirty="0" smtClean="0">
                <a:solidFill>
                  <a:schemeClr val="accent6">
                    <a:lumMod val="75000"/>
                  </a:schemeClr>
                </a:solidFill>
                <a:hlinkClick r:id="rId3"/>
              </a:rPr>
              <a:t>http://www.homebox.com.tw/</a:t>
            </a:r>
            <a:endParaRPr lang="en-US" sz="1700" dirty="0" smtClean="0">
              <a:solidFill>
                <a:schemeClr val="accent6">
                  <a:lumMod val="75000"/>
                </a:schemeClr>
              </a:solidFill>
            </a:endParaRPr>
          </a:p>
          <a:p>
            <a:pPr>
              <a:buNone/>
            </a:pPr>
            <a:endParaRPr lang="en-US" sz="1700" dirty="0" smtClean="0"/>
          </a:p>
          <a:p>
            <a:r>
              <a:rPr lang="en-US" sz="1700" dirty="0" smtClean="0"/>
              <a:t>An example of an electronics store for cables, monitors, etc. Best Buy or Fry’s in the States</a:t>
            </a:r>
          </a:p>
          <a:p>
            <a:pPr>
              <a:buNone/>
            </a:pPr>
            <a:r>
              <a:rPr lang="en-US" sz="1700" dirty="0" smtClean="0">
                <a:solidFill>
                  <a:srgbClr val="0000FF"/>
                </a:solidFill>
              </a:rPr>
              <a:t>	</a:t>
            </a:r>
            <a:r>
              <a:rPr lang="en-US" sz="1700" dirty="0" err="1" smtClean="0">
                <a:solidFill>
                  <a:schemeClr val="accent6">
                    <a:lumMod val="75000"/>
                  </a:schemeClr>
                </a:solidFill>
              </a:rPr>
              <a:t>Guang</a:t>
            </a:r>
            <a:r>
              <a:rPr lang="en-US" sz="1700" dirty="0" smtClean="0">
                <a:solidFill>
                  <a:schemeClr val="accent6">
                    <a:lumMod val="75000"/>
                  </a:schemeClr>
                </a:solidFill>
              </a:rPr>
              <a:t> </a:t>
            </a:r>
            <a:r>
              <a:rPr lang="en-US" sz="1700" dirty="0" err="1" smtClean="0">
                <a:solidFill>
                  <a:schemeClr val="accent6">
                    <a:lumMod val="75000"/>
                  </a:schemeClr>
                </a:solidFill>
              </a:rPr>
              <a:t>Hua</a:t>
            </a:r>
            <a:r>
              <a:rPr lang="en-US" sz="1700" dirty="0" smtClean="0">
                <a:solidFill>
                  <a:schemeClr val="accent6">
                    <a:lumMod val="75000"/>
                  </a:schemeClr>
                </a:solidFill>
              </a:rPr>
              <a:t> Computer Market, </a:t>
            </a:r>
            <a:r>
              <a:rPr lang="en-US" sz="1700" dirty="0" smtClean="0">
                <a:solidFill>
                  <a:schemeClr val="accent6">
                    <a:lumMod val="75000"/>
                  </a:schemeClr>
                </a:solidFill>
                <a:hlinkClick r:id="rId4"/>
              </a:rPr>
              <a:t>http://www.gh3c.com.tw/index.php</a:t>
            </a:r>
            <a:endParaRPr lang="en-US" sz="1700" dirty="0" smtClean="0">
              <a:solidFill>
                <a:schemeClr val="accent6">
                  <a:lumMod val="75000"/>
                </a:schemeClr>
              </a:solidFill>
            </a:endParaRPr>
          </a:p>
          <a:p>
            <a:pPr>
              <a:buNone/>
            </a:pPr>
            <a:r>
              <a:rPr lang="en-US" sz="1700" dirty="0" smtClean="0">
                <a:solidFill>
                  <a:schemeClr val="accent6">
                    <a:lumMod val="75000"/>
                  </a:schemeClr>
                </a:solidFill>
              </a:rPr>
              <a:t>	TK 3C, </a:t>
            </a:r>
            <a:r>
              <a:rPr lang="en-US" sz="1700" dirty="0" smtClean="0">
                <a:solidFill>
                  <a:schemeClr val="accent6">
                    <a:lumMod val="75000"/>
                  </a:schemeClr>
                </a:solidFill>
                <a:hlinkClick r:id="rId5"/>
              </a:rPr>
              <a:t>https://www.tk3c.com.tw/</a:t>
            </a:r>
            <a:endParaRPr lang="en-US" sz="1700" dirty="0" smtClean="0">
              <a:solidFill>
                <a:schemeClr val="accent6">
                  <a:lumMod val="75000"/>
                </a:schemeClr>
              </a:solidFill>
            </a:endParaRPr>
          </a:p>
          <a:p>
            <a:pPr>
              <a:buNone/>
            </a:pPr>
            <a:endParaRPr lang="en-US" sz="1700" dirty="0" smtClean="0"/>
          </a:p>
          <a:p>
            <a:r>
              <a:rPr lang="en-US" sz="1700" dirty="0" smtClean="0"/>
              <a:t>A general sort of store where everything can be bought, a </a:t>
            </a:r>
            <a:r>
              <a:rPr lang="en-US" sz="1700" dirty="0" err="1" smtClean="0"/>
              <a:t>Walmart</a:t>
            </a:r>
            <a:r>
              <a:rPr lang="en-US" sz="1700" dirty="0" smtClean="0"/>
              <a:t> or Target type of store</a:t>
            </a:r>
          </a:p>
          <a:p>
            <a:pPr>
              <a:buNone/>
            </a:pPr>
            <a:r>
              <a:rPr lang="en-US" sz="1700" dirty="0" smtClean="0"/>
              <a:t>	</a:t>
            </a:r>
            <a:r>
              <a:rPr lang="en-US" sz="1700" dirty="0" smtClean="0">
                <a:solidFill>
                  <a:schemeClr val="accent6">
                    <a:lumMod val="75000"/>
                  </a:schemeClr>
                </a:solidFill>
              </a:rPr>
              <a:t>Costco, </a:t>
            </a:r>
            <a:r>
              <a:rPr lang="en-US" sz="1700" dirty="0" smtClean="0">
                <a:solidFill>
                  <a:schemeClr val="accent6">
                    <a:lumMod val="75000"/>
                  </a:schemeClr>
                </a:solidFill>
                <a:hlinkClick r:id="rId6"/>
              </a:rPr>
              <a:t>https://www.costco.com.tw/front</a:t>
            </a:r>
            <a:endParaRPr lang="en-US" sz="1700" dirty="0" smtClean="0">
              <a:solidFill>
                <a:schemeClr val="accent6">
                  <a:lumMod val="75000"/>
                </a:schemeClr>
              </a:solidFill>
            </a:endParaRPr>
          </a:p>
          <a:p>
            <a:pPr>
              <a:buNone/>
            </a:pPr>
            <a:r>
              <a:rPr lang="en-US" sz="1700" dirty="0" smtClean="0">
                <a:solidFill>
                  <a:schemeClr val="accent6">
                    <a:lumMod val="75000"/>
                  </a:schemeClr>
                </a:solidFill>
              </a:rPr>
              <a:t>	Carrefour, </a:t>
            </a:r>
            <a:r>
              <a:rPr lang="en-US" sz="1700" dirty="0" smtClean="0">
                <a:solidFill>
                  <a:schemeClr val="accent6">
                    <a:lumMod val="75000"/>
                  </a:schemeClr>
                </a:solidFill>
                <a:hlinkClick r:id="rId7"/>
              </a:rPr>
              <a:t>http://www.carrefour.com.tw</a:t>
            </a:r>
            <a:r>
              <a:rPr lang="en-US" sz="1700" dirty="0" smtClean="0">
                <a:solidFill>
                  <a:schemeClr val="accent6">
                    <a:lumMod val="75000"/>
                  </a:schemeClr>
                </a:solidFill>
                <a:hlinkClick r:id="rId7"/>
              </a:rPr>
              <a:t>/</a:t>
            </a:r>
            <a:endParaRPr lang="en-US" sz="1700" dirty="0" smtClean="0">
              <a:solidFill>
                <a:schemeClr val="accent6">
                  <a:lumMod val="75000"/>
                </a:schemeClr>
              </a:solidFill>
            </a:endParaRPr>
          </a:p>
          <a:p>
            <a:pPr>
              <a:buNone/>
            </a:pPr>
            <a:r>
              <a:rPr lang="en-US" sz="1700" dirty="0" smtClean="0">
                <a:solidFill>
                  <a:schemeClr val="accent6">
                    <a:lumMod val="75000"/>
                  </a:schemeClr>
                </a:solidFill>
              </a:rPr>
              <a:t>	RT-Mart</a:t>
            </a:r>
            <a:r>
              <a:rPr lang="en-US" sz="1700" dirty="0" smtClean="0">
                <a:solidFill>
                  <a:schemeClr val="accent6">
                    <a:lumMod val="75000"/>
                  </a:schemeClr>
                </a:solidFill>
              </a:rPr>
              <a:t>, </a:t>
            </a:r>
            <a:r>
              <a:rPr lang="en-US" sz="1700" dirty="0" smtClean="0">
                <a:solidFill>
                  <a:schemeClr val="accent6">
                    <a:lumMod val="75000"/>
                  </a:schemeClr>
                </a:solidFill>
                <a:hlinkClick r:id="rId8"/>
              </a:rPr>
              <a:t>https://</a:t>
            </a:r>
            <a:r>
              <a:rPr lang="en-US" sz="1700" dirty="0" smtClean="0">
                <a:solidFill>
                  <a:schemeClr val="accent6">
                    <a:lumMod val="75000"/>
                  </a:schemeClr>
                </a:solidFill>
                <a:hlinkClick r:id="rId8"/>
              </a:rPr>
              <a:t>news.rt-mart.com.tw/main</a:t>
            </a:r>
            <a:endParaRPr lang="en-US" sz="1700" dirty="0" smtClean="0">
              <a:solidFill>
                <a:schemeClr val="accent6">
                  <a:lumMod val="75000"/>
                </a:schemeClr>
              </a:solidFill>
            </a:endParaRPr>
          </a:p>
          <a:p>
            <a:pPr>
              <a:buNone/>
            </a:pPr>
            <a:endParaRPr lang="en-US" sz="1700" dirty="0" smtClean="0"/>
          </a:p>
          <a:p>
            <a:r>
              <a:rPr lang="en-US" sz="1700" dirty="0" smtClean="0"/>
              <a:t>Is IKEA available, if not, something similar?</a:t>
            </a:r>
            <a:br>
              <a:rPr lang="en-US" sz="1700" dirty="0" smtClean="0"/>
            </a:br>
            <a:r>
              <a:rPr lang="en-US" sz="1700" dirty="0" smtClean="0">
                <a:solidFill>
                  <a:schemeClr val="accent6">
                    <a:lumMod val="75000"/>
                  </a:schemeClr>
                </a:solidFill>
              </a:rPr>
              <a:t>IKEA Taiwan, </a:t>
            </a:r>
            <a:r>
              <a:rPr lang="en-US" sz="1700" dirty="0" smtClean="0">
                <a:solidFill>
                  <a:schemeClr val="accent6">
                    <a:lumMod val="75000"/>
                  </a:schemeClr>
                </a:solidFill>
                <a:hlinkClick r:id="rId9"/>
              </a:rPr>
              <a:t>https://</a:t>
            </a:r>
            <a:r>
              <a:rPr lang="en-US" sz="1700" dirty="0" smtClean="0">
                <a:solidFill>
                  <a:schemeClr val="accent6">
                    <a:lumMod val="75000"/>
                  </a:schemeClr>
                </a:solidFill>
                <a:hlinkClick r:id="rId9"/>
              </a:rPr>
              <a:t>www.ikea.com.tw/zh</a:t>
            </a:r>
            <a:endParaRPr lang="en-US" sz="1700" dirty="0" smtClean="0">
              <a:solidFill>
                <a:schemeClr val="accent6">
                  <a:lumMod val="75000"/>
                </a:schemeClr>
              </a:solidFill>
            </a:endParaRPr>
          </a:p>
          <a:p>
            <a:pPr>
              <a:buNone/>
            </a:pPr>
            <a:r>
              <a:rPr lang="en-US" sz="1700" dirty="0" smtClean="0">
                <a:solidFill>
                  <a:schemeClr val="accent6">
                    <a:lumMod val="75000"/>
                  </a:schemeClr>
                </a:solidFill>
              </a:rPr>
              <a:t>	</a:t>
            </a:r>
            <a:r>
              <a:rPr lang="en-US" sz="1700" dirty="0" err="1" smtClean="0">
                <a:solidFill>
                  <a:schemeClr val="accent6">
                    <a:lumMod val="75000"/>
                  </a:schemeClr>
                </a:solidFill>
              </a:rPr>
              <a:t>Hola</a:t>
            </a:r>
            <a:r>
              <a:rPr lang="en-US" sz="1700" dirty="0" smtClean="0">
                <a:solidFill>
                  <a:schemeClr val="accent6">
                    <a:lumMod val="75000"/>
                  </a:schemeClr>
                </a:solidFill>
              </a:rPr>
              <a:t>, </a:t>
            </a:r>
            <a:r>
              <a:rPr lang="en-US" sz="1700" dirty="0" smtClean="0">
                <a:solidFill>
                  <a:schemeClr val="accent6">
                    <a:lumMod val="75000"/>
                  </a:schemeClr>
                </a:solidFill>
                <a:hlinkClick r:id="rId10"/>
              </a:rPr>
              <a:t>https</a:t>
            </a:r>
            <a:r>
              <a:rPr lang="en-US" sz="1700" dirty="0" smtClean="0">
                <a:solidFill>
                  <a:schemeClr val="accent6">
                    <a:lumMod val="75000"/>
                  </a:schemeClr>
                </a:solidFill>
                <a:hlinkClick r:id="rId10"/>
              </a:rPr>
              <a:t>://</a:t>
            </a:r>
            <a:r>
              <a:rPr lang="en-US" sz="1700" dirty="0" smtClean="0">
                <a:solidFill>
                  <a:schemeClr val="accent6">
                    <a:lumMod val="75000"/>
                  </a:schemeClr>
                </a:solidFill>
                <a:hlinkClick r:id="rId10"/>
              </a:rPr>
              <a:t>www.trplus.com.tw/Hola</a:t>
            </a:r>
            <a:endParaRPr lang="en-US" sz="1700" dirty="0" smtClean="0">
              <a:solidFill>
                <a:schemeClr val="accent6">
                  <a:lumMod val="75000"/>
                </a:schemeClr>
              </a:solidFill>
            </a:endParaRPr>
          </a:p>
          <a:p>
            <a:pPr>
              <a:buNone/>
            </a:pPr>
            <a:endParaRPr lang="en-US" sz="1700" dirty="0" smtClean="0">
              <a:solidFill>
                <a:schemeClr val="accent6">
                  <a:lumMod val="75000"/>
                </a:schemeClr>
              </a:solidFill>
            </a:endParaRPr>
          </a:p>
          <a:p>
            <a:pPr>
              <a:buNone/>
            </a:pPr>
            <a:endParaRPr lang="en-US" sz="1700" dirty="0" smtClean="0"/>
          </a:p>
        </p:txBody>
      </p:sp>
    </p:spTree>
    <p:extLst>
      <p:ext uri="{BB962C8B-B14F-4D97-AF65-F5344CB8AC3E}">
        <p14:creationId xmlns:p14="http://schemas.microsoft.com/office/powerpoint/2010/main" xmlns="" val="25572608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28</a:t>
            </a:fld>
            <a:endParaRPr lang="en-US" dirty="0"/>
          </a:p>
        </p:txBody>
      </p:sp>
      <p:sp>
        <p:nvSpPr>
          <p:cNvPr id="3" name="Rectangle 10"/>
          <p:cNvSpPr/>
          <p:nvPr/>
        </p:nvSpPr>
        <p:spPr>
          <a:xfrm>
            <a:off x="0" y="4333875"/>
            <a:ext cx="9144000" cy="2514600"/>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4" name="Title 1"/>
          <p:cNvSpPr txBox="1">
            <a:spLocks/>
          </p:cNvSpPr>
          <p:nvPr/>
        </p:nvSpPr>
        <p:spPr>
          <a:xfrm>
            <a:off x="457200" y="38100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EDPA International Members</a:t>
            </a:r>
            <a:br>
              <a:rPr lang="en-US" dirty="0" smtClean="0"/>
            </a:br>
            <a:r>
              <a:rPr lang="en-US" dirty="0" smtClean="0"/>
              <a:t>Active in this country</a:t>
            </a:r>
            <a:endParaRPr lang="en-US" dirty="0"/>
          </a:p>
        </p:txBody>
      </p:sp>
      <p:sp>
        <p:nvSpPr>
          <p:cNvPr id="6" name="Slide Number Placeholder 4"/>
          <p:cNvSpPr txBox="1">
            <a:spLocks/>
          </p:cNvSpPr>
          <p:nvPr/>
        </p:nvSpPr>
        <p:spPr>
          <a:xfrm>
            <a:off x="7010400" y="6483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28</a:t>
            </a:fld>
            <a:endParaRPr lang="en-US" dirty="0"/>
          </a:p>
        </p:txBody>
      </p:sp>
      <p:sp>
        <p:nvSpPr>
          <p:cNvPr id="7"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8" name="Inhaltsplatzhalter 2"/>
          <p:cNvSpPr txBox="1">
            <a:spLocks/>
          </p:cNvSpPr>
          <p:nvPr/>
        </p:nvSpPr>
        <p:spPr>
          <a:xfrm>
            <a:off x="457200" y="1600200"/>
            <a:ext cx="8229600" cy="497207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err="1" smtClean="0">
                <a:solidFill>
                  <a:schemeClr val="accent6">
                    <a:lumMod val="75000"/>
                  </a:schemeClr>
                </a:solidFill>
              </a:rPr>
              <a:t>Uniplan</a:t>
            </a:r>
            <a:r>
              <a:rPr lang="en-US" sz="2400" dirty="0" smtClean="0">
                <a:solidFill>
                  <a:srgbClr val="0000FF"/>
                </a:solidFill>
              </a:rPr>
              <a:t> </a:t>
            </a:r>
          </a:p>
          <a:p>
            <a:endParaRPr lang="en-US" dirty="0" smtClean="0"/>
          </a:p>
          <a:p>
            <a:endParaRPr lang="en-US" dirty="0"/>
          </a:p>
        </p:txBody>
      </p:sp>
    </p:spTree>
    <p:extLst>
      <p:ext uri="{BB962C8B-B14F-4D97-AF65-F5344CB8AC3E}">
        <p14:creationId xmlns:p14="http://schemas.microsoft.com/office/powerpoint/2010/main" xmlns="" val="8271232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29</a:t>
            </a:fld>
            <a:endParaRPr lang="en-US" dirty="0"/>
          </a:p>
        </p:txBody>
      </p:sp>
      <p:pic>
        <p:nvPicPr>
          <p:cNvPr id="2" name="Grafik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2507" y="4648200"/>
            <a:ext cx="4351893" cy="1524000"/>
          </a:xfrm>
          <a:prstGeom prst="rect">
            <a:avLst/>
          </a:prstGeom>
        </p:spPr>
      </p:pic>
      <p:pic>
        <p:nvPicPr>
          <p:cNvPr id="3" name="Picture 2"/>
          <p:cNvPicPr>
            <a:picLocks noChangeAspect="1"/>
          </p:cNvPicPr>
          <p:nvPr/>
        </p:nvPicPr>
        <p:blipFill>
          <a:blip r:embed="rId4" cstate="print"/>
          <a:stretch>
            <a:fillRect/>
          </a:stretch>
        </p:blipFill>
        <p:spPr>
          <a:xfrm>
            <a:off x="4864100" y="4770120"/>
            <a:ext cx="3822700" cy="15290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TotalTime>
  <Words>1617</Words>
  <Application>Microsoft Office PowerPoint</Application>
  <PresentationFormat>如螢幕大小 (4:3)</PresentationFormat>
  <Paragraphs>198</Paragraphs>
  <Slides>29</Slides>
  <Notes>13</Notes>
  <HiddenSlides>0</HiddenSlides>
  <MMClips>0</MMClips>
  <ScaleCrop>false</ScaleCrop>
  <HeadingPairs>
    <vt:vector size="4" baseType="variant">
      <vt:variant>
        <vt:lpstr>佈景主題</vt:lpstr>
      </vt:variant>
      <vt:variant>
        <vt:i4>1</vt:i4>
      </vt:variant>
      <vt:variant>
        <vt:lpstr>投影片標題</vt:lpstr>
      </vt:variant>
      <vt:variant>
        <vt:i4>29</vt:i4>
      </vt:variant>
    </vt:vector>
  </HeadingPairs>
  <TitlesOfParts>
    <vt:vector size="30" baseType="lpstr">
      <vt:lpstr>Office Theme</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lpstr>投影片 19</vt:lpstr>
      <vt:lpstr>投影片 20</vt:lpstr>
      <vt:lpstr>投影片 21</vt:lpstr>
      <vt:lpstr>投影片 22</vt:lpstr>
      <vt:lpstr>投影片 23</vt:lpstr>
      <vt:lpstr>投影片 24</vt:lpstr>
      <vt:lpstr>投影片 25</vt:lpstr>
      <vt:lpstr>投影片 26</vt:lpstr>
      <vt:lpstr>投影片 27</vt:lpstr>
      <vt:lpstr>投影片 28</vt:lpstr>
      <vt:lpstr>投影片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Benedetti</dc:creator>
  <cp:lastModifiedBy>Windows User</cp:lastModifiedBy>
  <cp:revision>251</cp:revision>
  <cp:lastPrinted>2014-03-16T01:48:05Z</cp:lastPrinted>
  <dcterms:created xsi:type="dcterms:W3CDTF">2013-12-05T16:35:22Z</dcterms:created>
  <dcterms:modified xsi:type="dcterms:W3CDTF">2019-11-01T09:08:19Z</dcterms:modified>
</cp:coreProperties>
</file>