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56" r:id="rId2"/>
    <p:sldId id="265" r:id="rId3"/>
    <p:sldId id="344" r:id="rId4"/>
    <p:sldId id="370" r:id="rId5"/>
    <p:sldId id="371" r:id="rId6"/>
    <p:sldId id="345" r:id="rId7"/>
    <p:sldId id="349" r:id="rId8"/>
    <p:sldId id="350" r:id="rId9"/>
    <p:sldId id="372" r:id="rId10"/>
    <p:sldId id="387" r:id="rId11"/>
    <p:sldId id="384" r:id="rId12"/>
    <p:sldId id="388" r:id="rId13"/>
    <p:sldId id="380" r:id="rId14"/>
    <p:sldId id="383" r:id="rId15"/>
    <p:sldId id="361" r:id="rId16"/>
    <p:sldId id="374" r:id="rId17"/>
    <p:sldId id="381" r:id="rId18"/>
    <p:sldId id="375" r:id="rId19"/>
    <p:sldId id="385" r:id="rId20"/>
    <p:sldId id="386" r:id="rId21"/>
    <p:sldId id="379" r:id="rId22"/>
    <p:sldId id="378" r:id="rId23"/>
    <p:sldId id="34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5776"/>
    <a:srgbClr val="C9661F"/>
    <a:srgbClr val="C592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126" autoAdjust="0"/>
    <p:restoredTop sz="86380" autoAdjust="0"/>
  </p:normalViewPr>
  <p:slideViewPr>
    <p:cSldViewPr>
      <p:cViewPr varScale="1">
        <p:scale>
          <a:sx n="60" d="100"/>
          <a:sy n="60" d="100"/>
        </p:scale>
        <p:origin x="90" y="42"/>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76A8AA7-FB7B-4940-B146-64ED6EED741B}" type="datetimeFigureOut">
              <a:rPr lang="en-US" smtClean="0"/>
              <a:pPr/>
              <a:t>10/31/2019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49058B-6A9B-4202-A462-6C12EF8CB726}" type="slidenum">
              <a:rPr lang="en-US" smtClean="0"/>
              <a:pPr/>
              <a:t>‹#›</a:t>
            </a:fld>
            <a:endParaRPr lang="en-US" dirty="0"/>
          </a:p>
        </p:txBody>
      </p:sp>
    </p:spTree>
    <p:extLst>
      <p:ext uri="{BB962C8B-B14F-4D97-AF65-F5344CB8AC3E}">
        <p14:creationId xmlns:p14="http://schemas.microsoft.com/office/powerpoint/2010/main" val="34892878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839001-3E9E-4724-8E09-07592E336629}" type="datetimeFigureOut">
              <a:rPr lang="en-US" smtClean="0"/>
              <a:pPr/>
              <a:t>10/31/2019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0B2E1C-028C-414B-9C27-2F2AA0E4C9E9}" type="slidenum">
              <a:rPr lang="en-US" smtClean="0"/>
              <a:pPr/>
              <a:t>‹#›</a:t>
            </a:fld>
            <a:endParaRPr lang="en-US" dirty="0"/>
          </a:p>
        </p:txBody>
      </p:sp>
    </p:spTree>
    <p:extLst>
      <p:ext uri="{BB962C8B-B14F-4D97-AF65-F5344CB8AC3E}">
        <p14:creationId xmlns:p14="http://schemas.microsoft.com/office/powerpoint/2010/main" val="1950048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Vietnam"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vi.wikipedia.org/wiki/Th%C3%A0nh_ph%E1%BB%91_H%E1%BB%93_Ch%C3%AD_Minh" TargetMode="External"/><Relationship Id="rId4" Type="http://schemas.openxmlformats.org/officeDocument/2006/relationships/hyperlink" Target="http://worldpopulationreview.com/countries/vietnam-population/"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vnexpress.net/news/business/data-speaks/vietnam-cashless-transactions-among-lowest-in-asean-3921949.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10times.com/venues/hanoi-international-center-for-exhibition-ice-hanoi"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2</a:t>
            </a:fld>
            <a:endParaRPr lang="en-US" dirty="0"/>
          </a:p>
        </p:txBody>
      </p:sp>
    </p:spTree>
    <p:extLst>
      <p:ext uri="{BB962C8B-B14F-4D97-AF65-F5344CB8AC3E}">
        <p14:creationId xmlns:p14="http://schemas.microsoft.com/office/powerpoint/2010/main" val="6606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3</a:t>
            </a:fld>
            <a:endParaRPr lang="en-US" dirty="0"/>
          </a:p>
        </p:txBody>
      </p:sp>
    </p:spTree>
    <p:extLst>
      <p:ext uri="{BB962C8B-B14F-4D97-AF65-F5344CB8AC3E}">
        <p14:creationId xmlns:p14="http://schemas.microsoft.com/office/powerpoint/2010/main" val="991115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dirty="0" smtClean="0">
                <a:hlinkClick r:id="rId3"/>
              </a:rPr>
              <a:t>https://en.wikipedia.org/wiki/Vietnam</a:t>
            </a:r>
            <a:endParaRPr lang="en-US" dirty="0" smtClean="0"/>
          </a:p>
          <a:p>
            <a:pPr marL="0" indent="0">
              <a:buFont typeface="Arial"/>
              <a:buNone/>
            </a:pPr>
            <a:r>
              <a:rPr lang="en-US" dirty="0" smtClean="0">
                <a:hlinkClick r:id="rId4"/>
              </a:rPr>
              <a:t>http://worldpopulationreview.com/countries/vietnam-population/</a:t>
            </a:r>
            <a:endParaRPr lang="en-US" dirty="0" smtClean="0"/>
          </a:p>
          <a:p>
            <a:pPr marL="0" indent="0">
              <a:buFont typeface="Arial"/>
              <a:buNone/>
            </a:pPr>
            <a:r>
              <a:rPr lang="en-US" dirty="0" smtClean="0">
                <a:hlinkClick r:id="rId5"/>
              </a:rPr>
              <a:t>https://vi.wikipedia.org/wiki/</a:t>
            </a:r>
            <a:r>
              <a:rPr lang="en-US" dirty="0" err="1" smtClean="0">
                <a:hlinkClick r:id="rId5"/>
              </a:rPr>
              <a:t>Thành_phố_Hồ_Chí_Minh</a:t>
            </a: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4</a:t>
            </a:fld>
            <a:endParaRPr lang="en-US" dirty="0"/>
          </a:p>
        </p:txBody>
      </p:sp>
    </p:spTree>
    <p:extLst>
      <p:ext uri="{BB962C8B-B14F-4D97-AF65-F5344CB8AC3E}">
        <p14:creationId xmlns:p14="http://schemas.microsoft.com/office/powerpoint/2010/main" val="991115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a:buNone/>
              <a:tabLst/>
              <a:defRPr/>
            </a:pPr>
            <a:r>
              <a:rPr lang="en-NZ" dirty="0" smtClean="0">
                <a:hlinkClick r:id="rId3"/>
              </a:rPr>
              <a:t>https://e.vnexpress.net/news/business/data-speaks/vietnam-cashless-transactions-among-lowest-in-asean-3921949.html</a:t>
            </a:r>
            <a:endParaRPr lang="en-NZ" dirty="0" smtClean="0"/>
          </a:p>
          <a:p>
            <a:pPr marL="0" indent="0">
              <a:buFont typeface="Arial"/>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5</a:t>
            </a:fld>
            <a:endParaRPr lang="en-US" dirty="0"/>
          </a:p>
        </p:txBody>
      </p:sp>
    </p:spTree>
    <p:extLst>
      <p:ext uri="{BB962C8B-B14F-4D97-AF65-F5344CB8AC3E}">
        <p14:creationId xmlns:p14="http://schemas.microsoft.com/office/powerpoint/2010/main" val="991115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6</a:t>
            </a:fld>
            <a:endParaRPr lang="en-US" dirty="0"/>
          </a:p>
        </p:txBody>
      </p:sp>
    </p:spTree>
    <p:extLst>
      <p:ext uri="{BB962C8B-B14F-4D97-AF65-F5344CB8AC3E}">
        <p14:creationId xmlns:p14="http://schemas.microsoft.com/office/powerpoint/2010/main" val="2571366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E0B2E1C-028C-414B-9C27-2F2AA0E4C9E9}" type="slidenum">
              <a:rPr lang="en-US" smtClean="0"/>
              <a:pPr/>
              <a:t>7</a:t>
            </a:fld>
            <a:endParaRPr lang="en-US" dirty="0"/>
          </a:p>
        </p:txBody>
      </p:sp>
    </p:spTree>
    <p:extLst>
      <p:ext uri="{BB962C8B-B14F-4D97-AF65-F5344CB8AC3E}">
        <p14:creationId xmlns:p14="http://schemas.microsoft.com/office/powerpoint/2010/main" val="3714026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8</a:t>
            </a:fld>
            <a:endParaRPr lang="en-US" dirty="0"/>
          </a:p>
        </p:txBody>
      </p:sp>
    </p:spTree>
    <p:extLst>
      <p:ext uri="{BB962C8B-B14F-4D97-AF65-F5344CB8AC3E}">
        <p14:creationId xmlns:p14="http://schemas.microsoft.com/office/powerpoint/2010/main" val="2571366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9</a:t>
            </a:fld>
            <a:endParaRPr lang="en-US" dirty="0"/>
          </a:p>
        </p:txBody>
      </p:sp>
    </p:spTree>
    <p:extLst>
      <p:ext uri="{BB962C8B-B14F-4D97-AF65-F5344CB8AC3E}">
        <p14:creationId xmlns:p14="http://schemas.microsoft.com/office/powerpoint/2010/main" val="4043771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10</a:t>
            </a:fld>
            <a:endParaRPr lang="en-US" dirty="0"/>
          </a:p>
        </p:txBody>
      </p:sp>
    </p:spTree>
    <p:extLst>
      <p:ext uri="{BB962C8B-B14F-4D97-AF65-F5344CB8AC3E}">
        <p14:creationId xmlns:p14="http://schemas.microsoft.com/office/powerpoint/2010/main" val="2140745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smtClean="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12</a:t>
            </a:fld>
            <a:endParaRPr lang="en-US" dirty="0"/>
          </a:p>
        </p:txBody>
      </p:sp>
    </p:spTree>
    <p:extLst>
      <p:ext uri="{BB962C8B-B14F-4D97-AF65-F5344CB8AC3E}">
        <p14:creationId xmlns:p14="http://schemas.microsoft.com/office/powerpoint/2010/main" val="2753569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NZ" dirty="0" smtClean="0">
                <a:hlinkClick r:id="rId3"/>
              </a:rPr>
              <a:t>https://10times.com/venues/hanoi-international-center-for-exhibition-ice-hanoi</a:t>
            </a:r>
            <a:endParaRPr lang="en-US" dirty="0" smtClean="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13</a:t>
            </a:fld>
            <a:endParaRPr lang="en-US" dirty="0"/>
          </a:p>
        </p:txBody>
      </p:sp>
    </p:spTree>
    <p:extLst>
      <p:ext uri="{BB962C8B-B14F-4D97-AF65-F5344CB8AC3E}">
        <p14:creationId xmlns:p14="http://schemas.microsoft.com/office/powerpoint/2010/main" val="3790377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15</a:t>
            </a:fld>
            <a:endParaRPr lang="en-US" dirty="0"/>
          </a:p>
        </p:txBody>
      </p:sp>
    </p:spTree>
    <p:extLst>
      <p:ext uri="{BB962C8B-B14F-4D97-AF65-F5344CB8AC3E}">
        <p14:creationId xmlns:p14="http://schemas.microsoft.com/office/powerpoint/2010/main" val="991115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0B2E1C-028C-414B-9C27-2F2AA0E4C9E9}" type="slidenum">
              <a:rPr lang="en-US" smtClean="0"/>
              <a:pPr/>
              <a:t>23</a:t>
            </a:fld>
            <a:endParaRPr lang="en-US" dirty="0"/>
          </a:p>
        </p:txBody>
      </p:sp>
    </p:spTree>
    <p:extLst>
      <p:ext uri="{BB962C8B-B14F-4D97-AF65-F5344CB8AC3E}">
        <p14:creationId xmlns:p14="http://schemas.microsoft.com/office/powerpoint/2010/main" val="718303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A015D3-BFD8-4B0C-A1BD-1917CF526A78}" type="datetime1">
              <a:rPr lang="en-US" smtClean="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81FA27-E30E-4062-BFBE-9DA70EDACEF7}" type="datetime1">
              <a:rPr lang="en-US" smtClean="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7E020D-2E59-4206-8A1B-CF7EBC1D720D}" type="datetime1">
              <a:rPr lang="en-US" smtClean="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16D125-BC52-4913-88C0-C53861E310DB}" type="datetime1">
              <a:rPr lang="en-US" smtClean="0"/>
              <a:pPr/>
              <a:t>10/31/2019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3B271-2AAF-4CF9-9923-E1A2E418F208}" type="slidenum">
              <a:rPr lang="en-US" smtClean="0"/>
              <a:pPr/>
              <a:t>‹#›</a:t>
            </a:fld>
            <a:endParaRPr lang="en-US" dirty="0"/>
          </a:p>
        </p:txBody>
      </p:sp>
      <p:sp>
        <p:nvSpPr>
          <p:cNvPr id="8" name="TextBox 7"/>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0F0073-4037-47DC-B549-4D9CC75F6D05}" type="datetime1">
              <a:rPr lang="en-US" smtClean="0"/>
              <a:pPr/>
              <a:t>10/31/2019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93B271-2AAF-4CF9-9923-E1A2E418F208}" type="slidenum">
              <a:rPr lang="en-US" smtClean="0"/>
              <a:pPr/>
              <a:t>‹#›</a:t>
            </a:fld>
            <a:endParaRPr lang="en-US" dirty="0"/>
          </a:p>
        </p:txBody>
      </p:sp>
      <p:sp>
        <p:nvSpPr>
          <p:cNvPr id="10" name="TextBox 9"/>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DD04A2-7C2A-4CBD-BBF8-1BE43FC43261}" type="datetime1">
              <a:rPr lang="en-US" smtClean="0"/>
              <a:pPr/>
              <a:t>10/31/2019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6E637-3C0F-4FC6-B7AC-86190434D138}" type="datetime1">
              <a:rPr lang="en-US" smtClean="0"/>
              <a:pPr/>
              <a:t>10/31/2019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7010400" y="6477000"/>
            <a:ext cx="2133600" cy="365125"/>
          </a:xfrm>
        </p:spPr>
        <p:txBody>
          <a:bodyPr/>
          <a:lstStyle>
            <a:lvl1pPr>
              <a:defRPr sz="1000">
                <a:latin typeface="Helvetica" pitchFamily="34" charset="0"/>
                <a:cs typeface="Helvetica" pitchFamily="34" charset="0"/>
              </a:defRPr>
            </a:lvl1pPr>
          </a:lstStyle>
          <a:p>
            <a:fld id="{7EE528F4-D5A0-4685-975C-C614BF32372E}" type="slidenum">
              <a:rPr lang="en-US" smtClean="0"/>
              <a:pPr/>
              <a:t>‹#›</a:t>
            </a:fld>
            <a:endParaRPr lang="en-US" dirty="0"/>
          </a:p>
        </p:txBody>
      </p:sp>
      <p:sp>
        <p:nvSpPr>
          <p:cNvPr id="5" name="TextBox 4"/>
          <p:cNvSpPr txBox="1"/>
          <p:nvPr userDrawn="1"/>
        </p:nvSpPr>
        <p:spPr>
          <a:xfrm>
            <a:off x="0" y="0"/>
            <a:ext cx="9144000" cy="369332"/>
          </a:xfrm>
          <a:prstGeom prst="rect">
            <a:avLst/>
          </a:prstGeom>
          <a:solidFill>
            <a:srgbClr val="C9661F"/>
          </a:solidFill>
          <a:ln>
            <a:noFill/>
          </a:ln>
        </p:spPr>
        <p:txBody>
          <a:bodyPr wrap="square" rtlCol="0">
            <a:spAutoFit/>
          </a:bodyPr>
          <a:lstStyle/>
          <a:p>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B40333-4D29-4434-BE6F-C1A3E8CA6F1C}" type="datetime1">
              <a:rPr lang="en-US" smtClean="0"/>
              <a:pPr/>
              <a:t>10/31/2019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3B271-2AAF-4CF9-9923-E1A2E418F208}" type="slidenum">
              <a:rPr lang="en-US" smtClean="0"/>
              <a:pPr/>
              <a:t>‹#›</a:t>
            </a:fld>
            <a:endParaRPr lang="en-US" dirty="0"/>
          </a:p>
        </p:txBody>
      </p:sp>
      <p:sp>
        <p:nvSpPr>
          <p:cNvPr id="8" name="TextBox 7"/>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6BAB35-AC18-4D04-B400-74FDE0CF6011}" type="datetime1">
              <a:rPr lang="en-US" smtClean="0"/>
              <a:pPr/>
              <a:t>10/31/2019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3B271-2AAF-4CF9-9923-E1A2E418F208}" type="slidenum">
              <a:rPr lang="en-US" smtClean="0"/>
              <a:pPr/>
              <a:t>‹#›</a:t>
            </a:fld>
            <a:endParaRPr lang="en-US" dirty="0"/>
          </a:p>
        </p:txBody>
      </p:sp>
      <p:sp>
        <p:nvSpPr>
          <p:cNvPr id="8" name="TextBox 7"/>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AB6509-9129-4929-965B-9A76AA7C1A21}" type="datetime1">
              <a:rPr lang="en-US" smtClean="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
        <p:nvSpPr>
          <p:cNvPr id="7" name="TextBox 6"/>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BF7B52-F515-4EC8-9708-E0F9E1A30B02}" type="datetime1">
              <a:rPr lang="en-US" smtClean="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27F46B-24C7-4F13-9AB1-65F58F2639B6}" type="datetime1">
              <a:rPr lang="en-US" smtClean="0"/>
              <a:pPr/>
              <a:t>10/31/2019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93B271-2AAF-4CF9-9923-E1A2E418F208}" type="slidenum">
              <a:rPr lang="en-US" smtClean="0"/>
              <a:pPr/>
              <a:t>‹#›</a:t>
            </a:fld>
            <a:endParaRPr lang="en-US" dirty="0"/>
          </a:p>
        </p:txBody>
      </p:sp>
      <p:sp>
        <p:nvSpPr>
          <p:cNvPr id="7" name="TextBox 6"/>
          <p:cNvSpPr txBox="1"/>
          <p:nvPr/>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ecc.com.vn/"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hyperlink" Target="http://www.thethaophutho.vn/"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www.facebook.com/HoiChoTrienLamTanBinh/" TargetMode="Externa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ncc.gov.vn/"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icehanoi.vn/"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vefac.vn/"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89843"/>
            <a:ext cx="9144000" cy="2539157"/>
          </a:xfrm>
          <a:prstGeom prst="rect">
            <a:avLst/>
          </a:prstGeom>
          <a:noFill/>
        </p:spPr>
        <p:txBody>
          <a:bodyPr wrap="square" rtlCol="0">
            <a:spAutoFit/>
          </a:bodyPr>
          <a:lstStyle/>
          <a:p>
            <a:pPr algn="ctr"/>
            <a:r>
              <a:rPr lang="en-US" sz="3300" b="1" dirty="0" smtClean="0">
                <a:latin typeface="Arial" pitchFamily="34" charset="0"/>
                <a:cs typeface="Arial" pitchFamily="34" charset="0"/>
              </a:rPr>
              <a:t>EDPA International/IFES</a:t>
            </a:r>
          </a:p>
          <a:p>
            <a:pPr algn="ctr"/>
            <a:endParaRPr lang="en-US" sz="3300" b="1" dirty="0">
              <a:latin typeface="Arial" pitchFamily="34" charset="0"/>
              <a:cs typeface="Arial" pitchFamily="34" charset="0"/>
            </a:endParaRPr>
          </a:p>
          <a:p>
            <a:pPr algn="ctr"/>
            <a:r>
              <a:rPr lang="vi-VN" sz="3300" b="1" smtClean="0">
                <a:solidFill>
                  <a:srgbClr val="345776"/>
                </a:solidFill>
                <a:latin typeface="Arial" pitchFamily="34" charset="0"/>
                <a:cs typeface="Arial" pitchFamily="34" charset="0"/>
              </a:rPr>
              <a:t>Country Report - Vietnam</a:t>
            </a:r>
            <a:endParaRPr lang="en-US" sz="3300" b="1" dirty="0" smtClean="0">
              <a:solidFill>
                <a:srgbClr val="345776"/>
              </a:solidFill>
              <a:latin typeface="Arial" pitchFamily="34" charset="0"/>
              <a:cs typeface="Arial" pitchFamily="34" charset="0"/>
            </a:endParaRPr>
          </a:p>
          <a:p>
            <a:pPr algn="ctr"/>
            <a:endParaRPr lang="en-US" sz="1200" dirty="0" smtClean="0">
              <a:latin typeface="Arial" pitchFamily="34" charset="0"/>
              <a:cs typeface="Arial" pitchFamily="34" charset="0"/>
            </a:endParaRPr>
          </a:p>
          <a:p>
            <a:pPr algn="ctr"/>
            <a:r>
              <a:rPr lang="en-US" sz="2400" b="1" i="1" dirty="0" smtClean="0">
                <a:solidFill>
                  <a:srgbClr val="C5922B"/>
                </a:solidFill>
                <a:latin typeface="Arial" pitchFamily="34" charset="0"/>
                <a:cs typeface="Arial" pitchFamily="34" charset="0"/>
              </a:rPr>
              <a:t>A Local Knowledge Report </a:t>
            </a:r>
          </a:p>
          <a:p>
            <a:pPr algn="ctr"/>
            <a:r>
              <a:rPr lang="en-US" sz="2400" b="1" i="1" dirty="0" smtClean="0">
                <a:solidFill>
                  <a:srgbClr val="C5922B"/>
                </a:solidFill>
                <a:latin typeface="Arial" pitchFamily="34" charset="0"/>
                <a:cs typeface="Arial" pitchFamily="34" charset="0"/>
              </a:rPr>
              <a:t>From Exhibit/Event Service Providers</a:t>
            </a:r>
            <a:endParaRPr lang="en-US" sz="2400" b="1" i="1" dirty="0">
              <a:solidFill>
                <a:srgbClr val="C5922B"/>
              </a:solidFill>
              <a:latin typeface="Arial" pitchFamily="34" charset="0"/>
              <a:cs typeface="Arial" pitchFamily="34" charset="0"/>
            </a:endParaRPr>
          </a:p>
        </p:txBody>
      </p:sp>
      <p:sp>
        <p:nvSpPr>
          <p:cNvPr id="7" name="TextBox 6"/>
          <p:cNvSpPr txBox="1"/>
          <p:nvPr/>
        </p:nvSpPr>
        <p:spPr>
          <a:xfrm>
            <a:off x="0" y="5715000"/>
            <a:ext cx="9144000" cy="923330"/>
          </a:xfrm>
          <a:prstGeom prst="rect">
            <a:avLst/>
          </a:prstGeom>
          <a:noFill/>
        </p:spPr>
        <p:txBody>
          <a:bodyPr wrap="square" rtlCol="0">
            <a:spAutoFit/>
          </a:bodyPr>
          <a:lstStyle/>
          <a:p>
            <a:pPr algn="ctr"/>
            <a:r>
              <a:rPr lang="en-US" sz="5400" b="1" dirty="0" smtClean="0">
                <a:latin typeface="Arial" pitchFamily="34" charset="0"/>
                <a:cs typeface="Arial" pitchFamily="34" charset="0"/>
              </a:rPr>
              <a:t>Vietnam</a:t>
            </a:r>
            <a:endParaRPr lang="en-US" sz="5400" b="1" dirty="0">
              <a:latin typeface="Arial" pitchFamily="34" charset="0"/>
              <a:cs typeface="Arial" pitchFamily="34" charset="0"/>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4038600"/>
            <a:ext cx="3733800" cy="1307548"/>
          </a:xfrm>
          <a:prstGeom prst="rect">
            <a:avLst/>
          </a:prstGeom>
        </p:spPr>
      </p:pic>
      <p:pic>
        <p:nvPicPr>
          <p:cNvPr id="3" name="Picture 2"/>
          <p:cNvPicPr>
            <a:picLocks noChangeAspect="1"/>
          </p:cNvPicPr>
          <p:nvPr/>
        </p:nvPicPr>
        <p:blipFill>
          <a:blip r:embed="rId4"/>
          <a:stretch>
            <a:fillRect/>
          </a:stretch>
        </p:blipFill>
        <p:spPr>
          <a:xfrm>
            <a:off x="4724400" y="3886200"/>
            <a:ext cx="3746500" cy="1498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0"/>
            <a:ext cx="9163050" cy="3048000"/>
          </a:xfrm>
          <a:prstGeom prst="rect">
            <a:avLst/>
          </a:prstGeom>
          <a:gradFill flip="none" rotWithShape="1">
            <a:gsLst>
              <a:gs pos="0">
                <a:srgbClr val="C9661F"/>
              </a:gs>
              <a:gs pos="50000">
                <a:schemeClr val="accent6">
                  <a:tint val="44500"/>
                  <a:satMod val="160000"/>
                </a:schemeClr>
              </a:gs>
              <a:gs pos="100000">
                <a:schemeClr val="accent6">
                  <a:tint val="23500"/>
                  <a:satMod val="160000"/>
                </a:schemeClr>
              </a:gs>
            </a:gsLst>
            <a:lin ang="162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00"/>
              </a:solidFill>
            </a:endParaRPr>
          </a:p>
        </p:txBody>
      </p:sp>
      <p:sp>
        <p:nvSpPr>
          <p:cNvPr id="5" name="Slide Number Placeholder 4"/>
          <p:cNvSpPr>
            <a:spLocks noGrp="1"/>
          </p:cNvSpPr>
          <p:nvPr>
            <p:ph type="sldNum" sz="quarter" idx="12"/>
          </p:nvPr>
        </p:nvSpPr>
        <p:spPr/>
        <p:txBody>
          <a:bodyPr/>
          <a:lstStyle/>
          <a:p>
            <a:fld id="{7EE528F4-D5A0-4685-975C-C614BF32372E}" type="slidenum">
              <a:rPr lang="en-US" smtClean="0"/>
              <a:pPr/>
              <a:t>2</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solidFill>
                <a:srgbClr val="C5922B"/>
              </a:solidFill>
            </a:endParaRPr>
          </a:p>
        </p:txBody>
      </p:sp>
      <p:sp>
        <p:nvSpPr>
          <p:cNvPr id="7" name="TextBox 6"/>
          <p:cNvSpPr txBox="1"/>
          <p:nvPr/>
        </p:nvSpPr>
        <p:spPr>
          <a:xfrm>
            <a:off x="1706881" y="2448580"/>
            <a:ext cx="6141719" cy="3354765"/>
          </a:xfrm>
          <a:prstGeom prst="rect">
            <a:avLst/>
          </a:prstGeom>
          <a:noFill/>
          <a:ln>
            <a:noFill/>
          </a:ln>
        </p:spPr>
        <p:txBody>
          <a:bodyPr wrap="square" rtlCol="0">
            <a:spAutoFit/>
          </a:bodyPr>
          <a:lstStyle/>
          <a:p>
            <a:r>
              <a:rPr lang="en-US" sz="2800" b="1" dirty="0" smtClean="0">
                <a:latin typeface="Helvetica" pitchFamily="34" charset="0"/>
                <a:cs typeface="Helvetica" pitchFamily="34" charset="0"/>
              </a:rPr>
              <a:t>Presentation Prepared By</a:t>
            </a:r>
          </a:p>
          <a:p>
            <a:endParaRPr lang="en-US" sz="1600" b="1" dirty="0">
              <a:latin typeface="Helvetica" pitchFamily="34" charset="0"/>
              <a:cs typeface="Helvetica" pitchFamily="34" charset="0"/>
            </a:endParaRPr>
          </a:p>
          <a:p>
            <a:r>
              <a:rPr lang="en-US" sz="2400" b="1" dirty="0" smtClean="0">
                <a:latin typeface="Helvetica" panose="020B0604020202020204" pitchFamily="34" charset="0"/>
                <a:cs typeface="Helvetica" pitchFamily="34" charset="0"/>
              </a:rPr>
              <a:t>Kingsmen Vietnam Co. Ltd</a:t>
            </a:r>
          </a:p>
          <a:p>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Ho </a:t>
            </a:r>
            <a:r>
              <a:rPr lang="en-US" dirty="0">
                <a:latin typeface="Helvetica" panose="020B0604020202020204" pitchFamily="34" charset="0"/>
                <a:cs typeface="Helvetica" panose="020B0604020202020204" pitchFamily="34" charset="0"/>
              </a:rPr>
              <a:t>Chi Minh </a:t>
            </a:r>
            <a:r>
              <a:rPr lang="en-US" dirty="0" smtClean="0">
                <a:latin typeface="Helvetica" panose="020B0604020202020204" pitchFamily="34" charset="0"/>
                <a:cs typeface="Helvetica" panose="020B0604020202020204" pitchFamily="34" charset="0"/>
              </a:rPr>
              <a:t>City office</a:t>
            </a:r>
            <a:endParaRPr lang="en-US" dirty="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15</a:t>
            </a:r>
            <a:r>
              <a:rPr lang="en-US" baseline="30000" dirty="0" smtClean="0">
                <a:latin typeface="Helvetica" panose="020B0604020202020204" pitchFamily="34" charset="0"/>
                <a:cs typeface="Helvetica" panose="020B0604020202020204" pitchFamily="34" charset="0"/>
              </a:rPr>
              <a:t>th</a:t>
            </a:r>
            <a:r>
              <a:rPr lang="en-US" dirty="0" smtClean="0">
                <a:latin typeface="Helvetica" panose="020B0604020202020204" pitchFamily="34" charset="0"/>
                <a:cs typeface="Helvetica" panose="020B0604020202020204" pitchFamily="34" charset="0"/>
              </a:rPr>
              <a:t> Floor, </a:t>
            </a:r>
            <a:r>
              <a:rPr lang="en-US" dirty="0" err="1" smtClean="0">
                <a:latin typeface="Helvetica" panose="020B0604020202020204" pitchFamily="34" charset="0"/>
                <a:cs typeface="Helvetica" panose="020B0604020202020204" pitchFamily="34" charset="0"/>
              </a:rPr>
              <a:t>Harbour</a:t>
            </a:r>
            <a:r>
              <a:rPr lang="en-US" dirty="0" smtClean="0">
                <a:latin typeface="Helvetica" panose="020B0604020202020204" pitchFamily="34" charset="0"/>
                <a:cs typeface="Helvetica" panose="020B0604020202020204" pitchFamily="34" charset="0"/>
              </a:rPr>
              <a:t> View Tower, 35 Nguyen Hue Street, Ben </a:t>
            </a:r>
            <a:r>
              <a:rPr lang="en-US" dirty="0" err="1" smtClean="0">
                <a:latin typeface="Helvetica" panose="020B0604020202020204" pitchFamily="34" charset="0"/>
                <a:cs typeface="Helvetica" panose="020B0604020202020204" pitchFamily="34" charset="0"/>
              </a:rPr>
              <a:t>Nghe</a:t>
            </a:r>
            <a:r>
              <a:rPr lang="en-US" dirty="0" smtClean="0">
                <a:latin typeface="Helvetica" panose="020B0604020202020204" pitchFamily="34" charset="0"/>
                <a:cs typeface="Helvetica" panose="020B0604020202020204" pitchFamily="34" charset="0"/>
              </a:rPr>
              <a:t> Ward, District 1, Ho Chi Minh City, Vietnam</a:t>
            </a:r>
            <a:endParaRPr lang="vi-VN" dirty="0" smtClean="0">
              <a:latin typeface="Helvetica" panose="020B0604020202020204" pitchFamily="34" charset="0"/>
              <a:cs typeface="Helvetica" panose="020B0604020202020204" pitchFamily="34" charset="0"/>
            </a:endParaRPr>
          </a:p>
          <a:p>
            <a:endParaRPr lang="vi-VN" dirty="0">
              <a:latin typeface="Helvetica" panose="020B0604020202020204" pitchFamily="34" charset="0"/>
              <a:cs typeface="Helvetica" panose="020B0604020202020204" pitchFamily="34" charset="0"/>
            </a:endParaRPr>
          </a:p>
          <a:p>
            <a:r>
              <a:rPr lang="vi-VN" dirty="0" smtClean="0">
                <a:latin typeface="Helvetica" panose="020B0604020202020204" pitchFamily="34" charset="0"/>
                <a:cs typeface="Helvetica" panose="020B0604020202020204" pitchFamily="34" charset="0"/>
              </a:rPr>
              <a:t>Hanoi office, </a:t>
            </a:r>
          </a:p>
          <a:p>
            <a:r>
              <a:rPr lang="vi-VN" dirty="0" smtClean="0">
                <a:latin typeface="Helvetica" panose="020B0604020202020204" pitchFamily="34" charset="0"/>
                <a:cs typeface="Helvetica" panose="020B0604020202020204" pitchFamily="34" charset="0"/>
              </a:rPr>
              <a:t>5th Floor, Viet Tower, 01 Thai Ha Street,</a:t>
            </a:r>
          </a:p>
          <a:p>
            <a:r>
              <a:rPr lang="vi-VN" dirty="0" smtClean="0">
                <a:latin typeface="Helvetica" panose="020B0604020202020204" pitchFamily="34" charset="0"/>
                <a:cs typeface="Helvetica" panose="020B0604020202020204" pitchFamily="34" charset="0"/>
              </a:rPr>
              <a:t>Trung Liet Ward, Dong Da District, Hanoi</a:t>
            </a:r>
            <a:endParaRPr lang="en-US" dirty="0">
              <a:latin typeface="Helvetica" panose="020B0604020202020204" pitchFamily="34" charset="0"/>
              <a:cs typeface="Helvetica"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560832"/>
            <a:ext cx="2438400" cy="554736"/>
          </a:xfrm>
          <a:prstGeom prst="rect">
            <a:avLst/>
          </a:prstGeom>
        </p:spPr>
      </p:pic>
      <p:sp>
        <p:nvSpPr>
          <p:cNvPr id="3" name="TextBox 2"/>
          <p:cNvSpPr txBox="1"/>
          <p:nvPr/>
        </p:nvSpPr>
        <p:spPr>
          <a:xfrm>
            <a:off x="1630681" y="1752600"/>
            <a:ext cx="2480359" cy="369332"/>
          </a:xfrm>
          <a:prstGeom prst="rect">
            <a:avLst/>
          </a:prstGeom>
          <a:noFill/>
        </p:spPr>
        <p:txBody>
          <a:bodyPr wrap="none" rtlCol="0">
            <a:spAutoFit/>
          </a:bodyPr>
          <a:lstStyle/>
          <a:p>
            <a:r>
              <a:rPr lang="en-US" b="1" dirty="0" smtClean="0"/>
              <a:t>Updated on 30 Oct 2019</a:t>
            </a: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3</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p>
        </p:txBody>
      </p:sp>
      <p:sp>
        <p:nvSpPr>
          <p:cNvPr id="7" name="TextBox 6"/>
          <p:cNvSpPr txBox="1"/>
          <p:nvPr/>
        </p:nvSpPr>
        <p:spPr>
          <a:xfrm>
            <a:off x="1706881" y="2448580"/>
            <a:ext cx="6217919" cy="523220"/>
          </a:xfrm>
          <a:prstGeom prst="rect">
            <a:avLst/>
          </a:prstGeom>
          <a:solidFill>
            <a:schemeClr val="bg1"/>
          </a:solidFill>
          <a:ln>
            <a:noFill/>
          </a:ln>
        </p:spPr>
        <p:txBody>
          <a:bodyPr wrap="square" rtlCol="0">
            <a:spAutoFit/>
          </a:bodyPr>
          <a:lstStyle/>
          <a:p>
            <a:r>
              <a:rPr lang="en-US" sz="2800" b="1" dirty="0" smtClean="0">
                <a:latin typeface="Helvetica" pitchFamily="34" charset="0"/>
                <a:cs typeface="Helvetica" pitchFamily="34" charset="0"/>
              </a:rPr>
              <a:t>Vietnam Facts and Figures</a:t>
            </a:r>
            <a:endParaRPr lang="en-US" sz="2800" b="1" dirty="0">
              <a:latin typeface="Helvetica" pitchFamily="34" charset="0"/>
              <a:cs typeface="Helvetic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4</a:t>
            </a:fld>
            <a:endParaRPr lang="en-US" dirty="0"/>
          </a:p>
        </p:txBody>
      </p:sp>
      <p:sp>
        <p:nvSpPr>
          <p:cNvPr id="8"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latin typeface="Helvetica"/>
                <a:cs typeface="Helvetica"/>
              </a:rPr>
              <a:t>Facts &amp; Figures</a:t>
            </a:r>
            <a:endParaRPr lang="en-US" sz="3200" dirty="0">
              <a:latin typeface="Helvetica"/>
              <a:cs typeface="Helvetica"/>
            </a:endParaRPr>
          </a:p>
        </p:txBody>
      </p:sp>
      <p:sp>
        <p:nvSpPr>
          <p:cNvPr id="9" name="Content Placeholder 3"/>
          <p:cNvSpPr txBox="1">
            <a:spLocks/>
          </p:cNvSpPr>
          <p:nvPr/>
        </p:nvSpPr>
        <p:spPr>
          <a:xfrm>
            <a:off x="457200" y="1600200"/>
            <a:ext cx="4038600" cy="452596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latin typeface="Helvetica" panose="020B0604020202020204" pitchFamily="34" charset="0"/>
                <a:cs typeface="Helvetica" panose="020B0604020202020204" pitchFamily="34" charset="0"/>
              </a:rPr>
              <a:t>Population </a:t>
            </a:r>
            <a:r>
              <a:rPr lang="en-US" sz="1800" dirty="0" smtClean="0">
                <a:solidFill>
                  <a:schemeClr val="accent6">
                    <a:lumMod val="75000"/>
                  </a:schemeClr>
                </a:solidFill>
                <a:latin typeface="Helvetica" panose="020B0604020202020204" pitchFamily="34" charset="0"/>
                <a:cs typeface="Helvetica" panose="020B0604020202020204" pitchFamily="34" charset="0"/>
              </a:rPr>
              <a:t>96,462,106</a:t>
            </a:r>
            <a:r>
              <a:rPr lang="en-US" sz="1800" dirty="0" smtClean="0">
                <a:latin typeface="Helvetica" panose="020B0604020202020204" pitchFamily="34" charset="0"/>
                <a:cs typeface="Helvetica" panose="020B0604020202020204" pitchFamily="34" charset="0"/>
              </a:rPr>
              <a:t/>
            </a:r>
            <a:br>
              <a:rPr lang="en-US" sz="1800" dirty="0" smtClean="0">
                <a:latin typeface="Helvetica" panose="020B0604020202020204" pitchFamily="34" charset="0"/>
                <a:cs typeface="Helvetica" panose="020B0604020202020204" pitchFamily="34" charset="0"/>
              </a:rPr>
            </a:br>
            <a:endParaRPr lang="en-US" sz="1800" dirty="0" smtClean="0">
              <a:latin typeface="Helvetica" panose="020B0604020202020204" pitchFamily="34" charset="0"/>
              <a:cs typeface="Helvetica" panose="020B0604020202020204" pitchFamily="34" charset="0"/>
            </a:endParaRPr>
          </a:p>
          <a:p>
            <a:r>
              <a:rPr lang="en-US" sz="1800" dirty="0" smtClean="0">
                <a:latin typeface="Helvetica" panose="020B0604020202020204" pitchFamily="34" charset="0"/>
                <a:cs typeface="Helvetica" panose="020B0604020202020204" pitchFamily="34" charset="0"/>
              </a:rPr>
              <a:t>Main language(s): </a:t>
            </a:r>
            <a:r>
              <a:rPr lang="en-US" sz="1800" dirty="0" smtClean="0">
                <a:solidFill>
                  <a:schemeClr val="accent6">
                    <a:lumMod val="75000"/>
                  </a:schemeClr>
                </a:solidFill>
                <a:latin typeface="Helvetica" panose="020B0604020202020204" pitchFamily="34" charset="0"/>
                <a:cs typeface="Helvetica" panose="020B0604020202020204" pitchFamily="34" charset="0"/>
              </a:rPr>
              <a:t>Vietnamese</a:t>
            </a:r>
            <a:r>
              <a:rPr lang="en-US" sz="1800" dirty="0" smtClean="0">
                <a:latin typeface="Helvetica" panose="020B0604020202020204" pitchFamily="34" charset="0"/>
                <a:cs typeface="Helvetica" panose="020B0604020202020204" pitchFamily="34" charset="0"/>
              </a:rPr>
              <a:t/>
            </a:r>
            <a:br>
              <a:rPr lang="en-US" sz="1800" dirty="0" smtClean="0">
                <a:latin typeface="Helvetica" panose="020B0604020202020204" pitchFamily="34" charset="0"/>
                <a:cs typeface="Helvetica" panose="020B0604020202020204" pitchFamily="34" charset="0"/>
              </a:rPr>
            </a:br>
            <a:endParaRPr lang="en-US" sz="1800" dirty="0" smtClean="0">
              <a:latin typeface="Helvetica" panose="020B0604020202020204" pitchFamily="34" charset="0"/>
              <a:cs typeface="Helvetica" panose="020B0604020202020204" pitchFamily="34" charset="0"/>
            </a:endParaRPr>
          </a:p>
          <a:p>
            <a:r>
              <a:rPr lang="en-US" sz="1800" dirty="0" smtClean="0">
                <a:latin typeface="Helvetica" panose="020B0604020202020204" pitchFamily="34" charset="0"/>
                <a:cs typeface="Helvetica" panose="020B0604020202020204" pitchFamily="34" charset="0"/>
              </a:rPr>
              <a:t>Country Size: </a:t>
            </a:r>
            <a:r>
              <a:rPr lang="en-US" sz="1800" dirty="0">
                <a:latin typeface="Helvetica" panose="020B0604020202020204" pitchFamily="34" charset="0"/>
                <a:cs typeface="Helvetica" panose="020B0604020202020204" pitchFamily="34" charset="0"/>
              </a:rPr>
              <a:t> </a:t>
            </a:r>
            <a:r>
              <a:rPr lang="en-US" sz="1800" dirty="0" smtClean="0">
                <a:solidFill>
                  <a:schemeClr val="accent6">
                    <a:lumMod val="75000"/>
                  </a:schemeClr>
                </a:solidFill>
                <a:latin typeface="Helvetica" panose="020B0604020202020204" pitchFamily="34" charset="0"/>
                <a:cs typeface="Helvetica" panose="020B0604020202020204" pitchFamily="34" charset="0"/>
              </a:rPr>
              <a:t>331,212</a:t>
            </a:r>
            <a:r>
              <a:rPr lang="en-US" sz="1800" dirty="0">
                <a:solidFill>
                  <a:schemeClr val="accent6">
                    <a:lumMod val="75000"/>
                  </a:schemeClr>
                </a:solidFill>
                <a:latin typeface="Helvetica" panose="020B0604020202020204" pitchFamily="34" charset="0"/>
                <a:cs typeface="Helvetica" panose="020B0604020202020204" pitchFamily="34" charset="0"/>
              </a:rPr>
              <a:t> km</a:t>
            </a:r>
            <a:r>
              <a:rPr lang="en-US" sz="1800" baseline="30000" dirty="0">
                <a:solidFill>
                  <a:schemeClr val="accent6">
                    <a:lumMod val="75000"/>
                  </a:schemeClr>
                </a:solidFill>
                <a:latin typeface="Helvetica" panose="020B0604020202020204" pitchFamily="34" charset="0"/>
                <a:cs typeface="Helvetica" panose="020B0604020202020204" pitchFamily="34" charset="0"/>
              </a:rPr>
              <a:t>2</a:t>
            </a:r>
            <a:r>
              <a:rPr lang="en-US" sz="1800" dirty="0" smtClean="0">
                <a:solidFill>
                  <a:schemeClr val="accent6">
                    <a:lumMod val="75000"/>
                  </a:schemeClr>
                </a:solidFill>
                <a:latin typeface="Helvetica" panose="020B0604020202020204" pitchFamily="34" charset="0"/>
                <a:cs typeface="Helvetica" panose="020B0604020202020204" pitchFamily="34" charset="0"/>
              </a:rPr>
              <a:t/>
            </a:r>
            <a:br>
              <a:rPr lang="en-US" sz="1800" dirty="0" smtClean="0">
                <a:solidFill>
                  <a:schemeClr val="accent6">
                    <a:lumMod val="75000"/>
                  </a:schemeClr>
                </a:solidFill>
                <a:latin typeface="Helvetica" panose="020B0604020202020204" pitchFamily="34" charset="0"/>
                <a:cs typeface="Helvetica" panose="020B0604020202020204" pitchFamily="34" charset="0"/>
              </a:rPr>
            </a:br>
            <a:endParaRPr lang="en-US" sz="1800" dirty="0" smtClean="0">
              <a:solidFill>
                <a:schemeClr val="accent6">
                  <a:lumMod val="75000"/>
                </a:schemeClr>
              </a:solidFill>
              <a:latin typeface="Helvetica" panose="020B0604020202020204" pitchFamily="34" charset="0"/>
              <a:cs typeface="Helvetica" panose="020B0604020202020204" pitchFamily="34" charset="0"/>
            </a:endParaRPr>
          </a:p>
          <a:p>
            <a:r>
              <a:rPr lang="en-US" sz="1800" dirty="0" smtClean="0">
                <a:latin typeface="Helvetica" panose="020B0604020202020204" pitchFamily="34" charset="0"/>
                <a:cs typeface="Helvetica" panose="020B0604020202020204" pitchFamily="34" charset="0"/>
              </a:rPr>
              <a:t>GDP(PPP): </a:t>
            </a:r>
            <a:r>
              <a:rPr lang="en-US" sz="1800" dirty="0">
                <a:solidFill>
                  <a:schemeClr val="accent6">
                    <a:lumMod val="75000"/>
                  </a:schemeClr>
                </a:solidFill>
                <a:latin typeface="Helvetica" panose="020B0604020202020204" pitchFamily="34" charset="0"/>
                <a:cs typeface="Helvetica" panose="020B0604020202020204" pitchFamily="34" charset="0"/>
              </a:rPr>
              <a:t>2019 estimate</a:t>
            </a:r>
          </a:p>
          <a:p>
            <a:pPr lvl="1">
              <a:buFont typeface="Wingdings" panose="05000000000000000000" pitchFamily="2" charset="2"/>
              <a:buChar char="ü"/>
            </a:pPr>
            <a:r>
              <a:rPr lang="en-US" sz="1800" dirty="0" smtClean="0">
                <a:solidFill>
                  <a:schemeClr val="accent6">
                    <a:lumMod val="75000"/>
                  </a:schemeClr>
                </a:solidFill>
                <a:latin typeface="Helvetica" panose="020B0604020202020204" pitchFamily="34" charset="0"/>
                <a:cs typeface="Helvetica" panose="020B0604020202020204" pitchFamily="34" charset="0"/>
              </a:rPr>
              <a:t>Total</a:t>
            </a:r>
            <a:r>
              <a:rPr lang="en-US" sz="1800" dirty="0">
                <a:solidFill>
                  <a:schemeClr val="accent6">
                    <a:lumMod val="75000"/>
                  </a:schemeClr>
                </a:solidFill>
                <a:latin typeface="Helvetica" panose="020B0604020202020204" pitchFamily="34" charset="0"/>
                <a:cs typeface="Helvetica" panose="020B0604020202020204" pitchFamily="34" charset="0"/>
              </a:rPr>
              <a:t>:	 $769.928 billion</a:t>
            </a:r>
          </a:p>
          <a:p>
            <a:pPr lvl="1">
              <a:buFont typeface="Wingdings" panose="05000000000000000000" pitchFamily="2" charset="2"/>
              <a:buChar char="ü"/>
            </a:pPr>
            <a:r>
              <a:rPr lang="en-US" sz="1800" dirty="0" smtClean="0">
                <a:solidFill>
                  <a:schemeClr val="accent6">
                    <a:lumMod val="75000"/>
                  </a:schemeClr>
                </a:solidFill>
                <a:latin typeface="Helvetica" panose="020B0604020202020204" pitchFamily="34" charset="0"/>
                <a:cs typeface="Helvetica" panose="020B0604020202020204" pitchFamily="34" charset="0"/>
              </a:rPr>
              <a:t>Per capita: </a:t>
            </a:r>
            <a:r>
              <a:rPr lang="en-US" sz="1800" dirty="0">
                <a:solidFill>
                  <a:schemeClr val="accent6">
                    <a:lumMod val="75000"/>
                  </a:schemeClr>
                </a:solidFill>
                <a:latin typeface="Helvetica" panose="020B0604020202020204" pitchFamily="34" charset="0"/>
                <a:cs typeface="Helvetica" panose="020B0604020202020204" pitchFamily="34" charset="0"/>
              </a:rPr>
              <a:t>$8,063 per </a:t>
            </a:r>
            <a:r>
              <a:rPr lang="en-US" sz="1800" dirty="0" smtClean="0">
                <a:solidFill>
                  <a:schemeClr val="accent6">
                    <a:lumMod val="75000"/>
                  </a:schemeClr>
                </a:solidFill>
                <a:latin typeface="Helvetica" panose="020B0604020202020204" pitchFamily="34" charset="0"/>
                <a:cs typeface="Helvetica" panose="020B0604020202020204" pitchFamily="34" charset="0"/>
              </a:rPr>
              <a:t>annum</a:t>
            </a:r>
          </a:p>
          <a:p>
            <a:r>
              <a:rPr lang="en-US" sz="1800" dirty="0" smtClean="0">
                <a:latin typeface="Helvetica" panose="020B0604020202020204" pitchFamily="34" charset="0"/>
                <a:cs typeface="Helvetica" panose="020B0604020202020204" pitchFamily="34" charset="0"/>
              </a:rPr>
              <a:t>Capital City, population</a:t>
            </a:r>
            <a:r>
              <a:rPr lang="en-US" sz="1800" dirty="0" smtClean="0">
                <a:solidFill>
                  <a:schemeClr val="accent6">
                    <a:lumMod val="75000"/>
                  </a:schemeClr>
                </a:solidFill>
                <a:latin typeface="Helvetica" panose="020B0604020202020204" pitchFamily="34" charset="0"/>
                <a:cs typeface="Helvetica" panose="020B0604020202020204" pitchFamily="34" charset="0"/>
              </a:rPr>
              <a:t>: </a:t>
            </a:r>
            <a:br>
              <a:rPr lang="en-US" sz="1800" dirty="0" smtClean="0">
                <a:solidFill>
                  <a:schemeClr val="accent6">
                    <a:lumMod val="75000"/>
                  </a:schemeClr>
                </a:solidFill>
                <a:latin typeface="Helvetica" panose="020B0604020202020204" pitchFamily="34" charset="0"/>
                <a:cs typeface="Helvetica" panose="020B0604020202020204" pitchFamily="34" charset="0"/>
              </a:rPr>
            </a:br>
            <a:r>
              <a:rPr lang="en-US" sz="1800" dirty="0" smtClean="0">
                <a:solidFill>
                  <a:schemeClr val="accent6">
                    <a:lumMod val="75000"/>
                  </a:schemeClr>
                </a:solidFill>
                <a:latin typeface="Helvetica" panose="020B0604020202020204" pitchFamily="34" charset="0"/>
                <a:cs typeface="Helvetica" panose="020B0604020202020204" pitchFamily="34" charset="0"/>
              </a:rPr>
              <a:t>Hanoi – 8,053,663</a:t>
            </a:r>
          </a:p>
          <a:p>
            <a:r>
              <a:rPr lang="en-US" sz="1800" dirty="0" smtClean="0">
                <a:latin typeface="Helvetica" panose="020B0604020202020204" pitchFamily="34" charset="0"/>
                <a:cs typeface="Helvetica" panose="020B0604020202020204" pitchFamily="34" charset="0"/>
              </a:rPr>
              <a:t>Largest City, population: </a:t>
            </a:r>
            <a:br>
              <a:rPr lang="en-US" sz="1800" dirty="0" smtClean="0">
                <a:latin typeface="Helvetica" panose="020B0604020202020204" pitchFamily="34" charset="0"/>
                <a:cs typeface="Helvetica" panose="020B0604020202020204" pitchFamily="34" charset="0"/>
              </a:rPr>
            </a:br>
            <a:r>
              <a:rPr lang="en-US" sz="1800" dirty="0" smtClean="0">
                <a:solidFill>
                  <a:schemeClr val="accent6">
                    <a:lumMod val="75000"/>
                  </a:schemeClr>
                </a:solidFill>
                <a:latin typeface="Helvetica" panose="020B0604020202020204" pitchFamily="34" charset="0"/>
                <a:cs typeface="Helvetica" panose="020B0604020202020204" pitchFamily="34" charset="0"/>
              </a:rPr>
              <a:t>Ho Chi Minh City – 8,993,082</a:t>
            </a:r>
          </a:p>
          <a:p>
            <a:pPr marL="0" indent="0">
              <a:buNone/>
            </a:pPr>
            <a:endParaRPr lang="en-US" sz="1800" dirty="0" smtClean="0">
              <a:latin typeface="Helvetica"/>
              <a:cs typeface="Helvetica"/>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1363663"/>
            <a:ext cx="2971800" cy="4762500"/>
          </a:xfrm>
          <a:prstGeom prst="rect">
            <a:avLst/>
          </a:prstGeom>
        </p:spPr>
      </p:pic>
    </p:spTree>
    <p:extLst>
      <p:ext uri="{BB962C8B-B14F-4D97-AF65-F5344CB8AC3E}">
        <p14:creationId xmlns:p14="http://schemas.microsoft.com/office/powerpoint/2010/main" val="37327928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smtClean="0"/>
              <a:t>Money Issues</a:t>
            </a:r>
            <a:endParaRPr lang="en-US" sz="3200" dirty="0"/>
          </a:p>
        </p:txBody>
      </p:sp>
      <p:sp>
        <p:nvSpPr>
          <p:cNvPr id="9" name="Content Placeholder 3"/>
          <p:cNvSpPr txBox="1">
            <a:spLocks/>
          </p:cNvSpPr>
          <p:nvPr/>
        </p:nvSpPr>
        <p:spPr>
          <a:xfrm>
            <a:off x="457200" y="1295400"/>
            <a:ext cx="8686800" cy="5105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sz="1600" dirty="0" smtClean="0">
                <a:latin typeface="Helvetica" panose="020B0604020202020204" pitchFamily="34" charset="0"/>
                <a:cs typeface="Helvetica" panose="020B0604020202020204" pitchFamily="34" charset="0"/>
              </a:rPr>
              <a:t>What is the standard currency?  What is a standard conversion rate?</a:t>
            </a:r>
          </a:p>
          <a:p>
            <a:pPr lvl="1">
              <a:buFont typeface="Wingdings" panose="05000000000000000000" pitchFamily="2" charset="2"/>
              <a:buChar char="ü"/>
            </a:pPr>
            <a:r>
              <a:rPr lang="vi-VN" sz="1600" dirty="0" smtClean="0">
                <a:solidFill>
                  <a:schemeClr val="accent6">
                    <a:lumMod val="75000"/>
                  </a:schemeClr>
                </a:solidFill>
                <a:latin typeface="Helvetica" panose="020B0604020202020204" pitchFamily="34" charset="0"/>
                <a:cs typeface="Helvetica" panose="020B0604020202020204" pitchFamily="34" charset="0"/>
              </a:rPr>
              <a:t>đồng</a:t>
            </a:r>
            <a:r>
              <a:rPr lang="vi-VN" sz="1600" dirty="0">
                <a:solidFill>
                  <a:schemeClr val="accent6">
                    <a:lumMod val="75000"/>
                  </a:schemeClr>
                </a:solidFill>
                <a:latin typeface="Helvetica" panose="020B0604020202020204" pitchFamily="34" charset="0"/>
                <a:cs typeface="Helvetica" panose="020B0604020202020204" pitchFamily="34" charset="0"/>
              </a:rPr>
              <a:t> (₫) (VND</a:t>
            </a:r>
            <a:r>
              <a:rPr lang="en-US" sz="1600" dirty="0">
                <a:solidFill>
                  <a:schemeClr val="accent6">
                    <a:lumMod val="75000"/>
                  </a:schemeClr>
                </a:solidFill>
                <a:latin typeface="Helvetica" panose="020B0604020202020204" pitchFamily="34" charset="0"/>
                <a:cs typeface="Helvetica" panose="020B0604020202020204" pitchFamily="34" charset="0"/>
              </a:rPr>
              <a:t>)</a:t>
            </a:r>
          </a:p>
          <a:p>
            <a:pPr lvl="1">
              <a:buFont typeface="Wingdings" panose="05000000000000000000" pitchFamily="2" charset="2"/>
              <a:buChar char="ü"/>
            </a:pPr>
            <a:r>
              <a:rPr lang="en-US" sz="1600" dirty="0" smtClean="0">
                <a:solidFill>
                  <a:schemeClr val="accent6">
                    <a:lumMod val="75000"/>
                  </a:schemeClr>
                </a:solidFill>
                <a:latin typeface="Helvetica" panose="020B0604020202020204" pitchFamily="34" charset="0"/>
                <a:cs typeface="Helvetica" panose="020B0604020202020204" pitchFamily="34" charset="0"/>
              </a:rPr>
              <a:t>1 USD = </a:t>
            </a:r>
            <a:r>
              <a:rPr lang="en-US" sz="1600" dirty="0">
                <a:solidFill>
                  <a:schemeClr val="accent6">
                    <a:lumMod val="75000"/>
                  </a:schemeClr>
                </a:solidFill>
                <a:latin typeface="Helvetica" panose="020B0604020202020204" pitchFamily="34" charset="0"/>
                <a:cs typeface="Helvetica" panose="020B0604020202020204" pitchFamily="34" charset="0"/>
              </a:rPr>
              <a:t>23,265 VND </a:t>
            </a:r>
            <a:r>
              <a:rPr lang="en-US" sz="1600" dirty="0" smtClean="0">
                <a:solidFill>
                  <a:schemeClr val="accent6">
                    <a:lumMod val="75000"/>
                  </a:schemeClr>
                </a:solidFill>
                <a:latin typeface="Helvetica" panose="020B0604020202020204" pitchFamily="34" charset="0"/>
                <a:cs typeface="Helvetica" panose="020B0604020202020204" pitchFamily="34" charset="0"/>
              </a:rPr>
              <a:t>(According to VIETCOMBANK - Joint </a:t>
            </a:r>
            <a:r>
              <a:rPr lang="en-US" sz="1600" dirty="0">
                <a:solidFill>
                  <a:schemeClr val="accent6">
                    <a:lumMod val="75000"/>
                  </a:schemeClr>
                </a:solidFill>
                <a:latin typeface="Helvetica" panose="020B0604020202020204" pitchFamily="34" charset="0"/>
                <a:cs typeface="Helvetica" panose="020B0604020202020204" pitchFamily="34" charset="0"/>
              </a:rPr>
              <a:t>Stock Commercial Bank for Foreign Trade of </a:t>
            </a:r>
            <a:r>
              <a:rPr lang="en-US" sz="1600" dirty="0" smtClean="0">
                <a:solidFill>
                  <a:schemeClr val="accent6">
                    <a:lumMod val="75000"/>
                  </a:schemeClr>
                </a:solidFill>
                <a:latin typeface="Helvetica" panose="020B0604020202020204" pitchFamily="34" charset="0"/>
                <a:cs typeface="Helvetica" panose="020B0604020202020204" pitchFamily="34" charset="0"/>
              </a:rPr>
              <a:t>Vietnam)</a:t>
            </a:r>
            <a:endParaRPr lang="en-AU" sz="1600" dirty="0">
              <a:solidFill>
                <a:schemeClr val="accent6">
                  <a:lumMod val="75000"/>
                </a:schemeClr>
              </a:solidFill>
              <a:latin typeface="Helvetica" panose="020B0604020202020204" pitchFamily="34" charset="0"/>
              <a:cs typeface="Helvetica" panose="020B0604020202020204" pitchFamily="34" charset="0"/>
            </a:endParaRPr>
          </a:p>
          <a:p>
            <a:r>
              <a:rPr lang="en-AU" sz="1600" dirty="0" smtClean="0">
                <a:latin typeface="Helvetica" panose="020B0604020202020204" pitchFamily="34" charset="0"/>
                <a:cs typeface="Helvetica" panose="020B0604020202020204" pitchFamily="34" charset="0"/>
              </a:rPr>
              <a:t>Are credit cards widely accepted?  Should the traveller plan on dealing with lots of cash?</a:t>
            </a:r>
          </a:p>
          <a:p>
            <a:pPr lvl="1">
              <a:buFont typeface="Wingdings" panose="05000000000000000000" pitchFamily="2" charset="2"/>
              <a:buChar char="ü"/>
            </a:pPr>
            <a:r>
              <a:rPr lang="en-AU" sz="1600" dirty="0">
                <a:solidFill>
                  <a:schemeClr val="accent6">
                    <a:lumMod val="75000"/>
                  </a:schemeClr>
                </a:solidFill>
                <a:latin typeface="Helvetica" panose="020B0604020202020204" pitchFamily="34" charset="0"/>
                <a:cs typeface="Helvetica" panose="020B0604020202020204" pitchFamily="34" charset="0"/>
              </a:rPr>
              <a:t>Credit cards are commonly accepted used in hotels, restaurants and shopping centres. Elsewhere, cash is required (Vietnam has the one of the lowest cashless transaction rates in ASEAN)</a:t>
            </a:r>
          </a:p>
          <a:p>
            <a:r>
              <a:rPr lang="en-AU" sz="1600" dirty="0" smtClean="0">
                <a:latin typeface="Helvetica" panose="020B0604020202020204" pitchFamily="34" charset="0"/>
                <a:cs typeface="Helvetica" panose="020B0604020202020204" pitchFamily="34" charset="0"/>
              </a:rPr>
              <a:t>Are credit cards required (like in the US at shows for services)?</a:t>
            </a:r>
          </a:p>
          <a:p>
            <a:pPr lvl="1">
              <a:buFont typeface="Wingdings" panose="05000000000000000000" pitchFamily="2" charset="2"/>
              <a:buChar char="ü"/>
            </a:pPr>
            <a:r>
              <a:rPr lang="en-AU" sz="1600" dirty="0" smtClean="0">
                <a:solidFill>
                  <a:schemeClr val="accent6">
                    <a:lumMod val="75000"/>
                  </a:schemeClr>
                </a:solidFill>
                <a:latin typeface="Helvetica" panose="020B0604020202020204" pitchFamily="34" charset="0"/>
                <a:cs typeface="Helvetica" panose="020B0604020202020204" pitchFamily="34" charset="0"/>
              </a:rPr>
              <a:t>Credit cards are optional (the same at exhibition shows) </a:t>
            </a:r>
          </a:p>
          <a:p>
            <a:r>
              <a:rPr lang="en-AU" sz="1600" dirty="0" smtClean="0">
                <a:latin typeface="Helvetica" panose="020B0604020202020204" pitchFamily="34" charset="0"/>
                <a:cs typeface="Helvetica" panose="020B0604020202020204" pitchFamily="34" charset="0"/>
              </a:rPr>
              <a:t>Hints regarding tipping (taxis, restaurants, bars, baggage handlers, etc.) and/or haggling?</a:t>
            </a:r>
          </a:p>
          <a:p>
            <a:pPr lvl="1">
              <a:buFont typeface="Wingdings" panose="05000000000000000000" pitchFamily="2" charset="2"/>
              <a:buChar char="ü"/>
            </a:pPr>
            <a:r>
              <a:rPr lang="en-AU" sz="1600" dirty="0" smtClean="0">
                <a:solidFill>
                  <a:schemeClr val="accent6">
                    <a:lumMod val="75000"/>
                  </a:schemeClr>
                </a:solidFill>
                <a:latin typeface="Helvetica" panose="020B0604020202020204" pitchFamily="34" charset="0"/>
                <a:cs typeface="Helvetica" panose="020B0604020202020204" pitchFamily="34" charset="0"/>
              </a:rPr>
              <a:t>In general, tipping is not mandatory but it is common in Ho Chi Minh City. In certain restaurants &amp; bars, </a:t>
            </a:r>
            <a:r>
              <a:rPr lang="en-US" sz="1600" dirty="0" smtClean="0">
                <a:solidFill>
                  <a:schemeClr val="accent6">
                    <a:lumMod val="75000"/>
                  </a:schemeClr>
                </a:solidFill>
                <a:latin typeface="Helvetica" panose="020B0604020202020204" pitchFamily="34" charset="0"/>
                <a:cs typeface="Helvetica" panose="020B0604020202020204" pitchFamily="34" charset="0"/>
              </a:rPr>
              <a:t>tip </a:t>
            </a:r>
            <a:r>
              <a:rPr lang="en-US" sz="1600" dirty="0">
                <a:solidFill>
                  <a:schemeClr val="accent6">
                    <a:lumMod val="75000"/>
                  </a:schemeClr>
                </a:solidFill>
                <a:latin typeface="Helvetica" panose="020B0604020202020204" pitchFamily="34" charset="0"/>
                <a:cs typeface="Helvetica" panose="020B0604020202020204" pitchFamily="34" charset="0"/>
              </a:rPr>
              <a:t>is specified and </a:t>
            </a:r>
            <a:r>
              <a:rPr lang="en-US" sz="1600" dirty="0" smtClean="0">
                <a:solidFill>
                  <a:schemeClr val="accent6">
                    <a:lumMod val="75000"/>
                  </a:schemeClr>
                </a:solidFill>
                <a:latin typeface="Helvetica" panose="020B0604020202020204" pitchFamily="34" charset="0"/>
                <a:cs typeface="Helvetica" panose="020B0604020202020204" pitchFamily="34" charset="0"/>
              </a:rPr>
              <a:t>added in the bill. (about 5% - service fee)</a:t>
            </a:r>
          </a:p>
          <a:p>
            <a:pPr lvl="1">
              <a:buFont typeface="Wingdings" panose="05000000000000000000" pitchFamily="2" charset="2"/>
              <a:buChar char="ü"/>
            </a:pPr>
            <a:r>
              <a:rPr lang="en-AU" sz="1600" dirty="0" smtClean="0">
                <a:latin typeface="Helvetica" panose="020B0604020202020204" pitchFamily="34" charset="0"/>
                <a:cs typeface="Helvetica" panose="020B0604020202020204" pitchFamily="34" charset="0"/>
              </a:rPr>
              <a:t>Is there a VAT?  How high is it?  Who needs to pay it?  Is there a way for Americans to get it refunded?  Is there a useful website (in English)?</a:t>
            </a:r>
          </a:p>
          <a:p>
            <a:pPr lvl="1">
              <a:buFont typeface="Wingdings" panose="05000000000000000000" pitchFamily="2" charset="2"/>
              <a:buChar char="ü"/>
            </a:pPr>
            <a:r>
              <a:rPr lang="en-AU" sz="1600" dirty="0">
                <a:solidFill>
                  <a:schemeClr val="accent6">
                    <a:lumMod val="75000"/>
                  </a:schemeClr>
                </a:solidFill>
                <a:latin typeface="Helvetica" panose="020B0604020202020204" pitchFamily="34" charset="0"/>
                <a:cs typeface="Helvetica" panose="020B0604020202020204" pitchFamily="34" charset="0"/>
              </a:rPr>
              <a:t>Yes, </a:t>
            </a:r>
            <a:r>
              <a:rPr lang="en-AU" sz="1600" dirty="0" smtClean="0">
                <a:solidFill>
                  <a:schemeClr val="accent6">
                    <a:lumMod val="75000"/>
                  </a:schemeClr>
                </a:solidFill>
                <a:latin typeface="Helvetica" panose="020B0604020202020204" pitchFamily="34" charset="0"/>
                <a:cs typeface="Helvetica" panose="020B0604020202020204" pitchFamily="34" charset="0"/>
              </a:rPr>
              <a:t>VAT = 10</a:t>
            </a:r>
            <a:r>
              <a:rPr lang="en-AU" sz="1600" dirty="0">
                <a:solidFill>
                  <a:schemeClr val="accent6">
                    <a:lumMod val="75000"/>
                  </a:schemeClr>
                </a:solidFill>
                <a:latin typeface="Helvetica" panose="020B0604020202020204" pitchFamily="34" charset="0"/>
                <a:cs typeface="Helvetica" panose="020B0604020202020204" pitchFamily="34" charset="0"/>
              </a:rPr>
              <a:t>% of the </a:t>
            </a:r>
            <a:r>
              <a:rPr lang="en-AU" sz="1600" dirty="0" smtClean="0">
                <a:solidFill>
                  <a:schemeClr val="accent6">
                    <a:lumMod val="75000"/>
                  </a:schemeClr>
                </a:solidFill>
                <a:latin typeface="Helvetica" panose="020B0604020202020204" pitchFamily="34" charset="0"/>
                <a:cs typeface="Helvetica" panose="020B0604020202020204" pitchFamily="34" charset="0"/>
              </a:rPr>
              <a:t>cost. Customers need to pay VAT. Tourists can get their refunds at the airport by showing the airport tax return department their  tax invoices. However, not all vendors issue tax invoices. Customers need to check with the store before purchase.</a:t>
            </a:r>
          </a:p>
          <a:p>
            <a:pPr marL="0" indent="0">
              <a:buFont typeface="Arial" pitchFamily="34" charset="0"/>
              <a:buNone/>
            </a:pPr>
            <a:endParaRPr lang="en-AU" sz="1600" dirty="0">
              <a:latin typeface="Helvetica" panose="020B0604020202020204" pitchFamily="34" charset="0"/>
              <a:cs typeface="Helvetica" panose="020B0604020202020204" pitchFamily="34" charset="0"/>
            </a:endParaRPr>
          </a:p>
        </p:txBody>
      </p:sp>
      <p:sp>
        <p:nvSpPr>
          <p:cNvPr id="10" name="Slide Number Placeholder 1"/>
          <p:cNvSpPr>
            <a:spLocks noGrp="1"/>
          </p:cNvSpPr>
          <p:nvPr>
            <p:ph type="sldNum" sz="quarter" idx="12"/>
          </p:nvPr>
        </p:nvSpPr>
        <p:spPr>
          <a:xfrm>
            <a:off x="6553200" y="6356350"/>
            <a:ext cx="2133600" cy="365125"/>
          </a:xfrm>
        </p:spPr>
        <p:txBody>
          <a:bodyPr/>
          <a:lstStyle/>
          <a:p>
            <a:fld id="{7EE528F4-D5A0-4685-975C-C614BF32372E}" type="slidenum">
              <a:rPr lang="en-US" smtClean="0"/>
              <a:pPr/>
              <a:t>5</a:t>
            </a:fld>
            <a:endParaRPr lang="en-US" dirty="0"/>
          </a:p>
        </p:txBody>
      </p:sp>
    </p:spTree>
    <p:extLst>
      <p:ext uri="{BB962C8B-B14F-4D97-AF65-F5344CB8AC3E}">
        <p14:creationId xmlns:p14="http://schemas.microsoft.com/office/powerpoint/2010/main" val="32158749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6</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p>
        </p:txBody>
      </p:sp>
      <p:sp>
        <p:nvSpPr>
          <p:cNvPr id="7" name="TextBox 6"/>
          <p:cNvSpPr txBox="1"/>
          <p:nvPr/>
        </p:nvSpPr>
        <p:spPr>
          <a:xfrm>
            <a:off x="1706881" y="2448580"/>
            <a:ext cx="6217919" cy="523220"/>
          </a:xfrm>
          <a:prstGeom prst="rect">
            <a:avLst/>
          </a:prstGeom>
          <a:solidFill>
            <a:schemeClr val="bg1"/>
          </a:solidFill>
          <a:ln>
            <a:noFill/>
          </a:ln>
        </p:spPr>
        <p:txBody>
          <a:bodyPr wrap="square" rtlCol="0">
            <a:spAutoFit/>
          </a:bodyPr>
          <a:lstStyle/>
          <a:p>
            <a:r>
              <a:rPr lang="en-US" sz="2800" b="1" dirty="0" smtClean="0">
                <a:latin typeface="Helvetica" pitchFamily="34" charset="0"/>
                <a:cs typeface="Helvetica" pitchFamily="34" charset="0"/>
              </a:rPr>
              <a:t>Size and Distance Information</a:t>
            </a:r>
            <a:endParaRPr lang="en-US" sz="2800" b="1" dirty="0">
              <a:latin typeface="Helvetica" pitchFamily="34" charset="0"/>
              <a:cs typeface="Helvetic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EE528F4-D5A0-4685-975C-C614BF32372E}" type="slidenum">
              <a:rPr lang="en-US" smtClean="0"/>
              <a:pPr/>
              <a:t>7</a:t>
            </a:fld>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0358" y="685800"/>
            <a:ext cx="6560642" cy="5638800"/>
          </a:xfrm>
          <a:prstGeom prst="rect">
            <a:avLst/>
          </a:prstGeom>
        </p:spPr>
      </p:pic>
      <p:sp>
        <p:nvSpPr>
          <p:cNvPr id="10" name="TextBox 9"/>
          <p:cNvSpPr txBox="1"/>
          <p:nvPr/>
        </p:nvSpPr>
        <p:spPr>
          <a:xfrm>
            <a:off x="7620000" y="2362200"/>
            <a:ext cx="1126077" cy="646331"/>
          </a:xfrm>
          <a:prstGeom prst="rect">
            <a:avLst/>
          </a:prstGeom>
          <a:noFill/>
        </p:spPr>
        <p:txBody>
          <a:bodyPr wrap="none" rtlCol="0">
            <a:spAutoFit/>
          </a:bodyPr>
          <a:lstStyle/>
          <a:p>
            <a:r>
              <a:rPr lang="en-US" b="1" dirty="0" smtClean="0">
                <a:solidFill>
                  <a:schemeClr val="tx2">
                    <a:lumMod val="60000"/>
                    <a:lumOff val="40000"/>
                  </a:schemeClr>
                </a:solidFill>
              </a:rPr>
              <a:t>1 hour </a:t>
            </a:r>
          </a:p>
          <a:p>
            <a:r>
              <a:rPr lang="en-US" b="1" dirty="0" smtClean="0">
                <a:solidFill>
                  <a:schemeClr val="tx2">
                    <a:lumMod val="60000"/>
                    <a:lumOff val="40000"/>
                  </a:schemeClr>
                </a:solidFill>
              </a:rPr>
              <a:t>(by plane)</a:t>
            </a:r>
            <a:endParaRPr lang="en-US" b="1" dirty="0">
              <a:solidFill>
                <a:schemeClr val="tx2">
                  <a:lumMod val="60000"/>
                  <a:lumOff val="40000"/>
                </a:schemeClr>
              </a:solidFill>
            </a:endParaRPr>
          </a:p>
        </p:txBody>
      </p:sp>
      <p:sp>
        <p:nvSpPr>
          <p:cNvPr id="11" name="TextBox 10"/>
          <p:cNvSpPr txBox="1"/>
          <p:nvPr/>
        </p:nvSpPr>
        <p:spPr>
          <a:xfrm>
            <a:off x="7856042" y="4267200"/>
            <a:ext cx="1126077" cy="646331"/>
          </a:xfrm>
          <a:prstGeom prst="rect">
            <a:avLst/>
          </a:prstGeom>
          <a:noFill/>
        </p:spPr>
        <p:txBody>
          <a:bodyPr wrap="none" rtlCol="0">
            <a:spAutoFit/>
          </a:bodyPr>
          <a:lstStyle/>
          <a:p>
            <a:r>
              <a:rPr lang="en-US" b="1" dirty="0" smtClean="0">
                <a:solidFill>
                  <a:schemeClr val="tx2">
                    <a:lumMod val="60000"/>
                    <a:lumOff val="40000"/>
                  </a:schemeClr>
                </a:solidFill>
              </a:rPr>
              <a:t>1 hour</a:t>
            </a:r>
          </a:p>
          <a:p>
            <a:r>
              <a:rPr lang="en-US" b="1" dirty="0" smtClean="0">
                <a:solidFill>
                  <a:schemeClr val="tx2">
                    <a:lumMod val="60000"/>
                    <a:lumOff val="40000"/>
                  </a:schemeClr>
                </a:solidFill>
              </a:rPr>
              <a:t>(by plane)</a:t>
            </a:r>
            <a:endParaRPr lang="en-US" b="1" dirty="0">
              <a:solidFill>
                <a:schemeClr val="tx2">
                  <a:lumMod val="60000"/>
                  <a:lumOff val="40000"/>
                </a:schemeClr>
              </a:solidFill>
            </a:endParaRPr>
          </a:p>
        </p:txBody>
      </p:sp>
      <p:sp>
        <p:nvSpPr>
          <p:cNvPr id="3" name="Left Bracket 2"/>
          <p:cNvSpPr/>
          <p:nvPr/>
        </p:nvSpPr>
        <p:spPr>
          <a:xfrm>
            <a:off x="1447800" y="1752600"/>
            <a:ext cx="367145" cy="3581400"/>
          </a:xfrm>
          <a:prstGeom prst="leftBracke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302550" y="3929964"/>
            <a:ext cx="1145250" cy="646331"/>
          </a:xfrm>
          <a:prstGeom prst="rect">
            <a:avLst/>
          </a:prstGeom>
          <a:noFill/>
        </p:spPr>
        <p:txBody>
          <a:bodyPr wrap="none" rtlCol="0">
            <a:spAutoFit/>
          </a:bodyPr>
          <a:lstStyle/>
          <a:p>
            <a:pPr algn="r"/>
            <a:r>
              <a:rPr lang="en-US" b="1" dirty="0" smtClean="0">
                <a:solidFill>
                  <a:srgbClr val="0070C0"/>
                </a:solidFill>
              </a:rPr>
              <a:t>2 hours</a:t>
            </a:r>
          </a:p>
          <a:p>
            <a:pPr algn="r"/>
            <a:r>
              <a:rPr lang="en-US" b="1" dirty="0" smtClean="0">
                <a:solidFill>
                  <a:srgbClr val="0070C0"/>
                </a:solidFill>
              </a:rPr>
              <a:t>(by plane)</a:t>
            </a:r>
            <a:endParaRPr lang="en-US" b="1" dirty="0">
              <a:solidFill>
                <a:srgbClr val="0070C0"/>
              </a:solidFill>
            </a:endParaRPr>
          </a:p>
        </p:txBody>
      </p:sp>
      <p:sp>
        <p:nvSpPr>
          <p:cNvPr id="9" name="TextBox 8"/>
          <p:cNvSpPr txBox="1"/>
          <p:nvPr/>
        </p:nvSpPr>
        <p:spPr>
          <a:xfrm>
            <a:off x="758546" y="4594216"/>
            <a:ext cx="1177374" cy="400110"/>
          </a:xfrm>
          <a:prstGeom prst="rect">
            <a:avLst/>
          </a:prstGeom>
          <a:noFill/>
        </p:spPr>
        <p:txBody>
          <a:bodyPr wrap="none" rtlCol="0">
            <a:spAutoFit/>
          </a:bodyPr>
          <a:lstStyle/>
          <a:p>
            <a:r>
              <a:rPr lang="en-US" sz="2000" b="1" dirty="0" smtClean="0">
                <a:solidFill>
                  <a:srgbClr val="345776"/>
                </a:solidFill>
              </a:rPr>
              <a:t>1.724 Km</a:t>
            </a:r>
            <a:endParaRPr lang="en-US" sz="2000" b="1" dirty="0">
              <a:solidFill>
                <a:srgbClr val="345776"/>
              </a:solidFill>
            </a:endParaRPr>
          </a:p>
        </p:txBody>
      </p:sp>
    </p:spTree>
    <p:extLst>
      <p:ext uri="{BB962C8B-B14F-4D97-AF65-F5344CB8AC3E}">
        <p14:creationId xmlns:p14="http://schemas.microsoft.com/office/powerpoint/2010/main" val="41120336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8</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p>
        </p:txBody>
      </p:sp>
      <p:sp>
        <p:nvSpPr>
          <p:cNvPr id="7" name="TextBox 6"/>
          <p:cNvSpPr txBox="1"/>
          <p:nvPr/>
        </p:nvSpPr>
        <p:spPr>
          <a:xfrm>
            <a:off x="1706881" y="2448580"/>
            <a:ext cx="6217919" cy="523220"/>
          </a:xfrm>
          <a:prstGeom prst="rect">
            <a:avLst/>
          </a:prstGeom>
          <a:solidFill>
            <a:schemeClr val="bg1"/>
          </a:solidFill>
          <a:ln>
            <a:noFill/>
          </a:ln>
        </p:spPr>
        <p:txBody>
          <a:bodyPr wrap="square" rtlCol="0">
            <a:spAutoFit/>
          </a:bodyPr>
          <a:lstStyle/>
          <a:p>
            <a:r>
              <a:rPr lang="en-US" sz="2800" b="1" dirty="0" smtClean="0">
                <a:latin typeface="Helvetica" pitchFamily="34" charset="0"/>
                <a:cs typeface="Helvetica" pitchFamily="34" charset="0"/>
              </a:rPr>
              <a:t>Location of Major Venues</a:t>
            </a:r>
            <a:endParaRPr lang="en-US" sz="2800" b="1" dirty="0">
              <a:latin typeface="Helvetica" pitchFamily="34" charset="0"/>
              <a:cs typeface="Helvetica" pitchFamily="34" charset="0"/>
            </a:endParaRPr>
          </a:p>
        </p:txBody>
      </p:sp>
    </p:spTree>
    <p:extLst>
      <p:ext uri="{BB962C8B-B14F-4D97-AF65-F5344CB8AC3E}">
        <p14:creationId xmlns:p14="http://schemas.microsoft.com/office/powerpoint/2010/main" val="4264739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9</a:t>
            </a:fld>
            <a:endParaRPr lang="en-US" dirty="0"/>
          </a:p>
        </p:txBody>
      </p:sp>
      <p:sp>
        <p:nvSpPr>
          <p:cNvPr id="3" name="Title 2"/>
          <p:cNvSpPr txBox="1">
            <a:spLocks/>
          </p:cNvSpPr>
          <p:nvPr/>
        </p:nvSpPr>
        <p:spPr>
          <a:xfrm>
            <a:off x="457200" y="5334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800" b="1" dirty="0">
                <a:latin typeface="Helvetica" panose="020B0604020202020204" pitchFamily="34" charset="0"/>
                <a:cs typeface="Helvetica" panose="020B0604020202020204" pitchFamily="34" charset="0"/>
              </a:rPr>
              <a:t>Saigon Exhibition &amp; Convention Center (SECC</a:t>
            </a:r>
            <a:r>
              <a:rPr lang="fr-FR" sz="2800" b="1" dirty="0" smtClean="0">
                <a:latin typeface="Helvetica" panose="020B0604020202020204" pitchFamily="34" charset="0"/>
                <a:cs typeface="Helvetica" panose="020B0604020202020204" pitchFamily="34" charset="0"/>
              </a:rPr>
              <a:t>)</a:t>
            </a:r>
          </a:p>
          <a:p>
            <a:r>
              <a:rPr lang="en-US" sz="1600" dirty="0">
                <a:latin typeface="Helvetica" panose="020B0604020202020204" pitchFamily="34" charset="0"/>
                <a:cs typeface="Helvetica" panose="020B0604020202020204" pitchFamily="34" charset="0"/>
                <a:hlinkClick r:id="rId3"/>
              </a:rPr>
              <a:t>http://secc.com.vn</a:t>
            </a:r>
            <a:r>
              <a:rPr lang="en-US" sz="1600" dirty="0" smtClean="0">
                <a:latin typeface="Helvetica" panose="020B0604020202020204" pitchFamily="34" charset="0"/>
                <a:cs typeface="Helvetica" panose="020B0604020202020204" pitchFamily="34" charset="0"/>
                <a:hlinkClick r:id="rId3"/>
              </a:rPr>
              <a:t>/</a:t>
            </a:r>
            <a:endParaRPr lang="en-US" sz="1600" dirty="0" smtClean="0">
              <a:latin typeface="Helvetica" panose="020B0604020202020204" pitchFamily="34" charset="0"/>
              <a:cs typeface="Helvetica" panose="020B0604020202020204" pitchFamily="34" charset="0"/>
            </a:endParaRPr>
          </a:p>
          <a:p>
            <a:endParaRPr lang="en-US" sz="3200" dirty="0">
              <a:latin typeface="Helvetica" panose="020B0604020202020204" pitchFamily="34" charset="0"/>
              <a:cs typeface="Helvetica" panose="020B0604020202020204" pitchFamily="34" charset="0"/>
            </a:endParaRPr>
          </a:p>
        </p:txBody>
      </p:sp>
      <p:sp>
        <p:nvSpPr>
          <p:cNvPr id="4" name="Content Placeholder 4"/>
          <p:cNvSpPr txBox="1">
            <a:spLocks/>
          </p:cNvSpPr>
          <p:nvPr/>
        </p:nvSpPr>
        <p:spPr>
          <a:xfrm>
            <a:off x="76200" y="1421410"/>
            <a:ext cx="4953000" cy="3048000"/>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sz="1300" b="1" dirty="0" smtClean="0">
                <a:latin typeface="+mj-lt"/>
                <a:cs typeface="Helvetica" panose="020B0604020202020204" pitchFamily="34" charset="0"/>
              </a:rPr>
              <a:t>Address: </a:t>
            </a:r>
            <a:r>
              <a:rPr lang="en-US" sz="1300" dirty="0" smtClean="0">
                <a:latin typeface="+mj-lt"/>
                <a:cs typeface="Helvetica" panose="020B0604020202020204" pitchFamily="34" charset="0"/>
              </a:rPr>
              <a:t>799 Nguyen Van Linh Street, Tan </a:t>
            </a:r>
            <a:r>
              <a:rPr lang="en-US" sz="1300" dirty="0" err="1" smtClean="0">
                <a:latin typeface="+mj-lt"/>
                <a:cs typeface="Helvetica" panose="020B0604020202020204" pitchFamily="34" charset="0"/>
              </a:rPr>
              <a:t>Phu</a:t>
            </a:r>
            <a:r>
              <a:rPr lang="en-US" sz="1300" dirty="0" smtClean="0">
                <a:latin typeface="+mj-lt"/>
                <a:cs typeface="Helvetica" panose="020B0604020202020204" pitchFamily="34" charset="0"/>
              </a:rPr>
              <a:t> Ward, District 7, Ho Chi Minh City</a:t>
            </a:r>
          </a:p>
          <a:p>
            <a:pPr>
              <a:lnSpc>
                <a:spcPct val="150000"/>
              </a:lnSpc>
            </a:pPr>
            <a:r>
              <a:rPr lang="en-US" sz="1300" dirty="0" smtClean="0">
                <a:latin typeface="+mj-lt"/>
                <a:cs typeface="Helvetica" panose="020B0604020202020204" pitchFamily="34" charset="0"/>
              </a:rPr>
              <a:t>The </a:t>
            </a:r>
            <a:r>
              <a:rPr lang="en-US" sz="1300" dirty="0">
                <a:latin typeface="+mj-lt"/>
                <a:cs typeface="Helvetica" panose="020B0604020202020204" pitchFamily="34" charset="0"/>
              </a:rPr>
              <a:t>SECC </a:t>
            </a:r>
            <a:r>
              <a:rPr lang="en-US" sz="1300" dirty="0" smtClean="0">
                <a:latin typeface="+mj-lt"/>
                <a:cs typeface="Helvetica" panose="020B0604020202020204" pitchFamily="34" charset="0"/>
              </a:rPr>
              <a:t>is t</a:t>
            </a:r>
            <a:r>
              <a:rPr lang="en-US" sz="1300" dirty="0" smtClean="0">
                <a:latin typeface="+mj-lt"/>
              </a:rPr>
              <a:t>he </a:t>
            </a:r>
            <a:r>
              <a:rPr lang="en-US" sz="1300" dirty="0">
                <a:latin typeface="+mj-lt"/>
              </a:rPr>
              <a:t>largest, the most modern Exhibition &amp; Convention Center of the South of Vietnam, and only 15 minutes from the </a:t>
            </a:r>
            <a:r>
              <a:rPr lang="en-US" sz="1300" dirty="0" err="1">
                <a:latin typeface="+mj-lt"/>
              </a:rPr>
              <a:t>centre</a:t>
            </a:r>
            <a:r>
              <a:rPr lang="en-US" sz="1300" dirty="0">
                <a:latin typeface="+mj-lt"/>
              </a:rPr>
              <a:t> of Ho Chi Minh City, 30 minutes from Tan Son Nhat International Airport.</a:t>
            </a:r>
            <a:r>
              <a:rPr lang="en-US" sz="1300" dirty="0" smtClean="0">
                <a:latin typeface="+mj-lt"/>
                <a:cs typeface="Helvetica" panose="020B0604020202020204" pitchFamily="34" charset="0"/>
              </a:rPr>
              <a:t> </a:t>
            </a:r>
          </a:p>
          <a:p>
            <a:pPr>
              <a:lnSpc>
                <a:spcPct val="150000"/>
              </a:lnSpc>
            </a:pPr>
            <a:r>
              <a:rPr lang="vi-VN" sz="1300" b="1" dirty="0" smtClean="0">
                <a:latin typeface="+mj-lt"/>
                <a:cs typeface="Helvetica" panose="020B0604020202020204" pitchFamily="34" charset="0"/>
              </a:rPr>
              <a:t>Function</a:t>
            </a:r>
            <a:r>
              <a:rPr lang="en-US" sz="1300" b="1" dirty="0" smtClean="0">
                <a:latin typeface="+mj-lt"/>
                <a:cs typeface="Helvetica" panose="020B0604020202020204" pitchFamily="34" charset="0"/>
              </a:rPr>
              <a:t>: </a:t>
            </a:r>
            <a:r>
              <a:rPr lang="en-US" sz="1300" dirty="0">
                <a:latin typeface="+mj-lt"/>
                <a:cs typeface="Helvetica" panose="020B0604020202020204" pitchFamily="34" charset="0"/>
              </a:rPr>
              <a:t>national and international conventions, large scale public and trade exhibitions, corporate meetings and specialized </a:t>
            </a:r>
            <a:r>
              <a:rPr lang="en-US" sz="1300" dirty="0" smtClean="0">
                <a:latin typeface="+mj-lt"/>
                <a:cs typeface="Helvetica" panose="020B0604020202020204" pitchFamily="34" charset="0"/>
              </a:rPr>
              <a:t>events</a:t>
            </a:r>
            <a:r>
              <a:rPr lang="en-US" sz="1300" dirty="0">
                <a:latin typeface="+mj-lt"/>
                <a:cs typeface="Helvetica" panose="020B0604020202020204" pitchFamily="34" charset="0"/>
              </a:rPr>
              <a:t> </a:t>
            </a:r>
            <a:r>
              <a:rPr lang="en-US" sz="1300" dirty="0" smtClean="0">
                <a:latin typeface="+mj-lt"/>
                <a:cs typeface="Helvetica" panose="020B0604020202020204" pitchFamily="34" charset="0"/>
              </a:rPr>
              <a:t>indoors and outdoors. </a:t>
            </a:r>
          </a:p>
          <a:p>
            <a:pPr>
              <a:lnSpc>
                <a:spcPct val="150000"/>
              </a:lnSpc>
            </a:pPr>
            <a:r>
              <a:rPr lang="en-US" sz="1300" b="1" dirty="0" smtClean="0">
                <a:latin typeface="+mj-lt"/>
                <a:cs typeface="Helvetica" panose="020B0604020202020204" pitchFamily="34" charset="0"/>
              </a:rPr>
              <a:t>Facilities</a:t>
            </a:r>
            <a:r>
              <a:rPr lang="en-US" sz="1300" dirty="0" smtClean="0">
                <a:latin typeface="+mj-lt"/>
                <a:cs typeface="Helvetica" panose="020B0604020202020204" pitchFamily="34" charset="0"/>
              </a:rPr>
              <a:t>: (now – 1</a:t>
            </a:r>
            <a:r>
              <a:rPr lang="en-US" sz="1300" baseline="30000" dirty="0" smtClean="0">
                <a:latin typeface="+mj-lt"/>
                <a:cs typeface="Helvetica" panose="020B0604020202020204" pitchFamily="34" charset="0"/>
              </a:rPr>
              <a:t>st</a:t>
            </a:r>
            <a:r>
              <a:rPr lang="en-US" sz="1300" dirty="0" smtClean="0">
                <a:latin typeface="+mj-lt"/>
                <a:cs typeface="Helvetica" panose="020B0604020202020204" pitchFamily="34" charset="0"/>
              </a:rPr>
              <a:t> phase of total project construction)</a:t>
            </a:r>
          </a:p>
          <a:p>
            <a:pPr>
              <a:lnSpc>
                <a:spcPct val="150000"/>
              </a:lnSpc>
            </a:pPr>
            <a:endParaRPr lang="en-US" sz="1300" dirty="0" smtClean="0">
              <a:latin typeface="+mj-lt"/>
              <a:cs typeface="Helvetica" panose="020B0604020202020204" pitchFamily="34"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1706" y="1608359"/>
            <a:ext cx="4026093" cy="2674103"/>
          </a:xfrm>
          <a:prstGeom prst="rect">
            <a:avLst/>
          </a:prstGeom>
        </p:spPr>
      </p:pic>
      <p:sp>
        <p:nvSpPr>
          <p:cNvPr id="6" name="Rectangle 5"/>
          <p:cNvSpPr/>
          <p:nvPr/>
        </p:nvSpPr>
        <p:spPr>
          <a:xfrm>
            <a:off x="88899" y="4331622"/>
            <a:ext cx="4864099" cy="2192908"/>
          </a:xfrm>
          <a:prstGeom prst="rect">
            <a:avLst/>
          </a:prstGeom>
        </p:spPr>
        <p:txBody>
          <a:bodyPr wrap="square">
            <a:spAutoFit/>
          </a:bodyPr>
          <a:lstStyle/>
          <a:p>
            <a:pPr marL="285750" indent="-285750">
              <a:lnSpc>
                <a:spcPct val="150000"/>
              </a:lnSpc>
              <a:buFont typeface="Wingdings" panose="05000000000000000000" pitchFamily="2" charset="2"/>
              <a:buChar char="ü"/>
            </a:pPr>
            <a:r>
              <a:rPr lang="en-US" sz="1300" dirty="0">
                <a:cs typeface="Helvetica" panose="020B0604020202020204" pitchFamily="34" charset="0"/>
              </a:rPr>
              <a:t>A</a:t>
            </a:r>
            <a:r>
              <a:rPr lang="en-US" sz="1300" dirty="0" smtClean="0">
                <a:cs typeface="Helvetica" panose="020B0604020202020204" pitchFamily="34" charset="0"/>
              </a:rPr>
              <a:t> </a:t>
            </a:r>
            <a:r>
              <a:rPr lang="en-US" sz="1300" dirty="0">
                <a:cs typeface="Helvetica" panose="020B0604020202020204" pitchFamily="34" charset="0"/>
              </a:rPr>
              <a:t>column-free exhibition hall with 9.000 square meters for up to 465 </a:t>
            </a:r>
            <a:r>
              <a:rPr lang="en-US" sz="1300" dirty="0" smtClean="0">
                <a:cs typeface="Helvetica" panose="020B0604020202020204" pitchFamily="34" charset="0"/>
              </a:rPr>
              <a:t>booths,</a:t>
            </a:r>
          </a:p>
          <a:p>
            <a:pPr marL="285750" indent="-285750">
              <a:lnSpc>
                <a:spcPct val="150000"/>
              </a:lnSpc>
              <a:buFont typeface="Wingdings" panose="05000000000000000000" pitchFamily="2" charset="2"/>
              <a:buChar char="ü"/>
            </a:pPr>
            <a:r>
              <a:rPr lang="en-US" sz="1300" dirty="0">
                <a:cs typeface="Helvetica" panose="020B0604020202020204" pitchFamily="34" charset="0"/>
              </a:rPr>
              <a:t>O</a:t>
            </a:r>
            <a:r>
              <a:rPr lang="en-US" sz="1300" dirty="0" smtClean="0">
                <a:cs typeface="Helvetica" panose="020B0604020202020204" pitchFamily="34" charset="0"/>
              </a:rPr>
              <a:t>utdoor </a:t>
            </a:r>
            <a:r>
              <a:rPr lang="en-US" sz="1300" dirty="0">
                <a:cs typeface="Helvetica" panose="020B0604020202020204" pitchFamily="34" charset="0"/>
              </a:rPr>
              <a:t>exhibition </a:t>
            </a:r>
            <a:r>
              <a:rPr lang="en-US" sz="1300" dirty="0" smtClean="0">
                <a:cs typeface="Helvetica" panose="020B0604020202020204" pitchFamily="34" charset="0"/>
              </a:rPr>
              <a:t>areas of </a:t>
            </a:r>
            <a:r>
              <a:rPr lang="en-US" sz="1300" dirty="0">
                <a:cs typeface="Helvetica" panose="020B0604020202020204" pitchFamily="34" charset="0"/>
              </a:rPr>
              <a:t>6.000 square </a:t>
            </a:r>
            <a:r>
              <a:rPr lang="en-US" sz="1300" dirty="0" smtClean="0">
                <a:cs typeface="Helvetica" panose="020B0604020202020204" pitchFamily="34" charset="0"/>
              </a:rPr>
              <a:t>meters, </a:t>
            </a:r>
          </a:p>
          <a:p>
            <a:pPr marL="285750" indent="-285750">
              <a:lnSpc>
                <a:spcPct val="150000"/>
              </a:lnSpc>
              <a:buFont typeface="Wingdings" panose="05000000000000000000" pitchFamily="2" charset="2"/>
              <a:buChar char="ü"/>
            </a:pPr>
            <a:r>
              <a:rPr lang="en-US" sz="1300" dirty="0">
                <a:cs typeface="Helvetica" panose="020B0604020202020204" pitchFamily="34" charset="0"/>
              </a:rPr>
              <a:t>C</a:t>
            </a:r>
            <a:r>
              <a:rPr lang="en-US" sz="1300" dirty="0" smtClean="0">
                <a:cs typeface="Helvetica" panose="020B0604020202020204" pitchFamily="34" charset="0"/>
              </a:rPr>
              <a:t>onference hall (500-seat), </a:t>
            </a:r>
            <a:r>
              <a:rPr lang="en-US" sz="1300" dirty="0">
                <a:cs typeface="Helvetica" panose="020B0604020202020204" pitchFamily="34" charset="0"/>
              </a:rPr>
              <a:t>meeting </a:t>
            </a:r>
            <a:r>
              <a:rPr lang="en-US" sz="1300" dirty="0" smtClean="0">
                <a:cs typeface="Helvetica" panose="020B0604020202020204" pitchFamily="34" charset="0"/>
              </a:rPr>
              <a:t>rooms</a:t>
            </a:r>
            <a:br>
              <a:rPr lang="en-US" sz="1300" dirty="0" smtClean="0">
                <a:cs typeface="Helvetica" panose="020B0604020202020204" pitchFamily="34" charset="0"/>
              </a:rPr>
            </a:br>
            <a:r>
              <a:rPr lang="en-US" sz="1300" dirty="0" smtClean="0">
                <a:cs typeface="Helvetica" panose="020B0604020202020204" pitchFamily="34" charset="0"/>
              </a:rPr>
              <a:t> (100-seat &amp; 20-seat), </a:t>
            </a:r>
          </a:p>
          <a:p>
            <a:pPr marL="285750" indent="-285750">
              <a:lnSpc>
                <a:spcPct val="150000"/>
              </a:lnSpc>
              <a:buFont typeface="Wingdings" panose="05000000000000000000" pitchFamily="2" charset="2"/>
              <a:buChar char="ü"/>
            </a:pPr>
            <a:r>
              <a:rPr lang="en-US" sz="1300" dirty="0" smtClean="0">
                <a:cs typeface="Helvetica" panose="020B0604020202020204" pitchFamily="34" charset="0"/>
              </a:rPr>
              <a:t>Cafeteria (200-seat) </a:t>
            </a:r>
            <a:r>
              <a:rPr lang="en-US" sz="1300" dirty="0">
                <a:cs typeface="Helvetica" panose="020B0604020202020204" pitchFamily="34" charset="0"/>
              </a:rPr>
              <a:t>and </a:t>
            </a:r>
            <a:r>
              <a:rPr lang="en-US" sz="1300" dirty="0" smtClean="0">
                <a:cs typeface="Helvetica" panose="020B0604020202020204" pitchFamily="34" charset="0"/>
              </a:rPr>
              <a:t>restaurant (500-seat),</a:t>
            </a:r>
          </a:p>
          <a:p>
            <a:pPr marL="285750" indent="-285750">
              <a:lnSpc>
                <a:spcPct val="150000"/>
              </a:lnSpc>
              <a:buFont typeface="Wingdings" panose="05000000000000000000" pitchFamily="2" charset="2"/>
              <a:buChar char="ü"/>
            </a:pPr>
            <a:r>
              <a:rPr lang="en-US" sz="1300" dirty="0" smtClean="0">
                <a:cs typeface="Helvetica" panose="020B0604020202020204" pitchFamily="34" charset="0"/>
              </a:rPr>
              <a:t>Parking lot for maximum of 500 cars and 1,300 motorcycles.</a:t>
            </a:r>
            <a:endParaRPr lang="en-US" sz="1300" dirty="0">
              <a:cs typeface="Helvetica" panose="020B0604020202020204" pitchFamily="34" charset="0"/>
            </a:endParaRPr>
          </a:p>
        </p:txBody>
      </p:sp>
      <p:sp>
        <p:nvSpPr>
          <p:cNvPr id="7" name="Rectangle 6"/>
          <p:cNvSpPr/>
          <p:nvPr/>
        </p:nvSpPr>
        <p:spPr>
          <a:xfrm>
            <a:off x="5029200" y="4331622"/>
            <a:ext cx="4038599" cy="2492990"/>
          </a:xfrm>
          <a:prstGeom prst="rect">
            <a:avLst/>
          </a:prstGeom>
        </p:spPr>
        <p:txBody>
          <a:bodyPr wrap="square">
            <a:spAutoFit/>
          </a:bodyPr>
          <a:lstStyle/>
          <a:p>
            <a:pPr>
              <a:lnSpc>
                <a:spcPct val="150000"/>
              </a:lnSpc>
            </a:pPr>
            <a:r>
              <a:rPr lang="en-US" sz="1300" dirty="0" smtClean="0">
                <a:cs typeface="Helvetica" panose="020B0604020202020204" pitchFamily="34" charset="0"/>
              </a:rPr>
              <a:t>In the future, SECC will comprise four </a:t>
            </a:r>
            <a:r>
              <a:rPr lang="en-US" sz="1300" dirty="0">
                <a:cs typeface="Helvetica" panose="020B0604020202020204" pitchFamily="34" charset="0"/>
              </a:rPr>
              <a:t>indoor exhibition halls totaling to 40,000 square meters, additional outdoor exhibition space of 15,000 - 20,000 square meters, one 2,000-seat convention center, one high-rise office tower, and two international standard hotels (a 4-star one with 600 rooms and a 5-star one with 400 rooms).Underground parking is adopted</a:t>
            </a:r>
            <a:r>
              <a:rPr lang="en-US" sz="1300" dirty="0" smtClean="0">
                <a:cs typeface="Helvetica" panose="020B0604020202020204" pitchFamily="34" charset="0"/>
              </a:rPr>
              <a:t>.</a:t>
            </a:r>
          </a:p>
          <a:p>
            <a:pPr>
              <a:lnSpc>
                <a:spcPct val="150000"/>
              </a:lnSpc>
            </a:pPr>
            <a:r>
              <a:rPr lang="en-US" sz="1300" dirty="0" smtClean="0">
                <a:cs typeface="Helvetica" panose="020B0604020202020204" pitchFamily="34" charset="0"/>
              </a:rPr>
              <a:t>Right now, SECC is building the 2</a:t>
            </a:r>
            <a:r>
              <a:rPr lang="en-US" sz="1300" baseline="30000" dirty="0" smtClean="0">
                <a:cs typeface="Helvetica" panose="020B0604020202020204" pitchFamily="34" charset="0"/>
              </a:rPr>
              <a:t>nd</a:t>
            </a:r>
            <a:r>
              <a:rPr lang="en-US" sz="1300" dirty="0" smtClean="0">
                <a:cs typeface="Helvetica" panose="020B0604020202020204" pitchFamily="34" charset="0"/>
              </a:rPr>
              <a:t> Exhibition hall.</a:t>
            </a:r>
            <a:endParaRPr lang="en-US" sz="1300" dirty="0">
              <a:cs typeface="Helvetica" panose="020B0604020202020204" pitchFamily="34" charset="0"/>
            </a:endParaRPr>
          </a:p>
        </p:txBody>
      </p:sp>
    </p:spTree>
    <p:extLst>
      <p:ext uri="{BB962C8B-B14F-4D97-AF65-F5344CB8AC3E}">
        <p14:creationId xmlns:p14="http://schemas.microsoft.com/office/powerpoint/2010/main" val="29581634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10</a:t>
            </a:fld>
            <a:endParaRPr lang="en-US" dirty="0"/>
          </a:p>
        </p:txBody>
      </p:sp>
      <p:sp>
        <p:nvSpPr>
          <p:cNvPr id="3" name="Title 2"/>
          <p:cNvSpPr txBox="1">
            <a:spLocks/>
          </p:cNvSpPr>
          <p:nvPr/>
        </p:nvSpPr>
        <p:spPr>
          <a:xfrm>
            <a:off x="457200" y="5334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800" b="1" dirty="0">
                <a:latin typeface="Helvetica" panose="020B0604020202020204" pitchFamily="34" charset="0"/>
                <a:cs typeface="Helvetica" panose="020B0604020202020204" pitchFamily="34" charset="0"/>
              </a:rPr>
              <a:t>Phu </a:t>
            </a:r>
            <a:r>
              <a:rPr lang="fr-FR" sz="2800" b="1" dirty="0" smtClean="0">
                <a:latin typeface="Helvetica" panose="020B0604020202020204" pitchFamily="34" charset="0"/>
                <a:cs typeface="Helvetica" panose="020B0604020202020204" pitchFamily="34" charset="0"/>
              </a:rPr>
              <a:t>Tho </a:t>
            </a:r>
            <a:r>
              <a:rPr lang="fr-FR" sz="2800" b="1" dirty="0">
                <a:latin typeface="Helvetica" panose="020B0604020202020204" pitchFamily="34" charset="0"/>
                <a:cs typeface="Helvetica" panose="020B0604020202020204" pitchFamily="34" charset="0"/>
              </a:rPr>
              <a:t>Sport </a:t>
            </a:r>
            <a:r>
              <a:rPr lang="fr-FR" sz="2800" b="1" dirty="0" smtClean="0">
                <a:latin typeface="Helvetica" panose="020B0604020202020204" pitchFamily="34" charset="0"/>
                <a:cs typeface="Helvetica" panose="020B0604020202020204" pitchFamily="34" charset="0"/>
              </a:rPr>
              <a:t>Stadium</a:t>
            </a:r>
          </a:p>
          <a:p>
            <a:r>
              <a:rPr lang="en-US" sz="1600" dirty="0" smtClean="0">
                <a:latin typeface="Helvetica" panose="020B0604020202020204" pitchFamily="34" charset="0"/>
                <a:cs typeface="Helvetica" panose="020B0604020202020204" pitchFamily="34" charset="0"/>
                <a:hlinkClick r:id="rId3"/>
              </a:rPr>
              <a:t>http://www.thethaophutho.vn</a:t>
            </a:r>
            <a:r>
              <a:rPr lang="vi-VN" sz="1600" dirty="0" smtClean="0">
                <a:latin typeface="Helvetica" panose="020B0604020202020204" pitchFamily="34" charset="0"/>
                <a:cs typeface="Helvetica" panose="020B0604020202020204" pitchFamily="34" charset="0"/>
              </a:rPr>
              <a:t> </a:t>
            </a:r>
            <a:endParaRPr lang="en-US" sz="3200" dirty="0">
              <a:latin typeface="Helvetica" panose="020B0604020202020204" pitchFamily="34" charset="0"/>
              <a:cs typeface="Helvetica" panose="020B0604020202020204" pitchFamily="34" charset="0"/>
            </a:endParaRPr>
          </a:p>
        </p:txBody>
      </p:sp>
      <p:sp>
        <p:nvSpPr>
          <p:cNvPr id="4" name="Content Placeholder 4"/>
          <p:cNvSpPr txBox="1">
            <a:spLocks/>
          </p:cNvSpPr>
          <p:nvPr/>
        </p:nvSpPr>
        <p:spPr>
          <a:xfrm>
            <a:off x="76200" y="1421410"/>
            <a:ext cx="4953000" cy="3048000"/>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sz="1300" b="1" dirty="0" smtClean="0">
                <a:latin typeface="+mj-lt"/>
                <a:cs typeface="Helvetica" panose="020B0604020202020204" pitchFamily="34" charset="0"/>
              </a:rPr>
              <a:t>Address: </a:t>
            </a:r>
            <a:r>
              <a:rPr lang="vi-VN" sz="1300" dirty="0" smtClean="0">
                <a:latin typeface="+mj-lt"/>
                <a:cs typeface="Helvetica" panose="020B0604020202020204" pitchFamily="34" charset="0"/>
              </a:rPr>
              <a:t>219 Ly Thuong Kiet Street, Ward 15</a:t>
            </a:r>
            <a:r>
              <a:rPr lang="vi-VN" sz="1300" dirty="0">
                <a:latin typeface="+mj-lt"/>
                <a:cs typeface="Helvetica" panose="020B0604020202020204" pitchFamily="34" charset="0"/>
              </a:rPr>
              <a:t>, </a:t>
            </a:r>
            <a:r>
              <a:rPr lang="vi-VN" sz="1300" dirty="0" smtClean="0">
                <a:latin typeface="+mj-lt"/>
                <a:cs typeface="Helvetica" panose="020B0604020202020204" pitchFamily="34" charset="0"/>
              </a:rPr>
              <a:t>District </a:t>
            </a:r>
            <a:r>
              <a:rPr lang="vi-VN" sz="1300" dirty="0">
                <a:latin typeface="+mj-lt"/>
                <a:cs typeface="Helvetica" panose="020B0604020202020204" pitchFamily="34" charset="0"/>
              </a:rPr>
              <a:t>11, </a:t>
            </a:r>
            <a:r>
              <a:rPr lang="vi-VN" sz="1300" dirty="0" smtClean="0">
                <a:latin typeface="+mj-lt"/>
                <a:cs typeface="Helvetica" panose="020B0604020202020204" pitchFamily="34" charset="0"/>
              </a:rPr>
              <a:t>Ho Chi Minh City</a:t>
            </a:r>
          </a:p>
          <a:p>
            <a:pPr>
              <a:lnSpc>
                <a:spcPct val="150000"/>
              </a:lnSpc>
            </a:pPr>
            <a:r>
              <a:rPr lang="vi-VN" sz="1300" dirty="0" smtClean="0">
                <a:latin typeface="+mj-lt"/>
                <a:cs typeface="Helvetica" panose="020B0604020202020204" pitchFamily="34" charset="0"/>
              </a:rPr>
              <a:t>O</a:t>
            </a:r>
            <a:r>
              <a:rPr lang="en-US" sz="1300" dirty="0" err="1" smtClean="0">
                <a:latin typeface="+mj-lt"/>
              </a:rPr>
              <a:t>nly</a:t>
            </a:r>
            <a:r>
              <a:rPr lang="en-US" sz="1300" dirty="0" smtClean="0">
                <a:latin typeface="+mj-lt"/>
              </a:rPr>
              <a:t> </a:t>
            </a:r>
            <a:r>
              <a:rPr lang="en-US" sz="1300" dirty="0">
                <a:latin typeface="+mj-lt"/>
              </a:rPr>
              <a:t>15 </a:t>
            </a:r>
            <a:r>
              <a:rPr lang="en-US" sz="1300" dirty="0" smtClean="0">
                <a:latin typeface="+mj-lt"/>
              </a:rPr>
              <a:t>minutes</a:t>
            </a:r>
            <a:r>
              <a:rPr lang="vi-VN" sz="1300" dirty="0" smtClean="0">
                <a:latin typeface="+mj-lt"/>
              </a:rPr>
              <a:t> (7 km)</a:t>
            </a:r>
            <a:r>
              <a:rPr lang="en-US" sz="1300" dirty="0" smtClean="0">
                <a:latin typeface="+mj-lt"/>
              </a:rPr>
              <a:t> </a:t>
            </a:r>
            <a:r>
              <a:rPr lang="en-US" sz="1300" dirty="0">
                <a:latin typeface="+mj-lt"/>
              </a:rPr>
              <a:t>from the </a:t>
            </a:r>
            <a:r>
              <a:rPr lang="en-US" sz="1300" dirty="0" err="1">
                <a:latin typeface="+mj-lt"/>
              </a:rPr>
              <a:t>centre</a:t>
            </a:r>
            <a:r>
              <a:rPr lang="en-US" sz="1300" dirty="0">
                <a:latin typeface="+mj-lt"/>
              </a:rPr>
              <a:t> of Ho Chi Minh City, </a:t>
            </a:r>
            <a:r>
              <a:rPr lang="vi-VN" sz="1300" dirty="0" smtClean="0">
                <a:latin typeface="+mj-lt"/>
              </a:rPr>
              <a:t>15</a:t>
            </a:r>
            <a:r>
              <a:rPr lang="en-US" sz="1300" dirty="0" smtClean="0">
                <a:latin typeface="+mj-lt"/>
              </a:rPr>
              <a:t> </a:t>
            </a:r>
            <a:r>
              <a:rPr lang="en-US" sz="1300" dirty="0">
                <a:latin typeface="+mj-lt"/>
              </a:rPr>
              <a:t>minutes </a:t>
            </a:r>
            <a:r>
              <a:rPr lang="vi-VN" sz="1300" dirty="0" smtClean="0">
                <a:latin typeface="+mj-lt"/>
              </a:rPr>
              <a:t>(7km) </a:t>
            </a:r>
            <a:r>
              <a:rPr lang="en-US" sz="1300" dirty="0" smtClean="0">
                <a:latin typeface="+mj-lt"/>
              </a:rPr>
              <a:t>from </a:t>
            </a:r>
            <a:r>
              <a:rPr lang="en-US" sz="1300" dirty="0">
                <a:latin typeface="+mj-lt"/>
              </a:rPr>
              <a:t>Tan Son Nhat International Airport.</a:t>
            </a:r>
            <a:r>
              <a:rPr lang="en-US" sz="1300" dirty="0" smtClean="0">
                <a:latin typeface="+mj-lt"/>
                <a:cs typeface="Helvetica" panose="020B0604020202020204" pitchFamily="34" charset="0"/>
              </a:rPr>
              <a:t> </a:t>
            </a:r>
          </a:p>
          <a:p>
            <a:pPr>
              <a:lnSpc>
                <a:spcPct val="150000"/>
              </a:lnSpc>
            </a:pPr>
            <a:r>
              <a:rPr lang="vi-VN" sz="1300" b="1" dirty="0" smtClean="0">
                <a:latin typeface="+mj-lt"/>
                <a:cs typeface="Helvetica" panose="020B0604020202020204" pitchFamily="34" charset="0"/>
              </a:rPr>
              <a:t>Function: </a:t>
            </a:r>
            <a:r>
              <a:rPr lang="vi-VN" sz="1300" dirty="0" smtClean="0">
                <a:latin typeface="+mj-lt"/>
                <a:cs typeface="Helvetica" panose="020B0604020202020204" pitchFamily="34" charset="0"/>
              </a:rPr>
              <a:t>S</a:t>
            </a:r>
            <a:r>
              <a:rPr lang="en-US" sz="1300" dirty="0" smtClean="0">
                <a:latin typeface="+mj-lt"/>
                <a:cs typeface="Helvetica" panose="020B0604020202020204" pitchFamily="34" charset="0"/>
              </a:rPr>
              <a:t>ports </a:t>
            </a:r>
            <a:r>
              <a:rPr lang="en-US" sz="1300" dirty="0">
                <a:latin typeface="+mj-lt"/>
                <a:cs typeface="Helvetica" panose="020B0604020202020204" pitchFamily="34" charset="0"/>
              </a:rPr>
              <a:t>activities, fairs, exhibitions, customer conferences, music shows, fashion and gymnastics competitions</a:t>
            </a:r>
            <a:r>
              <a:rPr lang="vi-VN" sz="1300" dirty="0" smtClean="0">
                <a:latin typeface="+mj-lt"/>
                <a:cs typeface="Helvetica" panose="020B0604020202020204" pitchFamily="34" charset="0"/>
              </a:rPr>
              <a:t>.</a:t>
            </a:r>
          </a:p>
          <a:p>
            <a:pPr>
              <a:lnSpc>
                <a:spcPct val="150000"/>
              </a:lnSpc>
            </a:pPr>
            <a:r>
              <a:rPr lang="vi-VN" sz="1300" b="1" dirty="0" smtClean="0">
                <a:latin typeface="+mj-lt"/>
                <a:cs typeface="Helvetica" panose="020B0604020202020204" pitchFamily="34" charset="0"/>
              </a:rPr>
              <a:t>Owner: </a:t>
            </a:r>
            <a:r>
              <a:rPr lang="en-US" sz="1300" dirty="0">
                <a:latin typeface="+mj-lt"/>
                <a:cs typeface="Helvetica" panose="020B0604020202020204" pitchFamily="34" charset="0"/>
              </a:rPr>
              <a:t>Ho Chi Minh City Department of Culture, Sports and Tourism</a:t>
            </a:r>
            <a:endParaRPr lang="en-US" sz="1300" dirty="0" smtClean="0">
              <a:latin typeface="+mj-lt"/>
              <a:cs typeface="Helvetica" panose="020B0604020202020204" pitchFamily="34" charset="0"/>
            </a:endParaRPr>
          </a:p>
          <a:p>
            <a:pPr>
              <a:lnSpc>
                <a:spcPct val="150000"/>
              </a:lnSpc>
            </a:pPr>
            <a:r>
              <a:rPr lang="vi-VN" sz="1300" b="1" dirty="0">
                <a:latin typeface="+mj-lt"/>
                <a:cs typeface="Helvetica" panose="020B0604020202020204" pitchFamily="34" charset="0"/>
              </a:rPr>
              <a:t>Capacity</a:t>
            </a:r>
            <a:r>
              <a:rPr lang="vi-VN" sz="1300" dirty="0">
                <a:latin typeface="+mj-lt"/>
                <a:cs typeface="Helvetica" panose="020B0604020202020204" pitchFamily="34" charset="0"/>
              </a:rPr>
              <a:t> </a:t>
            </a:r>
            <a:r>
              <a:rPr lang="vi-VN" sz="1300" dirty="0" smtClean="0">
                <a:latin typeface="+mj-lt"/>
                <a:cs typeface="Helvetica" panose="020B0604020202020204" pitchFamily="34" charset="0"/>
              </a:rPr>
              <a:t>(total </a:t>
            </a:r>
            <a:r>
              <a:rPr lang="vi-VN" sz="1300" dirty="0">
                <a:latin typeface="+mj-lt"/>
                <a:cs typeface="Helvetica" panose="020B0604020202020204" pitchFamily="34" charset="0"/>
              </a:rPr>
              <a:t>area of </a:t>
            </a:r>
            <a:r>
              <a:rPr lang="vi-VN" sz="1300" dirty="0" smtClean="0">
                <a:latin typeface="+mj-lt"/>
                <a:cs typeface="Helvetica" panose="020B0604020202020204" pitchFamily="34" charset="0"/>
              </a:rPr>
              <a:t>46,000m2</a:t>
            </a:r>
            <a:r>
              <a:rPr lang="vi-VN" sz="1300" dirty="0">
                <a:latin typeface="+mj-lt"/>
                <a:cs typeface="Helvetica" panose="020B0604020202020204" pitchFamily="34" charset="0"/>
              </a:rPr>
              <a:t>)</a:t>
            </a:r>
            <a:endParaRPr lang="en-US" sz="1300" dirty="0" smtClean="0">
              <a:latin typeface="+mj-lt"/>
              <a:cs typeface="Helvetica" panose="020B0604020202020204" pitchFamily="34" charset="0"/>
            </a:endParaRPr>
          </a:p>
          <a:p>
            <a:pPr>
              <a:lnSpc>
                <a:spcPct val="150000"/>
              </a:lnSpc>
            </a:pPr>
            <a:endParaRPr lang="en-US" sz="1300" dirty="0" smtClean="0">
              <a:latin typeface="+mj-lt"/>
              <a:cs typeface="Helvetica" panose="020B0604020202020204" pitchFamily="34" charset="0"/>
            </a:endParaRPr>
          </a:p>
        </p:txBody>
      </p:sp>
      <p:sp>
        <p:nvSpPr>
          <p:cNvPr id="6" name="Rectangle 5"/>
          <p:cNvSpPr/>
          <p:nvPr/>
        </p:nvSpPr>
        <p:spPr>
          <a:xfrm>
            <a:off x="165101" y="4469410"/>
            <a:ext cx="4864099" cy="1592744"/>
          </a:xfrm>
          <a:prstGeom prst="rect">
            <a:avLst/>
          </a:prstGeom>
        </p:spPr>
        <p:txBody>
          <a:bodyPr wrap="square">
            <a:spAutoFit/>
          </a:bodyPr>
          <a:lstStyle/>
          <a:p>
            <a:pPr marL="285750" indent="-285750">
              <a:lnSpc>
                <a:spcPct val="150000"/>
              </a:lnSpc>
              <a:buFont typeface="Wingdings" panose="05000000000000000000" pitchFamily="2" charset="2"/>
              <a:buChar char="ü"/>
            </a:pPr>
            <a:r>
              <a:rPr lang="vi-VN" sz="1300" dirty="0">
                <a:cs typeface="Helvetica" panose="020B0604020202020204" pitchFamily="34" charset="0"/>
              </a:rPr>
              <a:t>22,000m2 of construction </a:t>
            </a:r>
            <a:r>
              <a:rPr lang="vi-VN" sz="1300" dirty="0" smtClean="0">
                <a:cs typeface="Helvetica" panose="020B0604020202020204" pitchFamily="34" charset="0"/>
              </a:rPr>
              <a:t>floor</a:t>
            </a:r>
            <a:r>
              <a:rPr lang="vi-VN" sz="1300" dirty="0">
                <a:cs typeface="Helvetica" panose="020B0604020202020204" pitchFamily="34" charset="0"/>
              </a:rPr>
              <a:t> </a:t>
            </a:r>
            <a:r>
              <a:rPr lang="vi-VN" sz="1300" dirty="0" smtClean="0">
                <a:cs typeface="Helvetica" panose="020B0604020202020204" pitchFamily="34" charset="0"/>
              </a:rPr>
              <a:t>(130m </a:t>
            </a:r>
            <a:r>
              <a:rPr lang="vi-VN" sz="1300" dirty="0">
                <a:cs typeface="Helvetica" panose="020B0604020202020204" pitchFamily="34" charset="0"/>
              </a:rPr>
              <a:t>x </a:t>
            </a:r>
            <a:r>
              <a:rPr lang="vi-VN" sz="1300" dirty="0" smtClean="0">
                <a:cs typeface="Helvetica" panose="020B0604020202020204" pitchFamily="34" charset="0"/>
              </a:rPr>
              <a:t>105m)</a:t>
            </a:r>
            <a:endParaRPr lang="vi-VN" sz="1300" dirty="0">
              <a:cs typeface="Helvetica" panose="020B0604020202020204" pitchFamily="34" charset="0"/>
            </a:endParaRPr>
          </a:p>
          <a:p>
            <a:pPr marL="285750" indent="-285750">
              <a:lnSpc>
                <a:spcPct val="150000"/>
              </a:lnSpc>
              <a:buFont typeface="Wingdings" panose="05000000000000000000" pitchFamily="2" charset="2"/>
              <a:buChar char="ü"/>
            </a:pPr>
            <a:r>
              <a:rPr lang="vi-VN" sz="1300" dirty="0">
                <a:cs typeface="Helvetica" panose="020B0604020202020204" pitchFamily="34" charset="0"/>
              </a:rPr>
              <a:t>A</a:t>
            </a:r>
            <a:r>
              <a:rPr lang="en-US" sz="1300" dirty="0" smtClean="0">
                <a:cs typeface="Helvetica" panose="020B0604020202020204" pitchFamily="34" charset="0"/>
              </a:rPr>
              <a:t> </a:t>
            </a:r>
            <a:r>
              <a:rPr lang="en-US" sz="1300" dirty="0">
                <a:cs typeface="Helvetica" panose="020B0604020202020204" pitchFamily="34" charset="0"/>
              </a:rPr>
              <a:t>full-house capacity of around </a:t>
            </a:r>
            <a:r>
              <a:rPr lang="en-US" sz="1300" dirty="0" smtClean="0">
                <a:cs typeface="Helvetica" panose="020B0604020202020204" pitchFamily="34" charset="0"/>
              </a:rPr>
              <a:t>8,000</a:t>
            </a:r>
            <a:endParaRPr lang="vi-VN" sz="1300" dirty="0" smtClean="0">
              <a:cs typeface="Helvetica" panose="020B0604020202020204" pitchFamily="34" charset="0"/>
            </a:endParaRPr>
          </a:p>
          <a:p>
            <a:pPr marL="285750" indent="-285750">
              <a:lnSpc>
                <a:spcPct val="150000"/>
              </a:lnSpc>
              <a:buFont typeface="Wingdings" panose="05000000000000000000" pitchFamily="2" charset="2"/>
              <a:buChar char="ü"/>
            </a:pPr>
            <a:r>
              <a:rPr lang="vi-VN" sz="1300" dirty="0">
                <a:cs typeface="Helvetica" panose="020B0604020202020204" pitchFamily="34" charset="0"/>
              </a:rPr>
              <a:t>A</a:t>
            </a:r>
            <a:r>
              <a:rPr lang="en-US" sz="1300" dirty="0" smtClean="0">
                <a:cs typeface="Helvetica" panose="020B0604020202020204" pitchFamily="34" charset="0"/>
              </a:rPr>
              <a:t> </a:t>
            </a:r>
            <a:r>
              <a:rPr lang="en-US" sz="1300" dirty="0">
                <a:cs typeface="Helvetica" panose="020B0604020202020204" pitchFamily="34" charset="0"/>
              </a:rPr>
              <a:t>capacity of 5,000 people for sporting </a:t>
            </a:r>
            <a:r>
              <a:rPr lang="en-US" sz="1300" dirty="0" smtClean="0">
                <a:cs typeface="Helvetica" panose="020B0604020202020204" pitchFamily="34" charset="0"/>
              </a:rPr>
              <a:t>events</a:t>
            </a:r>
            <a:endParaRPr lang="vi-VN" sz="1300" dirty="0" smtClean="0">
              <a:cs typeface="Helvetica" panose="020B0604020202020204" pitchFamily="34" charset="0"/>
            </a:endParaRPr>
          </a:p>
          <a:p>
            <a:pPr marL="285750" indent="-285750">
              <a:lnSpc>
                <a:spcPct val="150000"/>
              </a:lnSpc>
              <a:buFont typeface="Wingdings" panose="05000000000000000000" pitchFamily="2" charset="2"/>
              <a:buChar char="ü"/>
            </a:pPr>
            <a:r>
              <a:rPr lang="vi-VN" sz="1300" dirty="0" smtClean="0">
                <a:cs typeface="Helvetica" panose="020B0604020202020204" pitchFamily="34" charset="0"/>
              </a:rPr>
              <a:t>T</a:t>
            </a:r>
            <a:r>
              <a:rPr lang="en-US" sz="1300" dirty="0" smtClean="0">
                <a:cs typeface="Helvetica" panose="020B0604020202020204" pitchFamily="34" charset="0"/>
              </a:rPr>
              <a:t>he h</a:t>
            </a:r>
            <a:r>
              <a:rPr lang="vi-VN" sz="1300" dirty="0" smtClean="0">
                <a:cs typeface="Helvetica" panose="020B0604020202020204" pitchFamily="34" charset="0"/>
              </a:rPr>
              <a:t>eight</a:t>
            </a:r>
            <a:r>
              <a:rPr lang="en-US" sz="1300" dirty="0" smtClean="0">
                <a:cs typeface="Helvetica" panose="020B0604020202020204" pitchFamily="34" charset="0"/>
              </a:rPr>
              <a:t> </a:t>
            </a:r>
            <a:r>
              <a:rPr lang="en-US" sz="1300" dirty="0">
                <a:cs typeface="Helvetica" panose="020B0604020202020204" pitchFamily="34" charset="0"/>
              </a:rPr>
              <a:t>of the roof is 31m</a:t>
            </a:r>
            <a:endParaRPr lang="vi-VN" sz="1300" dirty="0">
              <a:cs typeface="Helvetica" panose="020B0604020202020204" pitchFamily="34" charset="0"/>
            </a:endParaRPr>
          </a:p>
          <a:p>
            <a:pPr marL="285750" indent="-285750">
              <a:lnSpc>
                <a:spcPct val="150000"/>
              </a:lnSpc>
              <a:buFont typeface="Wingdings" panose="05000000000000000000" pitchFamily="2" charset="2"/>
              <a:buChar char="ü"/>
            </a:pPr>
            <a:endParaRPr lang="en-US" sz="1300" dirty="0">
              <a:cs typeface="Helvetica" panose="020B0604020202020204" pitchFamily="34" charset="0"/>
            </a:endParaRPr>
          </a:p>
        </p:txBody>
      </p:sp>
      <p:pic>
        <p:nvPicPr>
          <p:cNvPr id="2050" name="Picture 2" descr="commercial-phu-tho-stadi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1705" y="1600200"/>
            <a:ext cx="4026093" cy="189729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ập tin:2NE1 Galaxy Stage in Phu Tho Indoor Stadium, August 201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3607159"/>
            <a:ext cx="4026093" cy="111724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5013996" y="4731327"/>
            <a:ext cx="4038599" cy="1892826"/>
          </a:xfrm>
          <a:prstGeom prst="rect">
            <a:avLst/>
          </a:prstGeom>
        </p:spPr>
        <p:txBody>
          <a:bodyPr wrap="square">
            <a:spAutoFit/>
          </a:bodyPr>
          <a:lstStyle/>
          <a:p>
            <a:pPr>
              <a:lnSpc>
                <a:spcPct val="150000"/>
              </a:lnSpc>
            </a:pPr>
            <a:r>
              <a:rPr lang="en-US" sz="1300" dirty="0">
                <a:cs typeface="Helvetica" panose="020B0604020202020204" pitchFamily="34" charset="0"/>
              </a:rPr>
              <a:t>Inside </a:t>
            </a:r>
            <a:r>
              <a:rPr lang="en-US" sz="1300" dirty="0" err="1">
                <a:cs typeface="Helvetica" panose="020B0604020202020204" pitchFamily="34" charset="0"/>
              </a:rPr>
              <a:t>Phu</a:t>
            </a:r>
            <a:r>
              <a:rPr lang="en-US" sz="1300" dirty="0">
                <a:cs typeface="Helvetica" panose="020B0604020202020204" pitchFamily="34" charset="0"/>
              </a:rPr>
              <a:t> </a:t>
            </a:r>
            <a:r>
              <a:rPr lang="vi-VN" sz="1300" dirty="0" smtClean="0">
                <a:cs typeface="Helvetica" panose="020B0604020202020204" pitchFamily="34" charset="0"/>
              </a:rPr>
              <a:t>Tho </a:t>
            </a:r>
            <a:r>
              <a:rPr lang="en-US" sz="1300" dirty="0" smtClean="0">
                <a:cs typeface="Helvetica" panose="020B0604020202020204" pitchFamily="34" charset="0"/>
              </a:rPr>
              <a:t>Sport </a:t>
            </a:r>
            <a:r>
              <a:rPr lang="en-US" sz="1300" dirty="0">
                <a:cs typeface="Helvetica" panose="020B0604020202020204" pitchFamily="34" charset="0"/>
              </a:rPr>
              <a:t>Stadium during 2NE1 Galaxy </a:t>
            </a:r>
            <a:r>
              <a:rPr lang="en-US" sz="1300" dirty="0" smtClean="0">
                <a:cs typeface="Helvetica" panose="020B0604020202020204" pitchFamily="34" charset="0"/>
              </a:rPr>
              <a:t>Stage</a:t>
            </a:r>
            <a:r>
              <a:rPr lang="vi-VN" sz="1300" dirty="0" smtClean="0">
                <a:cs typeface="Helvetica" panose="020B0604020202020204" pitchFamily="34" charset="0"/>
              </a:rPr>
              <a:t> (2NE1 - o</a:t>
            </a:r>
            <a:r>
              <a:rPr lang="en-US" sz="1300" dirty="0" smtClean="0">
                <a:cs typeface="Helvetica" panose="020B0604020202020204" pitchFamily="34" charset="0"/>
              </a:rPr>
              <a:t>ne </a:t>
            </a:r>
            <a:r>
              <a:rPr lang="en-US" sz="1300" dirty="0">
                <a:cs typeface="Helvetica" panose="020B0604020202020204" pitchFamily="34" charset="0"/>
              </a:rPr>
              <a:t>of the most successful </a:t>
            </a:r>
            <a:r>
              <a:rPr lang="en-US" sz="1300" dirty="0" smtClean="0">
                <a:cs typeface="Helvetica" panose="020B0604020202020204" pitchFamily="34" charset="0"/>
              </a:rPr>
              <a:t>girl </a:t>
            </a:r>
            <a:r>
              <a:rPr lang="en-US" sz="1300" dirty="0">
                <a:cs typeface="Helvetica" panose="020B0604020202020204" pitchFamily="34" charset="0"/>
              </a:rPr>
              <a:t>groups in South </a:t>
            </a:r>
            <a:r>
              <a:rPr lang="en-US" sz="1300" dirty="0" smtClean="0">
                <a:cs typeface="Helvetica" panose="020B0604020202020204" pitchFamily="34" charset="0"/>
              </a:rPr>
              <a:t>Korea</a:t>
            </a:r>
            <a:r>
              <a:rPr lang="vi-VN" sz="1300" dirty="0" smtClean="0">
                <a:cs typeface="Helvetica" panose="020B0604020202020204" pitchFamily="34" charset="0"/>
              </a:rPr>
              <a:t>). </a:t>
            </a:r>
            <a:r>
              <a:rPr lang="vi-VN" sz="1300" dirty="0">
                <a:cs typeface="Helvetica" panose="020B0604020202020204" pitchFamily="34" charset="0"/>
              </a:rPr>
              <a:t>Moreover, </a:t>
            </a:r>
            <a:r>
              <a:rPr lang="vi-VN" sz="1300" dirty="0" smtClean="0">
                <a:cs typeface="Helvetica" panose="020B0604020202020204" pitchFamily="34" charset="0"/>
              </a:rPr>
              <a:t>this venue was held for </a:t>
            </a:r>
            <a:r>
              <a:rPr lang="vi-VN" sz="1300" dirty="0">
                <a:cs typeface="Helvetica" panose="020B0604020202020204" pitchFamily="34" charset="0"/>
              </a:rPr>
              <a:t>Miss Vietnam 2016, 2018; </a:t>
            </a:r>
            <a:r>
              <a:rPr lang="vi-VN" sz="1300" dirty="0" smtClean="0">
                <a:cs typeface="Helvetica" panose="020B0604020202020204" pitchFamily="34" charset="0"/>
              </a:rPr>
              <a:t>Asian </a:t>
            </a:r>
            <a:r>
              <a:rPr lang="vi-VN" sz="1300" dirty="0">
                <a:cs typeface="Helvetica" panose="020B0604020202020204" pitchFamily="34" charset="0"/>
              </a:rPr>
              <a:t>Taekwondo </a:t>
            </a:r>
            <a:r>
              <a:rPr lang="vi-VN" sz="1300" dirty="0" smtClean="0">
                <a:cs typeface="Helvetica" panose="020B0604020202020204" pitchFamily="34" charset="0"/>
              </a:rPr>
              <a:t>Championships 2018; </a:t>
            </a:r>
            <a:r>
              <a:rPr lang="vi-VN" sz="1300" dirty="0">
                <a:cs typeface="Helvetica" panose="020B0604020202020204" pitchFamily="34" charset="0"/>
              </a:rPr>
              <a:t>AFF Futsal </a:t>
            </a:r>
            <a:r>
              <a:rPr lang="vi-VN" sz="1300" dirty="0" smtClean="0">
                <a:cs typeface="Helvetica" panose="020B0604020202020204" pitchFamily="34" charset="0"/>
              </a:rPr>
              <a:t>Championship </a:t>
            </a:r>
            <a:r>
              <a:rPr lang="vi-VN" sz="1300" dirty="0">
                <a:cs typeface="Helvetica" panose="020B0604020202020204" pitchFamily="34" charset="0"/>
              </a:rPr>
              <a:t>2005 – 2017; Asian Indoor </a:t>
            </a:r>
            <a:r>
              <a:rPr lang="vi-VN" sz="1300" dirty="0" smtClean="0">
                <a:cs typeface="Helvetica" panose="020B0604020202020204" pitchFamily="34" charset="0"/>
              </a:rPr>
              <a:t>Games 2009; Southeast </a:t>
            </a:r>
            <a:r>
              <a:rPr lang="vi-VN" sz="1300" dirty="0">
                <a:cs typeface="Helvetica" panose="020B0604020202020204" pitchFamily="34" charset="0"/>
              </a:rPr>
              <a:t>Asian </a:t>
            </a:r>
            <a:r>
              <a:rPr lang="vi-VN" sz="1300" dirty="0" smtClean="0">
                <a:cs typeface="Helvetica" panose="020B0604020202020204" pitchFamily="34" charset="0"/>
              </a:rPr>
              <a:t>Games 2003</a:t>
            </a:r>
            <a:endParaRPr lang="en-US" sz="1300" dirty="0">
              <a:cs typeface="Helvetica" panose="020B0604020202020204" pitchFamily="34" charset="0"/>
            </a:endParaRPr>
          </a:p>
        </p:txBody>
      </p:sp>
    </p:spTree>
    <p:extLst>
      <p:ext uri="{BB962C8B-B14F-4D97-AF65-F5344CB8AC3E}">
        <p14:creationId xmlns:p14="http://schemas.microsoft.com/office/powerpoint/2010/main" val="32354044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11</a:t>
            </a:fld>
            <a:endParaRPr lang="en-US" dirty="0"/>
          </a:p>
        </p:txBody>
      </p:sp>
      <p:sp>
        <p:nvSpPr>
          <p:cNvPr id="3" name="Title 2"/>
          <p:cNvSpPr txBox="1">
            <a:spLocks/>
          </p:cNvSpPr>
          <p:nvPr/>
        </p:nvSpPr>
        <p:spPr>
          <a:xfrm>
            <a:off x="0" y="533400"/>
            <a:ext cx="91440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800" b="1" dirty="0" smtClean="0">
                <a:latin typeface="Helvetica" panose="020B0604020202020204" pitchFamily="34" charset="0"/>
                <a:cs typeface="Helvetica" panose="020B0604020202020204" pitchFamily="34" charset="0"/>
              </a:rPr>
              <a:t>Tan </a:t>
            </a:r>
            <a:r>
              <a:rPr lang="fr-FR" sz="2800" b="1" dirty="0" err="1" smtClean="0">
                <a:latin typeface="Helvetica" panose="020B0604020202020204" pitchFamily="34" charset="0"/>
                <a:cs typeface="Helvetica" panose="020B0604020202020204" pitchFamily="34" charset="0"/>
              </a:rPr>
              <a:t>Binh</a:t>
            </a:r>
            <a:r>
              <a:rPr lang="fr-FR" sz="2800" b="1" dirty="0" smtClean="0">
                <a:latin typeface="Helvetica" panose="020B0604020202020204" pitchFamily="34" charset="0"/>
                <a:cs typeface="Helvetica" panose="020B0604020202020204" pitchFamily="34" charset="0"/>
              </a:rPr>
              <a:t> Exhibition </a:t>
            </a:r>
            <a:r>
              <a:rPr lang="fr-FR" sz="2800" b="1" dirty="0">
                <a:latin typeface="Helvetica" panose="020B0604020202020204" pitchFamily="34" charset="0"/>
                <a:cs typeface="Helvetica" panose="020B0604020202020204" pitchFamily="34" charset="0"/>
              </a:rPr>
              <a:t>&amp; Convention </a:t>
            </a:r>
            <a:r>
              <a:rPr lang="fr-FR" sz="2800" b="1" dirty="0" smtClean="0">
                <a:latin typeface="Helvetica" panose="020B0604020202020204" pitchFamily="34" charset="0"/>
                <a:cs typeface="Helvetica" panose="020B0604020202020204" pitchFamily="34" charset="0"/>
              </a:rPr>
              <a:t>Center (TBECC)</a:t>
            </a:r>
          </a:p>
          <a:p>
            <a:r>
              <a:rPr lang="en-US" sz="1600" dirty="0">
                <a:hlinkClick r:id="rId2"/>
              </a:rPr>
              <a:t>https://www.facebook.com/HoiChoTrienLamTanBinh/</a:t>
            </a:r>
            <a:endParaRPr lang="en-US" sz="1600" dirty="0">
              <a:latin typeface="Helvetica"/>
              <a:cs typeface="Helvetica"/>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0365" r="9753"/>
          <a:stretch/>
        </p:blipFill>
        <p:spPr>
          <a:xfrm>
            <a:off x="5041706" y="1608360"/>
            <a:ext cx="4026093" cy="2674102"/>
          </a:xfrm>
          <a:prstGeom prst="rect">
            <a:avLst/>
          </a:prstGeom>
        </p:spPr>
      </p:pic>
      <p:sp>
        <p:nvSpPr>
          <p:cNvPr id="7" name="Content Placeholder 4"/>
          <p:cNvSpPr txBox="1">
            <a:spLocks/>
          </p:cNvSpPr>
          <p:nvPr/>
        </p:nvSpPr>
        <p:spPr>
          <a:xfrm>
            <a:off x="76200" y="1421409"/>
            <a:ext cx="4953000" cy="352961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sz="1300" b="1" dirty="0" smtClean="0">
                <a:latin typeface="+mj-lt"/>
                <a:cs typeface="Helvetica" panose="020B0604020202020204" pitchFamily="34" charset="0"/>
              </a:rPr>
              <a:t>Address: </a:t>
            </a:r>
            <a:r>
              <a:rPr lang="en-US" sz="1300" dirty="0" smtClean="0">
                <a:latin typeface="+mj-lt"/>
                <a:cs typeface="Helvetica" panose="020B0604020202020204" pitchFamily="34" charset="0"/>
              </a:rPr>
              <a:t>446-448 Hoang Van Thu Street, Ward 4,  Tan Binh District, Ho Chi Minh City</a:t>
            </a:r>
            <a:r>
              <a:rPr lang="vi-VN" sz="1300" dirty="0" smtClean="0">
                <a:latin typeface="+mj-lt"/>
                <a:cs typeface="Helvetica" panose="020B0604020202020204" pitchFamily="34" charset="0"/>
              </a:rPr>
              <a:t/>
            </a:r>
            <a:br>
              <a:rPr lang="vi-VN" sz="1300" dirty="0" smtClean="0">
                <a:latin typeface="+mj-lt"/>
                <a:cs typeface="Helvetica" panose="020B0604020202020204" pitchFamily="34" charset="0"/>
              </a:rPr>
            </a:br>
            <a:r>
              <a:rPr lang="vi-VN" sz="1300" dirty="0" smtClean="0">
                <a:latin typeface="+mj-lt"/>
                <a:cs typeface="Helvetica" panose="020B0604020202020204" pitchFamily="34" charset="0"/>
              </a:rPr>
              <a:t>Only 18 </a:t>
            </a:r>
            <a:r>
              <a:rPr lang="en-US" sz="1300" dirty="0" smtClean="0">
                <a:latin typeface="+mj-lt"/>
                <a:cs typeface="Helvetica" panose="020B0604020202020204" pitchFamily="34" charset="0"/>
              </a:rPr>
              <a:t>minutes</a:t>
            </a:r>
            <a:r>
              <a:rPr lang="vi-VN" sz="1300" dirty="0" smtClean="0">
                <a:latin typeface="+mj-lt"/>
                <a:cs typeface="Helvetica" panose="020B0604020202020204" pitchFamily="34" charset="0"/>
              </a:rPr>
              <a:t> (7 km)</a:t>
            </a:r>
            <a:r>
              <a:rPr lang="en-US" sz="1300" dirty="0" smtClean="0">
                <a:latin typeface="+mj-lt"/>
                <a:cs typeface="Helvetica" panose="020B0604020202020204" pitchFamily="34" charset="0"/>
              </a:rPr>
              <a:t> </a:t>
            </a:r>
            <a:r>
              <a:rPr lang="en-US" sz="1300" dirty="0">
                <a:latin typeface="+mj-lt"/>
                <a:cs typeface="Helvetica" panose="020B0604020202020204" pitchFamily="34" charset="0"/>
              </a:rPr>
              <a:t>from the </a:t>
            </a:r>
            <a:r>
              <a:rPr lang="en-US" sz="1300" dirty="0" err="1">
                <a:latin typeface="+mj-lt"/>
                <a:cs typeface="Helvetica" panose="020B0604020202020204" pitchFamily="34" charset="0"/>
              </a:rPr>
              <a:t>centre</a:t>
            </a:r>
            <a:r>
              <a:rPr lang="en-US" sz="1300" dirty="0">
                <a:latin typeface="+mj-lt"/>
                <a:cs typeface="Helvetica" panose="020B0604020202020204" pitchFamily="34" charset="0"/>
              </a:rPr>
              <a:t> of Ho Chi Minh City, </a:t>
            </a:r>
            <a:r>
              <a:rPr lang="vi-VN" sz="1300" dirty="0" smtClean="0">
                <a:latin typeface="+mj-lt"/>
                <a:cs typeface="Helvetica" panose="020B0604020202020204" pitchFamily="34" charset="0"/>
              </a:rPr>
              <a:t>12</a:t>
            </a:r>
            <a:r>
              <a:rPr lang="en-US" sz="1300" dirty="0" smtClean="0">
                <a:latin typeface="+mj-lt"/>
                <a:cs typeface="Helvetica" panose="020B0604020202020204" pitchFamily="34" charset="0"/>
              </a:rPr>
              <a:t> </a:t>
            </a:r>
            <a:r>
              <a:rPr lang="en-US" sz="1300" dirty="0">
                <a:latin typeface="+mj-lt"/>
                <a:cs typeface="Helvetica" panose="020B0604020202020204" pitchFamily="34" charset="0"/>
              </a:rPr>
              <a:t>minutes </a:t>
            </a:r>
            <a:r>
              <a:rPr lang="vi-VN" sz="1300" dirty="0" smtClean="0">
                <a:latin typeface="+mj-lt"/>
                <a:cs typeface="Helvetica" panose="020B0604020202020204" pitchFamily="34" charset="0"/>
              </a:rPr>
              <a:t>(4 km) </a:t>
            </a:r>
            <a:r>
              <a:rPr lang="en-US" sz="1300" dirty="0" smtClean="0">
                <a:latin typeface="+mj-lt"/>
                <a:cs typeface="Helvetica" panose="020B0604020202020204" pitchFamily="34" charset="0"/>
              </a:rPr>
              <a:t>from </a:t>
            </a:r>
            <a:r>
              <a:rPr lang="en-US" sz="1300" dirty="0">
                <a:latin typeface="+mj-lt"/>
                <a:cs typeface="Helvetica" panose="020B0604020202020204" pitchFamily="34" charset="0"/>
              </a:rPr>
              <a:t>Tan Son Nhat International Airport. </a:t>
            </a:r>
            <a:endParaRPr lang="vi-VN" sz="1300" dirty="0">
              <a:latin typeface="+mj-lt"/>
              <a:cs typeface="Helvetica" panose="020B0604020202020204" pitchFamily="34" charset="0"/>
            </a:endParaRPr>
          </a:p>
          <a:p>
            <a:pPr>
              <a:lnSpc>
                <a:spcPct val="150000"/>
              </a:lnSpc>
            </a:pPr>
            <a:r>
              <a:rPr lang="vi-VN" sz="1300" dirty="0" smtClean="0">
                <a:latin typeface="+mj-lt"/>
                <a:cs typeface="Helvetica" panose="020B0604020202020204" pitchFamily="34" charset="0"/>
              </a:rPr>
              <a:t>Used to hold many large exhibition shows 3-4 years ago but recently </a:t>
            </a:r>
            <a:r>
              <a:rPr lang="en-US" sz="1300" dirty="0"/>
              <a:t>serves as an affordable </a:t>
            </a:r>
            <a:r>
              <a:rPr lang="vi-VN" sz="1300" dirty="0" smtClean="0">
                <a:latin typeface="+mj-lt"/>
                <a:cs typeface="Helvetica" panose="020B0604020202020204" pitchFamily="34" charset="0"/>
              </a:rPr>
              <a:t>only small or medium-scale shows due to the old building and opening of new, well-equipped venues.</a:t>
            </a:r>
          </a:p>
          <a:p>
            <a:pPr>
              <a:lnSpc>
                <a:spcPct val="150000"/>
              </a:lnSpc>
            </a:pPr>
            <a:r>
              <a:rPr lang="vi-VN" sz="1300" b="1" dirty="0" smtClean="0">
                <a:latin typeface="+mj-lt"/>
                <a:cs typeface="Helvetica" panose="020B0604020202020204" pitchFamily="34" charset="0"/>
              </a:rPr>
              <a:t>Function</a:t>
            </a:r>
            <a:r>
              <a:rPr lang="en-US" sz="1300" dirty="0" smtClean="0">
                <a:latin typeface="+mj-lt"/>
                <a:cs typeface="Helvetica" panose="020B0604020202020204" pitchFamily="34" charset="0"/>
              </a:rPr>
              <a:t>: </a:t>
            </a:r>
            <a:r>
              <a:rPr lang="en-US" sz="1300" dirty="0">
                <a:latin typeface="+mj-lt"/>
                <a:cs typeface="Helvetica" panose="020B0604020202020204" pitchFamily="34" charset="0"/>
              </a:rPr>
              <a:t>trade events, shows, exhibitions, seminars, meetings &amp; </a:t>
            </a:r>
            <a:r>
              <a:rPr lang="en-US" sz="1300" dirty="0" smtClean="0">
                <a:latin typeface="+mj-lt"/>
                <a:cs typeface="Helvetica" panose="020B0604020202020204" pitchFamily="34" charset="0"/>
              </a:rPr>
              <a:t>conventions. </a:t>
            </a:r>
            <a:endParaRPr lang="en-US" sz="1300" dirty="0">
              <a:latin typeface="+mj-lt"/>
              <a:cs typeface="Helvetica" panose="020B0604020202020204" pitchFamily="34" charset="0"/>
            </a:endParaRPr>
          </a:p>
          <a:p>
            <a:pPr>
              <a:lnSpc>
                <a:spcPct val="150000"/>
              </a:lnSpc>
            </a:pPr>
            <a:r>
              <a:rPr lang="en-US" sz="1300" b="1" dirty="0">
                <a:latin typeface="+mj-lt"/>
                <a:cs typeface="Helvetica" panose="020B0604020202020204" pitchFamily="34" charset="0"/>
              </a:rPr>
              <a:t>Facilities</a:t>
            </a:r>
            <a:r>
              <a:rPr lang="en-US" sz="1300" b="1" dirty="0" smtClean="0">
                <a:latin typeface="+mj-lt"/>
                <a:cs typeface="Helvetica" panose="020B0604020202020204" pitchFamily="34" charset="0"/>
              </a:rPr>
              <a:t>:</a:t>
            </a:r>
          </a:p>
        </p:txBody>
      </p:sp>
      <p:pic>
        <p:nvPicPr>
          <p:cNvPr id="1026" name="Picture 2" descr="Kết quả hình ảnh cho triển lãm tân bình"/>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262" t="1501" r="13556" b="-1"/>
          <a:stretch/>
        </p:blipFill>
        <p:spPr bwMode="auto">
          <a:xfrm>
            <a:off x="7162799" y="4367410"/>
            <a:ext cx="1904999" cy="15761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ết quả hình ảnh cho triển lãm tân bìn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3009" y="4362966"/>
            <a:ext cx="2107511" cy="158063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165101" y="4874821"/>
            <a:ext cx="4864099" cy="992579"/>
          </a:xfrm>
          <a:prstGeom prst="rect">
            <a:avLst/>
          </a:prstGeom>
        </p:spPr>
        <p:txBody>
          <a:bodyPr wrap="square">
            <a:spAutoFit/>
          </a:bodyPr>
          <a:lstStyle/>
          <a:p>
            <a:pPr marL="285750" indent="-285750">
              <a:lnSpc>
                <a:spcPct val="150000"/>
              </a:lnSpc>
              <a:buFont typeface="Wingdings" panose="05000000000000000000" pitchFamily="2" charset="2"/>
              <a:buChar char="ü"/>
            </a:pPr>
            <a:r>
              <a:rPr lang="en-US" sz="1300" dirty="0">
                <a:cs typeface="Helvetica" panose="020B0604020202020204" pitchFamily="34" charset="0"/>
              </a:rPr>
              <a:t>7000 </a:t>
            </a:r>
            <a:r>
              <a:rPr lang="en-US" sz="1300" dirty="0" err="1">
                <a:cs typeface="Helvetica" panose="020B0604020202020204" pitchFamily="34" charset="0"/>
              </a:rPr>
              <a:t>sqm</a:t>
            </a:r>
            <a:r>
              <a:rPr lang="en-US" sz="1300" dirty="0">
                <a:cs typeface="Helvetica" panose="020B0604020202020204" pitchFamily="34" charset="0"/>
              </a:rPr>
              <a:t> indoor </a:t>
            </a:r>
            <a:r>
              <a:rPr lang="en-US" sz="1300" dirty="0" smtClean="0">
                <a:cs typeface="Helvetica" panose="020B0604020202020204" pitchFamily="34" charset="0"/>
              </a:rPr>
              <a:t>area</a:t>
            </a:r>
            <a:endParaRPr lang="vi-VN" sz="1300" dirty="0" smtClean="0">
              <a:cs typeface="Helvetica" panose="020B0604020202020204" pitchFamily="34" charset="0"/>
            </a:endParaRPr>
          </a:p>
          <a:p>
            <a:pPr marL="285750" indent="-285750">
              <a:lnSpc>
                <a:spcPct val="150000"/>
              </a:lnSpc>
              <a:buFont typeface="Wingdings" panose="05000000000000000000" pitchFamily="2" charset="2"/>
              <a:buChar char="ü"/>
            </a:pPr>
            <a:r>
              <a:rPr lang="vi-VN" sz="1300" dirty="0" smtClean="0">
                <a:cs typeface="Helvetica" panose="020B0604020202020204" pitchFamily="34" charset="0"/>
              </a:rPr>
              <a:t>2000 sqm outdoor area</a:t>
            </a:r>
          </a:p>
          <a:p>
            <a:pPr marL="285750" indent="-285750">
              <a:lnSpc>
                <a:spcPct val="150000"/>
              </a:lnSpc>
              <a:buFont typeface="Wingdings" panose="05000000000000000000" pitchFamily="2" charset="2"/>
              <a:buChar char="ü"/>
            </a:pPr>
            <a:endParaRPr lang="en-US" sz="1300" dirty="0">
              <a:cs typeface="Helvetica" panose="020B0604020202020204" pitchFamily="34" charset="0"/>
            </a:endParaRPr>
          </a:p>
        </p:txBody>
      </p:sp>
    </p:spTree>
    <p:extLst>
      <p:ext uri="{BB962C8B-B14F-4D97-AF65-F5344CB8AC3E}">
        <p14:creationId xmlns:p14="http://schemas.microsoft.com/office/powerpoint/2010/main" val="32239149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Kết quả hình ảnh cho National Convention Cen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9180" y="1621817"/>
            <a:ext cx="4015446" cy="242493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EE528F4-D5A0-4685-975C-C614BF32372E}" type="slidenum">
              <a:rPr lang="en-US" smtClean="0"/>
              <a:pPr/>
              <a:t>12</a:t>
            </a:fld>
            <a:endParaRPr lang="en-US" dirty="0"/>
          </a:p>
        </p:txBody>
      </p:sp>
      <p:sp>
        <p:nvSpPr>
          <p:cNvPr id="4" name="Title 2"/>
          <p:cNvSpPr txBox="1">
            <a:spLocks/>
          </p:cNvSpPr>
          <p:nvPr/>
        </p:nvSpPr>
        <p:spPr>
          <a:xfrm>
            <a:off x="457200" y="6858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200" dirty="0">
              <a:latin typeface="Helvetica" panose="020B0604020202020204" pitchFamily="34" charset="0"/>
              <a:cs typeface="Helvetica" panose="020B0604020202020204" pitchFamily="34" charset="0"/>
            </a:endParaRPr>
          </a:p>
        </p:txBody>
      </p:sp>
      <p:sp>
        <p:nvSpPr>
          <p:cNvPr id="5" name="Rectangle 4"/>
          <p:cNvSpPr/>
          <p:nvPr/>
        </p:nvSpPr>
        <p:spPr>
          <a:xfrm>
            <a:off x="557151" y="609600"/>
            <a:ext cx="8029699" cy="769441"/>
          </a:xfrm>
          <a:prstGeom prst="rect">
            <a:avLst/>
          </a:prstGeom>
        </p:spPr>
        <p:txBody>
          <a:bodyPr wrap="none">
            <a:spAutoFit/>
          </a:bodyPr>
          <a:lstStyle/>
          <a:p>
            <a:r>
              <a:rPr lang="vi-VN" sz="2800" b="1" dirty="0" smtClean="0">
                <a:latin typeface="Helvetica" panose="020B0604020202020204" pitchFamily="34" charset="0"/>
                <a:cs typeface="Helvetica" panose="020B0604020202020204" pitchFamily="34" charset="0"/>
              </a:rPr>
              <a:t>National Conference </a:t>
            </a:r>
            <a:r>
              <a:rPr lang="en-US" sz="2800" b="1" dirty="0" smtClean="0">
                <a:latin typeface="Helvetica" panose="020B0604020202020204" pitchFamily="34" charset="0"/>
                <a:cs typeface="Helvetica" panose="020B0604020202020204" pitchFamily="34" charset="0"/>
              </a:rPr>
              <a:t>C</a:t>
            </a:r>
            <a:r>
              <a:rPr lang="vi-VN" sz="2800" b="1" dirty="0" smtClean="0">
                <a:latin typeface="Helvetica" panose="020B0604020202020204" pitchFamily="34" charset="0"/>
                <a:cs typeface="Helvetica" panose="020B0604020202020204" pitchFamily="34" charset="0"/>
              </a:rPr>
              <a:t>enter </a:t>
            </a:r>
            <a:r>
              <a:rPr lang="en-US" sz="2800" b="1" dirty="0" smtClean="0">
                <a:latin typeface="Helvetica" panose="020B0604020202020204" pitchFamily="34" charset="0"/>
                <a:cs typeface="Helvetica" panose="020B0604020202020204" pitchFamily="34" charset="0"/>
              </a:rPr>
              <a:t>O</a:t>
            </a:r>
            <a:r>
              <a:rPr lang="vi-VN" sz="2800" b="1" dirty="0" smtClean="0">
                <a:latin typeface="Helvetica" panose="020B0604020202020204" pitchFamily="34" charset="0"/>
                <a:cs typeface="Helvetica" panose="020B0604020202020204" pitchFamily="34" charset="0"/>
              </a:rPr>
              <a:t>f</a:t>
            </a:r>
            <a:r>
              <a:rPr lang="en-US" sz="2800" b="1" dirty="0" smtClean="0">
                <a:latin typeface="Helvetica" panose="020B0604020202020204" pitchFamily="34" charset="0"/>
                <a:cs typeface="Helvetica" panose="020B0604020202020204" pitchFamily="34" charset="0"/>
              </a:rPr>
              <a:t> V</a:t>
            </a:r>
            <a:r>
              <a:rPr lang="vi-VN" sz="2800" b="1" dirty="0" smtClean="0">
                <a:latin typeface="Helvetica" panose="020B0604020202020204" pitchFamily="34" charset="0"/>
                <a:cs typeface="Helvetica" panose="020B0604020202020204" pitchFamily="34" charset="0"/>
              </a:rPr>
              <a:t>ietnam</a:t>
            </a:r>
            <a:r>
              <a:rPr lang="en-US" sz="2800" b="1" dirty="0" smtClean="0">
                <a:latin typeface="Helvetica" panose="020B0604020202020204" pitchFamily="34" charset="0"/>
                <a:cs typeface="Helvetica" panose="020B0604020202020204" pitchFamily="34" charset="0"/>
              </a:rPr>
              <a:t> (</a:t>
            </a:r>
            <a:r>
              <a:rPr lang="vi-VN" sz="2800" b="1" dirty="0" smtClean="0">
                <a:latin typeface="Helvetica" panose="020B0604020202020204" pitchFamily="34" charset="0"/>
                <a:cs typeface="Helvetica" panose="020B0604020202020204" pitchFamily="34" charset="0"/>
              </a:rPr>
              <a:t>NCC</a:t>
            </a:r>
            <a:r>
              <a:rPr lang="en-US" sz="2800" b="1" dirty="0" smtClean="0">
                <a:latin typeface="Helvetica" panose="020B0604020202020204" pitchFamily="34" charset="0"/>
                <a:cs typeface="Helvetica" panose="020B0604020202020204" pitchFamily="34" charset="0"/>
              </a:rPr>
              <a:t>)</a:t>
            </a:r>
            <a:endParaRPr lang="vi-VN" sz="2800" b="1" dirty="0" smtClean="0">
              <a:latin typeface="Helvetica" panose="020B0604020202020204" pitchFamily="34" charset="0"/>
              <a:cs typeface="Helvetica" panose="020B0604020202020204" pitchFamily="34" charset="0"/>
            </a:endParaRPr>
          </a:p>
          <a:p>
            <a:pPr algn="ctr"/>
            <a:r>
              <a:rPr lang="en-US" sz="1600" dirty="0">
                <a:latin typeface="Helvetica" panose="020B0604020202020204" pitchFamily="34" charset="0"/>
                <a:cs typeface="Helvetica" panose="020B0604020202020204" pitchFamily="34" charset="0"/>
                <a:hlinkClick r:id="rId4"/>
              </a:rPr>
              <a:t>http://ncc.gov.vn</a:t>
            </a:r>
            <a:r>
              <a:rPr lang="en-US" sz="1600" dirty="0" smtClean="0">
                <a:latin typeface="Helvetica" panose="020B0604020202020204" pitchFamily="34" charset="0"/>
                <a:cs typeface="Helvetica" panose="020B0604020202020204" pitchFamily="34" charset="0"/>
                <a:hlinkClick r:id="rId4"/>
              </a:rPr>
              <a:t>/</a:t>
            </a:r>
            <a:r>
              <a:rPr lang="vi-VN" sz="1600" dirty="0" smtClean="0">
                <a:latin typeface="Helvetica" panose="020B0604020202020204" pitchFamily="34" charset="0"/>
                <a:cs typeface="Helvetica" panose="020B0604020202020204" pitchFamily="34" charset="0"/>
              </a:rPr>
              <a:t> </a:t>
            </a:r>
            <a:endParaRPr lang="en-US" sz="2800" dirty="0">
              <a:latin typeface="Helvetica" panose="020B0604020202020204" pitchFamily="34" charset="0"/>
              <a:cs typeface="Helvetica" panose="020B0604020202020204" pitchFamily="34" charset="0"/>
            </a:endParaRPr>
          </a:p>
        </p:txBody>
      </p:sp>
      <p:sp>
        <p:nvSpPr>
          <p:cNvPr id="8" name="Content Placeholder 4"/>
          <p:cNvSpPr txBox="1">
            <a:spLocks/>
          </p:cNvSpPr>
          <p:nvPr/>
        </p:nvSpPr>
        <p:spPr>
          <a:xfrm>
            <a:off x="76200" y="1421409"/>
            <a:ext cx="4972980" cy="619859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sz="1300" b="1" dirty="0" smtClean="0">
                <a:latin typeface="+mj-lt"/>
                <a:cs typeface="Helvetica" panose="020B0604020202020204" pitchFamily="34" charset="0"/>
              </a:rPr>
              <a:t>Address: </a:t>
            </a:r>
            <a:r>
              <a:rPr lang="vi-VN" sz="1300" dirty="0" smtClean="0">
                <a:latin typeface="+mj-lt"/>
                <a:cs typeface="Helvetica" panose="020B0604020202020204" pitchFamily="34" charset="0"/>
              </a:rPr>
              <a:t>Gate </a:t>
            </a:r>
            <a:r>
              <a:rPr lang="vi-VN" sz="1300" dirty="0">
                <a:latin typeface="+mj-lt"/>
                <a:cs typeface="Helvetica" panose="020B0604020202020204" pitchFamily="34" charset="0"/>
              </a:rPr>
              <a:t>1, Thang Long Avenue, Me </a:t>
            </a:r>
            <a:r>
              <a:rPr lang="vi-VN" sz="1300" dirty="0" smtClean="0">
                <a:latin typeface="+mj-lt"/>
                <a:cs typeface="Helvetica" panose="020B0604020202020204" pitchFamily="34" charset="0"/>
              </a:rPr>
              <a:t>Tri Ward, </a:t>
            </a:r>
            <a:r>
              <a:rPr lang="vi-VN" sz="1300" dirty="0">
                <a:latin typeface="+mj-lt"/>
                <a:cs typeface="Helvetica" panose="020B0604020202020204" pitchFamily="34" charset="0"/>
              </a:rPr>
              <a:t>Nam Tu </a:t>
            </a:r>
            <a:r>
              <a:rPr lang="vi-VN" sz="1300" dirty="0" smtClean="0">
                <a:latin typeface="+mj-lt"/>
                <a:cs typeface="Helvetica" panose="020B0604020202020204" pitchFamily="34" charset="0"/>
              </a:rPr>
              <a:t>Liem District, </a:t>
            </a:r>
            <a:r>
              <a:rPr lang="vi-VN" sz="1300" dirty="0">
                <a:latin typeface="+mj-lt"/>
                <a:cs typeface="Helvetica" panose="020B0604020202020204" pitchFamily="34" charset="0"/>
              </a:rPr>
              <a:t>Hanoi</a:t>
            </a:r>
            <a:r>
              <a:rPr lang="vi-VN" sz="1300" dirty="0" smtClean="0">
                <a:latin typeface="+mj-lt"/>
                <a:cs typeface="Helvetica" panose="020B0604020202020204" pitchFamily="34" charset="0"/>
              </a:rPr>
              <a:t/>
            </a:r>
            <a:br>
              <a:rPr lang="vi-VN" sz="1300" dirty="0" smtClean="0">
                <a:latin typeface="+mj-lt"/>
                <a:cs typeface="Helvetica" panose="020B0604020202020204" pitchFamily="34" charset="0"/>
              </a:rPr>
            </a:br>
            <a:r>
              <a:rPr lang="en-US" sz="1300" dirty="0" smtClean="0">
                <a:latin typeface="+mj-lt"/>
                <a:cs typeface="Helvetica" panose="020B0604020202020204" pitchFamily="34" charset="0"/>
              </a:rPr>
              <a:t>The </a:t>
            </a:r>
            <a:r>
              <a:rPr lang="en-US" sz="1300" dirty="0">
                <a:latin typeface="+mj-lt"/>
                <a:cs typeface="Helvetica" panose="020B0604020202020204" pitchFamily="34" charset="0"/>
              </a:rPr>
              <a:t>Center is located at the intersection of Thang Long Avenue and Pham Hung </a:t>
            </a:r>
            <a:r>
              <a:rPr lang="en-US" sz="1300" dirty="0" smtClean="0">
                <a:latin typeface="+mj-lt"/>
                <a:cs typeface="Helvetica" panose="020B0604020202020204" pitchFamily="34" charset="0"/>
              </a:rPr>
              <a:t>Road</a:t>
            </a:r>
            <a:r>
              <a:rPr lang="vi-VN" sz="1300" dirty="0" smtClean="0">
                <a:latin typeface="+mj-lt"/>
                <a:cs typeface="Helvetica" panose="020B0604020202020204" pitchFamily="34" charset="0"/>
              </a:rPr>
              <a:t>, </a:t>
            </a:r>
            <a:r>
              <a:rPr lang="en-US" sz="1300" dirty="0" smtClean="0">
                <a:latin typeface="+mj-lt"/>
                <a:cs typeface="Helvetica" panose="020B0604020202020204" pitchFamily="34" charset="0"/>
              </a:rPr>
              <a:t>10 </a:t>
            </a:r>
            <a:r>
              <a:rPr lang="en-US" sz="1300" dirty="0">
                <a:latin typeface="+mj-lt"/>
                <a:cs typeface="Helvetica" panose="020B0604020202020204" pitchFamily="34" charset="0"/>
              </a:rPr>
              <a:t>km from the center of Hanoi and 40 km from </a:t>
            </a:r>
            <a:r>
              <a:rPr lang="en-US" sz="1300" dirty="0" err="1">
                <a:latin typeface="+mj-lt"/>
                <a:cs typeface="Helvetica" panose="020B0604020202020204" pitchFamily="34" charset="0"/>
              </a:rPr>
              <a:t>Noi</a:t>
            </a:r>
            <a:r>
              <a:rPr lang="en-US" sz="1300" dirty="0">
                <a:latin typeface="+mj-lt"/>
                <a:cs typeface="Helvetica" panose="020B0604020202020204" pitchFamily="34" charset="0"/>
              </a:rPr>
              <a:t> Bai Airport</a:t>
            </a:r>
            <a:r>
              <a:rPr lang="en-US" sz="1300" dirty="0" smtClean="0">
                <a:latin typeface="+mj-lt"/>
                <a:cs typeface="Helvetica" panose="020B0604020202020204" pitchFamily="34" charset="0"/>
              </a:rPr>
              <a:t>.</a:t>
            </a:r>
            <a:endParaRPr lang="vi-VN" sz="1300" dirty="0" smtClean="0">
              <a:latin typeface="+mj-lt"/>
              <a:cs typeface="Helvetica" panose="020B0604020202020204" pitchFamily="34" charset="0"/>
            </a:endParaRPr>
          </a:p>
          <a:p>
            <a:pPr>
              <a:lnSpc>
                <a:spcPct val="150000"/>
              </a:lnSpc>
            </a:pPr>
            <a:r>
              <a:rPr lang="en-US" sz="1300" dirty="0">
                <a:latin typeface="+mj-lt"/>
                <a:cs typeface="Helvetica" panose="020B0604020202020204" pitchFamily="34" charset="0"/>
              </a:rPr>
              <a:t>NCC is the leading and largest conference center in Vietnam. This complex includes a public square, a helipad, an on-ground and underground parking lot of 1,100 parking spaces, residential area and landscaping features.</a:t>
            </a:r>
            <a:endParaRPr lang="vi-VN" sz="1300" dirty="0" smtClean="0">
              <a:latin typeface="+mj-lt"/>
              <a:cs typeface="Helvetica" panose="020B0604020202020204" pitchFamily="34" charset="0"/>
            </a:endParaRPr>
          </a:p>
          <a:p>
            <a:pPr>
              <a:lnSpc>
                <a:spcPct val="150000"/>
              </a:lnSpc>
            </a:pPr>
            <a:r>
              <a:rPr lang="en-US" sz="1300" dirty="0" smtClean="0">
                <a:latin typeface="+mj-lt"/>
                <a:cs typeface="Helvetica" panose="020B0604020202020204" pitchFamily="34" charset="0"/>
              </a:rPr>
              <a:t>Suitable for</a:t>
            </a:r>
            <a:r>
              <a:rPr lang="en-US" sz="1300" dirty="0">
                <a:latin typeface="+mj-lt"/>
                <a:cs typeface="Helvetica" panose="020B0604020202020204" pitchFamily="34" charset="0"/>
              </a:rPr>
              <a:t>: International and domestic </a:t>
            </a:r>
            <a:r>
              <a:rPr lang="vi-VN" sz="1300" dirty="0" smtClean="0">
                <a:latin typeface="+mj-lt"/>
                <a:cs typeface="Helvetica" panose="020B0604020202020204" pitchFamily="34" charset="0"/>
              </a:rPr>
              <a:t>exhibitions, </a:t>
            </a:r>
            <a:r>
              <a:rPr lang="en-US" sz="1300" dirty="0" smtClean="0">
                <a:latin typeface="+mj-lt"/>
                <a:cs typeface="Helvetica" panose="020B0604020202020204" pitchFamily="34" charset="0"/>
              </a:rPr>
              <a:t>art performance</a:t>
            </a:r>
            <a:r>
              <a:rPr lang="vi-VN" sz="1300" dirty="0" smtClean="0">
                <a:latin typeface="+mj-lt"/>
                <a:cs typeface="Helvetica" panose="020B0604020202020204" pitchFamily="34" charset="0"/>
              </a:rPr>
              <a:t>s</a:t>
            </a:r>
            <a:r>
              <a:rPr lang="en-US" sz="1300" dirty="0" smtClean="0">
                <a:latin typeface="+mj-lt"/>
                <a:cs typeface="Helvetica" panose="020B0604020202020204" pitchFamily="34" charset="0"/>
              </a:rPr>
              <a:t>, </a:t>
            </a:r>
            <a:r>
              <a:rPr lang="en-US" sz="1300" dirty="0">
                <a:latin typeface="+mj-lt"/>
                <a:cs typeface="Helvetica" panose="020B0604020202020204" pitchFamily="34" charset="0"/>
              </a:rPr>
              <a:t>physical training and sports activities, </a:t>
            </a:r>
            <a:r>
              <a:rPr lang="vi-VN" sz="1300" dirty="0" smtClean="0">
                <a:latin typeface="+mj-lt"/>
                <a:cs typeface="Helvetica" panose="020B0604020202020204" pitchFamily="34" charset="0"/>
              </a:rPr>
              <a:t>social-political</a:t>
            </a:r>
            <a:r>
              <a:rPr lang="en-US" sz="1300" dirty="0" smtClean="0">
                <a:latin typeface="+mj-lt"/>
                <a:cs typeface="Helvetica" panose="020B0604020202020204" pitchFamily="34" charset="0"/>
              </a:rPr>
              <a:t> activities</a:t>
            </a:r>
            <a:r>
              <a:rPr lang="vi-VN" sz="1300" dirty="0" smtClean="0">
                <a:latin typeface="+mj-lt"/>
                <a:cs typeface="Helvetica" panose="020B0604020202020204" pitchFamily="34" charset="0"/>
              </a:rPr>
              <a:t>; </a:t>
            </a:r>
            <a:r>
              <a:rPr lang="en-US" sz="1300" dirty="0" smtClean="0">
                <a:latin typeface="+mj-lt"/>
                <a:cs typeface="Helvetica" panose="020B0604020202020204" pitchFamily="34" charset="0"/>
              </a:rPr>
              <a:t>meeting</a:t>
            </a:r>
            <a:r>
              <a:rPr lang="vi-VN" sz="1300" dirty="0" smtClean="0">
                <a:latin typeface="+mj-lt"/>
                <a:cs typeface="Helvetica" panose="020B0604020202020204" pitchFamily="34" charset="0"/>
              </a:rPr>
              <a:t>s</a:t>
            </a:r>
            <a:r>
              <a:rPr lang="en-US" sz="1300" dirty="0" smtClean="0">
                <a:latin typeface="+mj-lt"/>
                <a:cs typeface="Helvetica" panose="020B0604020202020204" pitchFamily="34" charset="0"/>
              </a:rPr>
              <a:t>,</a:t>
            </a:r>
            <a:r>
              <a:rPr lang="vi-VN" sz="1300" dirty="0" smtClean="0">
                <a:latin typeface="+mj-lt"/>
                <a:cs typeface="Helvetica" panose="020B0604020202020204" pitchFamily="34" charset="0"/>
              </a:rPr>
              <a:t> </a:t>
            </a:r>
            <a:r>
              <a:rPr lang="en-US" sz="1300" dirty="0" smtClean="0">
                <a:latin typeface="+mj-lt"/>
                <a:cs typeface="Helvetica" panose="020B0604020202020204" pitchFamily="34" charset="0"/>
              </a:rPr>
              <a:t>wedding</a:t>
            </a:r>
            <a:r>
              <a:rPr lang="vi-VN" sz="1300" dirty="0" smtClean="0">
                <a:latin typeface="+mj-lt"/>
                <a:cs typeface="Helvetica" panose="020B0604020202020204" pitchFamily="34" charset="0"/>
              </a:rPr>
              <a:t>s, roadshow, festivals.</a:t>
            </a:r>
          </a:p>
          <a:p>
            <a:pPr>
              <a:lnSpc>
                <a:spcPct val="150000"/>
              </a:lnSpc>
            </a:pPr>
            <a:r>
              <a:rPr lang="en-US" sz="1300" dirty="0">
                <a:latin typeface="+mj-lt"/>
                <a:cs typeface="Helvetica" panose="020B0604020202020204" pitchFamily="34" charset="0"/>
              </a:rPr>
              <a:t>VNCC has hosted many high-profile political events. Some of the significant events </a:t>
            </a:r>
            <a:r>
              <a:rPr lang="en-US" sz="1300" dirty="0" smtClean="0">
                <a:latin typeface="+mj-lt"/>
                <a:cs typeface="Helvetica" panose="020B0604020202020204" pitchFamily="34" charset="0"/>
              </a:rPr>
              <a:t>include:</a:t>
            </a:r>
            <a:r>
              <a:rPr lang="vi-VN" sz="1300" dirty="0" smtClean="0">
                <a:latin typeface="+mj-lt"/>
                <a:cs typeface="Helvetica" panose="020B0604020202020204" pitchFamily="34" charset="0"/>
              </a:rPr>
              <a:t> </a:t>
            </a:r>
            <a:r>
              <a:rPr lang="en-US" sz="1300" dirty="0" smtClean="0">
                <a:latin typeface="+mj-lt"/>
                <a:cs typeface="Helvetica" panose="020B0604020202020204" pitchFamily="34" charset="0"/>
              </a:rPr>
              <a:t>2006 </a:t>
            </a:r>
            <a:r>
              <a:rPr lang="en-US" sz="1300" dirty="0">
                <a:latin typeface="+mj-lt"/>
                <a:cs typeface="Helvetica" panose="020B0604020202020204" pitchFamily="34" charset="0"/>
              </a:rPr>
              <a:t>APEC Economic Leaders' </a:t>
            </a:r>
            <a:r>
              <a:rPr lang="en-US" sz="1300" dirty="0" smtClean="0">
                <a:latin typeface="+mj-lt"/>
                <a:cs typeface="Helvetica" panose="020B0604020202020204" pitchFamily="34" charset="0"/>
              </a:rPr>
              <a:t>Meeting</a:t>
            </a:r>
            <a:r>
              <a:rPr lang="vi-VN" sz="1300" dirty="0" smtClean="0">
                <a:latin typeface="+mj-lt"/>
                <a:cs typeface="Helvetica" panose="020B0604020202020204" pitchFamily="34" charset="0"/>
              </a:rPr>
              <a:t>; </a:t>
            </a:r>
            <a:r>
              <a:rPr lang="en-US" sz="1300" dirty="0" smtClean="0">
                <a:latin typeface="+mj-lt"/>
                <a:cs typeface="Helvetica" panose="020B0604020202020204" pitchFamily="34" charset="0"/>
              </a:rPr>
              <a:t>16th </a:t>
            </a:r>
            <a:r>
              <a:rPr lang="en-US" sz="1300" dirty="0">
                <a:latin typeface="+mj-lt"/>
                <a:cs typeface="Helvetica" panose="020B0604020202020204" pitchFamily="34" charset="0"/>
              </a:rPr>
              <a:t>ASEAN Summit (</a:t>
            </a:r>
            <a:r>
              <a:rPr lang="en-US" sz="1300" dirty="0" smtClean="0">
                <a:latin typeface="+mj-lt"/>
                <a:cs typeface="Helvetica" panose="020B0604020202020204" pitchFamily="34" charset="0"/>
              </a:rPr>
              <a:t>2010)</a:t>
            </a:r>
            <a:r>
              <a:rPr lang="vi-VN" sz="1300" dirty="0" smtClean="0">
                <a:latin typeface="+mj-lt"/>
                <a:cs typeface="Helvetica" panose="020B0604020202020204" pitchFamily="34" charset="0"/>
              </a:rPr>
              <a:t>; </a:t>
            </a:r>
            <a:r>
              <a:rPr lang="en-US" sz="1300" dirty="0" smtClean="0">
                <a:latin typeface="+mj-lt"/>
                <a:cs typeface="Helvetica" panose="020B0604020202020204" pitchFamily="34" charset="0"/>
              </a:rPr>
              <a:t>National </a:t>
            </a:r>
            <a:r>
              <a:rPr lang="en-US" sz="1300" dirty="0">
                <a:latin typeface="+mj-lt"/>
                <a:cs typeface="Helvetica" panose="020B0604020202020204" pitchFamily="34" charset="0"/>
              </a:rPr>
              <a:t>Congress of the Communist Party of Vietnam (</a:t>
            </a:r>
            <a:r>
              <a:rPr lang="en-US" sz="1300" dirty="0" smtClean="0">
                <a:latin typeface="+mj-lt"/>
                <a:cs typeface="Helvetica" panose="020B0604020202020204" pitchFamily="34" charset="0"/>
              </a:rPr>
              <a:t>2011</a:t>
            </a:r>
            <a:r>
              <a:rPr lang="vi-VN" sz="1300" dirty="0" smtClean="0">
                <a:latin typeface="+mj-lt"/>
                <a:cs typeface="Helvetica" panose="020B0604020202020204" pitchFamily="34" charset="0"/>
              </a:rPr>
              <a:t>,2012</a:t>
            </a:r>
            <a:r>
              <a:rPr lang="en-US" sz="1300" dirty="0" smtClean="0">
                <a:latin typeface="+mj-lt"/>
                <a:cs typeface="Helvetica" panose="020B0604020202020204" pitchFamily="34" charset="0"/>
              </a:rPr>
              <a:t>)</a:t>
            </a:r>
            <a:endParaRPr lang="en-US" sz="1300" dirty="0">
              <a:latin typeface="+mj-lt"/>
              <a:cs typeface="Helvetica" panose="020B0604020202020204" pitchFamily="34" charset="0"/>
            </a:endParaRPr>
          </a:p>
        </p:txBody>
      </p:sp>
      <p:sp>
        <p:nvSpPr>
          <p:cNvPr id="10" name="Rectangle 9"/>
          <p:cNvSpPr/>
          <p:nvPr/>
        </p:nvSpPr>
        <p:spPr>
          <a:xfrm>
            <a:off x="4956174" y="4038600"/>
            <a:ext cx="4187826" cy="2793072"/>
          </a:xfrm>
          <a:prstGeom prst="rect">
            <a:avLst/>
          </a:prstGeom>
        </p:spPr>
        <p:txBody>
          <a:bodyPr wrap="square">
            <a:spAutoFit/>
          </a:bodyPr>
          <a:lstStyle/>
          <a:p>
            <a:pPr>
              <a:lnSpc>
                <a:spcPct val="150000"/>
              </a:lnSpc>
            </a:pPr>
            <a:r>
              <a:rPr lang="en-US" sz="1300" b="1" dirty="0">
                <a:cs typeface="Helvetica" panose="020B0604020202020204" pitchFamily="34" charset="0"/>
              </a:rPr>
              <a:t>Facilities:</a:t>
            </a:r>
            <a:r>
              <a:rPr lang="vi-VN" sz="1300" b="1" dirty="0">
                <a:cs typeface="Helvetica" panose="020B0604020202020204" pitchFamily="34" charset="0"/>
              </a:rPr>
              <a:t> (64 ha</a:t>
            </a:r>
            <a:r>
              <a:rPr lang="vi-VN" sz="1300" b="1" dirty="0" smtClean="0">
                <a:cs typeface="Helvetica" panose="020B0604020202020204" pitchFamily="34" charset="0"/>
              </a:rPr>
              <a:t>)</a:t>
            </a:r>
          </a:p>
          <a:p>
            <a:pPr marL="285750" indent="-285750">
              <a:lnSpc>
                <a:spcPct val="150000"/>
              </a:lnSpc>
              <a:buFont typeface="Wingdings" panose="05000000000000000000" pitchFamily="2" charset="2"/>
              <a:buChar char="ü"/>
            </a:pPr>
            <a:r>
              <a:rPr lang="vi-VN" sz="1300" dirty="0" smtClean="0">
                <a:cs typeface="Helvetica" panose="020B0604020202020204" pitchFamily="34" charset="0"/>
              </a:rPr>
              <a:t>4,389</a:t>
            </a:r>
            <a:r>
              <a:rPr lang="en-US" sz="1300" dirty="0" smtClean="0">
                <a:cs typeface="Helvetica" panose="020B0604020202020204" pitchFamily="34" charset="0"/>
              </a:rPr>
              <a:t> </a:t>
            </a:r>
            <a:r>
              <a:rPr lang="en-US" sz="1300" dirty="0" err="1" smtClean="0">
                <a:cs typeface="Helvetica" panose="020B0604020202020204" pitchFamily="34" charset="0"/>
              </a:rPr>
              <a:t>sqm</a:t>
            </a:r>
            <a:r>
              <a:rPr lang="en-US" sz="1300" dirty="0" smtClean="0">
                <a:cs typeface="Helvetica" panose="020B0604020202020204" pitchFamily="34" charset="0"/>
              </a:rPr>
              <a:t> indoor area</a:t>
            </a:r>
            <a:endParaRPr lang="vi-VN" sz="1300" dirty="0" smtClean="0">
              <a:cs typeface="Helvetica" panose="020B0604020202020204" pitchFamily="34" charset="0"/>
            </a:endParaRPr>
          </a:p>
          <a:p>
            <a:pPr marL="285750" indent="-285750">
              <a:lnSpc>
                <a:spcPct val="150000"/>
              </a:lnSpc>
              <a:buFont typeface="Wingdings" panose="05000000000000000000" pitchFamily="2" charset="2"/>
              <a:buChar char="ü"/>
            </a:pPr>
            <a:r>
              <a:rPr lang="vi-VN" sz="1300" dirty="0" smtClean="0">
                <a:cs typeface="Helvetica" panose="020B0604020202020204" pitchFamily="34" charset="0"/>
              </a:rPr>
              <a:t>1,500 sqm outdoor area</a:t>
            </a:r>
          </a:p>
          <a:p>
            <a:pPr marL="285750" indent="-285750">
              <a:buFont typeface="Wingdings" panose="05000000000000000000" pitchFamily="2" charset="2"/>
              <a:buChar char="ü"/>
            </a:pPr>
            <a:r>
              <a:rPr lang="en-US" sz="1300" dirty="0"/>
              <a:t>15,000 m</a:t>
            </a:r>
            <a:r>
              <a:rPr lang="en-US" sz="1300" baseline="30000" dirty="0"/>
              <a:t>2</a:t>
            </a:r>
            <a:r>
              <a:rPr lang="en-US" sz="1300" dirty="0"/>
              <a:t> (160,000 </a:t>
            </a:r>
            <a:r>
              <a:rPr lang="en-US" sz="1300" dirty="0" err="1"/>
              <a:t>sq</a:t>
            </a:r>
            <a:r>
              <a:rPr lang="en-US" sz="1300" dirty="0"/>
              <a:t> </a:t>
            </a:r>
            <a:r>
              <a:rPr lang="en-US" sz="1300" dirty="0" err="1"/>
              <a:t>ft</a:t>
            </a:r>
            <a:r>
              <a:rPr lang="en-US" sz="1300" dirty="0"/>
              <a:t>) exhibition space</a:t>
            </a:r>
          </a:p>
          <a:p>
            <a:pPr marL="285750" indent="-285750">
              <a:buFont typeface="Wingdings" panose="05000000000000000000" pitchFamily="2" charset="2"/>
              <a:buChar char="ü"/>
            </a:pPr>
            <a:r>
              <a:rPr lang="en-US" sz="1300" dirty="0"/>
              <a:t>Banquet Hall, accommodating up to 1,800 people, 2,000 m</a:t>
            </a:r>
            <a:r>
              <a:rPr lang="en-US" sz="1300" baseline="30000" dirty="0"/>
              <a:t>2</a:t>
            </a:r>
            <a:r>
              <a:rPr lang="en-US" sz="1300" dirty="0"/>
              <a:t> (22,000 </a:t>
            </a:r>
            <a:r>
              <a:rPr lang="en-US" sz="1300" dirty="0" err="1"/>
              <a:t>sq</a:t>
            </a:r>
            <a:r>
              <a:rPr lang="en-US" sz="1300" dirty="0"/>
              <a:t> </a:t>
            </a:r>
            <a:r>
              <a:rPr lang="en-US" sz="1300" dirty="0" err="1"/>
              <a:t>ft</a:t>
            </a:r>
            <a:r>
              <a:rPr lang="en-US" sz="1300" dirty="0" smtClean="0"/>
              <a:t>)</a:t>
            </a:r>
            <a:endParaRPr lang="en-US" sz="1300" dirty="0"/>
          </a:p>
          <a:p>
            <a:pPr marL="285750" indent="-285750">
              <a:buFont typeface="Wingdings" panose="05000000000000000000" pitchFamily="2" charset="2"/>
              <a:buChar char="ü"/>
            </a:pPr>
            <a:r>
              <a:rPr lang="en-US" sz="1300" dirty="0"/>
              <a:t>Main Meeting Hall, 3,747 seats with a divider for a smaller configuration, 4,256 m</a:t>
            </a:r>
            <a:r>
              <a:rPr lang="en-US" sz="1300" baseline="30000" dirty="0"/>
              <a:t>2</a:t>
            </a:r>
            <a:r>
              <a:rPr lang="en-US" sz="1300" dirty="0"/>
              <a:t> (45,810 </a:t>
            </a:r>
            <a:r>
              <a:rPr lang="en-US" sz="1300" dirty="0" err="1"/>
              <a:t>sq</a:t>
            </a:r>
            <a:r>
              <a:rPr lang="en-US" sz="1300" dirty="0"/>
              <a:t> </a:t>
            </a:r>
            <a:r>
              <a:rPr lang="en-US" sz="1300" dirty="0" err="1"/>
              <a:t>ft</a:t>
            </a:r>
            <a:r>
              <a:rPr lang="en-US" sz="1300" dirty="0" smtClean="0"/>
              <a:t>)</a:t>
            </a:r>
            <a:endParaRPr lang="en-US" sz="1300" dirty="0"/>
          </a:p>
          <a:p>
            <a:pPr marL="285750" indent="-285750">
              <a:buFont typeface="Wingdings" panose="05000000000000000000" pitchFamily="2" charset="2"/>
              <a:buChar char="ü"/>
            </a:pPr>
            <a:r>
              <a:rPr lang="en-US" sz="1300" dirty="0"/>
              <a:t>1 executive ballroom</a:t>
            </a:r>
          </a:p>
          <a:p>
            <a:pPr marL="285750" indent="-285750">
              <a:buFont typeface="Wingdings" panose="05000000000000000000" pitchFamily="2" charset="2"/>
              <a:buChar char="ü"/>
            </a:pPr>
            <a:r>
              <a:rPr lang="en-US" sz="1300" dirty="0"/>
              <a:t>2 executive meeting halls</a:t>
            </a:r>
          </a:p>
          <a:p>
            <a:pPr marL="285750" indent="-285750">
              <a:buFont typeface="Wingdings" panose="05000000000000000000" pitchFamily="2" charset="2"/>
              <a:buChar char="ü"/>
            </a:pPr>
            <a:r>
              <a:rPr lang="en-US" sz="1300" dirty="0"/>
              <a:t>3 press and media rooms</a:t>
            </a:r>
          </a:p>
          <a:p>
            <a:pPr marL="285750" indent="-285750">
              <a:buFont typeface="Wingdings" panose="05000000000000000000" pitchFamily="2" charset="2"/>
              <a:buChar char="ü"/>
            </a:pPr>
            <a:r>
              <a:rPr lang="en-US" sz="1300" dirty="0"/>
              <a:t>24 meeting rooms/ 72 </a:t>
            </a:r>
            <a:r>
              <a:rPr lang="en-US" sz="1300" dirty="0" smtClean="0"/>
              <a:t>breakouts</a:t>
            </a:r>
            <a:endParaRPr lang="en-US" sz="1300" dirty="0"/>
          </a:p>
        </p:txBody>
      </p:sp>
    </p:spTree>
    <p:extLst>
      <p:ext uri="{BB962C8B-B14F-4D97-AF65-F5344CB8AC3E}">
        <p14:creationId xmlns:p14="http://schemas.microsoft.com/office/powerpoint/2010/main" val="5461321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EE528F4-D5A0-4685-975C-C614BF32372E}" type="slidenum">
              <a:rPr lang="en-US" smtClean="0"/>
              <a:pPr/>
              <a:t>13</a:t>
            </a:fld>
            <a:endParaRPr lang="en-US" dirty="0"/>
          </a:p>
        </p:txBody>
      </p:sp>
      <p:sp>
        <p:nvSpPr>
          <p:cNvPr id="4" name="Title 2"/>
          <p:cNvSpPr txBox="1">
            <a:spLocks/>
          </p:cNvSpPr>
          <p:nvPr/>
        </p:nvSpPr>
        <p:spPr>
          <a:xfrm>
            <a:off x="457200" y="6858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200" dirty="0">
              <a:latin typeface="Helvetica" panose="020B0604020202020204" pitchFamily="34" charset="0"/>
              <a:cs typeface="Helvetica" panose="020B0604020202020204" pitchFamily="34" charset="0"/>
            </a:endParaRPr>
          </a:p>
        </p:txBody>
      </p:sp>
      <p:sp>
        <p:nvSpPr>
          <p:cNvPr id="5" name="Rectangle 4"/>
          <p:cNvSpPr/>
          <p:nvPr/>
        </p:nvSpPr>
        <p:spPr>
          <a:xfrm>
            <a:off x="556317" y="609600"/>
            <a:ext cx="8031366" cy="1200329"/>
          </a:xfrm>
          <a:prstGeom prst="rect">
            <a:avLst/>
          </a:prstGeom>
        </p:spPr>
        <p:txBody>
          <a:bodyPr wrap="none">
            <a:spAutoFit/>
          </a:bodyPr>
          <a:lstStyle/>
          <a:p>
            <a:r>
              <a:rPr lang="en-US" sz="2800" b="1" dirty="0" smtClean="0">
                <a:latin typeface="Helvetica" panose="020B0604020202020204" pitchFamily="34" charset="0"/>
                <a:cs typeface="Helvetica" panose="020B0604020202020204" pitchFamily="34" charset="0"/>
              </a:rPr>
              <a:t>Hanoi International Center for Exhibition (ICE)</a:t>
            </a:r>
            <a:endParaRPr lang="vi-VN" sz="2800" b="1" dirty="0" smtClean="0">
              <a:latin typeface="Helvetica" panose="020B0604020202020204" pitchFamily="34" charset="0"/>
              <a:cs typeface="Helvetica" panose="020B0604020202020204" pitchFamily="34" charset="0"/>
            </a:endParaRPr>
          </a:p>
          <a:p>
            <a:pPr algn="ctr"/>
            <a:r>
              <a:rPr lang="en-US" sz="1600" dirty="0">
                <a:latin typeface="Helvetica" panose="020B0604020202020204" pitchFamily="34" charset="0"/>
                <a:cs typeface="Helvetica" panose="020B0604020202020204" pitchFamily="34" charset="0"/>
                <a:hlinkClick r:id="rId3"/>
              </a:rPr>
              <a:t>http://icehanoi.vn/</a:t>
            </a:r>
            <a:r>
              <a:rPr lang="en-US" sz="2800" dirty="0">
                <a:latin typeface="Helvetica" panose="020B0604020202020204" pitchFamily="34" charset="0"/>
                <a:cs typeface="Helvetica" panose="020B0604020202020204" pitchFamily="34" charset="0"/>
              </a:rPr>
              <a:t/>
            </a:r>
            <a:br>
              <a:rPr lang="en-US" sz="2800" dirty="0">
                <a:latin typeface="Helvetica" panose="020B0604020202020204" pitchFamily="34" charset="0"/>
                <a:cs typeface="Helvetica" panose="020B0604020202020204" pitchFamily="34" charset="0"/>
              </a:rPr>
            </a:br>
            <a:endParaRPr lang="en-US" sz="2800" dirty="0">
              <a:latin typeface="Helvetica" panose="020B0604020202020204" pitchFamily="34" charset="0"/>
              <a:cs typeface="Helvetica" panose="020B0604020202020204" pitchFamily="34" charset="0"/>
            </a:endParaRPr>
          </a:p>
        </p:txBody>
      </p:sp>
      <p:sp>
        <p:nvSpPr>
          <p:cNvPr id="8" name="Content Placeholder 4"/>
          <p:cNvSpPr txBox="1">
            <a:spLocks/>
          </p:cNvSpPr>
          <p:nvPr/>
        </p:nvSpPr>
        <p:spPr>
          <a:xfrm>
            <a:off x="76200" y="1421409"/>
            <a:ext cx="4953000" cy="406499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sz="1300" b="1" dirty="0" smtClean="0">
                <a:latin typeface="+mj-lt"/>
                <a:cs typeface="Helvetica" panose="020B0604020202020204" pitchFamily="34" charset="0"/>
              </a:rPr>
              <a:t>Address: </a:t>
            </a:r>
            <a:r>
              <a:rPr lang="vi-VN" sz="1300" dirty="0" smtClean="0">
                <a:latin typeface="+mj-lt"/>
                <a:cs typeface="Helvetica" panose="020B0604020202020204" pitchFamily="34" charset="0"/>
              </a:rPr>
              <a:t>91 Tran Hung Dao Street, Hoan Kiem District, Hanoi</a:t>
            </a:r>
            <a:br>
              <a:rPr lang="vi-VN" sz="1300" dirty="0" smtClean="0">
                <a:latin typeface="+mj-lt"/>
                <a:cs typeface="Helvetica" panose="020B0604020202020204" pitchFamily="34" charset="0"/>
              </a:rPr>
            </a:br>
            <a:r>
              <a:rPr lang="vi-VN" sz="1300" dirty="0" smtClean="0">
                <a:latin typeface="+mj-lt"/>
                <a:cs typeface="Helvetica" panose="020B0604020202020204" pitchFamily="34" charset="0"/>
              </a:rPr>
              <a:t>Right inside the </a:t>
            </a:r>
            <a:r>
              <a:rPr lang="en-US" sz="1300" dirty="0" smtClean="0">
                <a:latin typeface="+mj-lt"/>
                <a:cs typeface="Helvetica" panose="020B0604020202020204" pitchFamily="34" charset="0"/>
              </a:rPr>
              <a:t>cent</a:t>
            </a:r>
            <a:r>
              <a:rPr lang="vi-VN" sz="1300" dirty="0" smtClean="0">
                <a:latin typeface="+mj-lt"/>
                <a:cs typeface="Helvetica" panose="020B0604020202020204" pitchFamily="34" charset="0"/>
              </a:rPr>
              <a:t>r</a:t>
            </a:r>
            <a:r>
              <a:rPr lang="en-US" sz="1300" dirty="0" smtClean="0">
                <a:latin typeface="+mj-lt"/>
                <a:cs typeface="Helvetica" panose="020B0604020202020204" pitchFamily="34" charset="0"/>
              </a:rPr>
              <a:t>e </a:t>
            </a:r>
            <a:r>
              <a:rPr lang="en-US" sz="1300" dirty="0">
                <a:latin typeface="+mj-lt"/>
                <a:cs typeface="Helvetica" panose="020B0604020202020204" pitchFamily="34" charset="0"/>
              </a:rPr>
              <a:t>of </a:t>
            </a:r>
            <a:r>
              <a:rPr lang="en-US" sz="1300" dirty="0" smtClean="0">
                <a:latin typeface="+mj-lt"/>
                <a:cs typeface="Helvetica" panose="020B0604020202020204" pitchFamily="34" charset="0"/>
              </a:rPr>
              <a:t>H</a:t>
            </a:r>
            <a:r>
              <a:rPr lang="vi-VN" sz="1300" dirty="0" smtClean="0">
                <a:latin typeface="+mj-lt"/>
                <a:cs typeface="Helvetica" panose="020B0604020202020204" pitchFamily="34" charset="0"/>
              </a:rPr>
              <a:t>anoi</a:t>
            </a:r>
            <a:r>
              <a:rPr lang="en-US" sz="1300" dirty="0" smtClean="0">
                <a:latin typeface="+mj-lt"/>
                <a:cs typeface="Helvetica" panose="020B0604020202020204" pitchFamily="34" charset="0"/>
              </a:rPr>
              <a:t>, </a:t>
            </a:r>
            <a:r>
              <a:rPr lang="vi-VN" sz="1300" dirty="0" smtClean="0">
                <a:latin typeface="+mj-lt"/>
                <a:cs typeface="Helvetica" panose="020B0604020202020204" pitchFamily="34" charset="0"/>
              </a:rPr>
              <a:t>40 minutes</a:t>
            </a:r>
            <a:r>
              <a:rPr lang="en-US" sz="1300" dirty="0" smtClean="0">
                <a:latin typeface="+mj-lt"/>
                <a:cs typeface="Helvetica" panose="020B0604020202020204" pitchFamily="34" charset="0"/>
              </a:rPr>
              <a:t> </a:t>
            </a:r>
            <a:r>
              <a:rPr lang="vi-VN" sz="1300" dirty="0" smtClean="0">
                <a:latin typeface="+mj-lt"/>
                <a:cs typeface="Helvetica" panose="020B0604020202020204" pitchFamily="34" charset="0"/>
              </a:rPr>
              <a:t>(30 km) </a:t>
            </a:r>
            <a:r>
              <a:rPr lang="en-US" sz="1300" dirty="0" smtClean="0">
                <a:latin typeface="+mj-lt"/>
                <a:cs typeface="Helvetica" panose="020B0604020202020204" pitchFamily="34" charset="0"/>
              </a:rPr>
              <a:t>from </a:t>
            </a:r>
            <a:r>
              <a:rPr lang="vi-VN" sz="1300" dirty="0" smtClean="0">
                <a:latin typeface="+mj-lt"/>
                <a:cs typeface="Helvetica" panose="020B0604020202020204" pitchFamily="34" charset="0"/>
              </a:rPr>
              <a:t>Noi Bai</a:t>
            </a:r>
            <a:r>
              <a:rPr lang="en-US" sz="1300" dirty="0" smtClean="0">
                <a:latin typeface="+mj-lt"/>
                <a:cs typeface="Helvetica" panose="020B0604020202020204" pitchFamily="34" charset="0"/>
              </a:rPr>
              <a:t> </a:t>
            </a:r>
            <a:r>
              <a:rPr lang="en-US" sz="1300" dirty="0">
                <a:latin typeface="+mj-lt"/>
                <a:cs typeface="Helvetica" panose="020B0604020202020204" pitchFamily="34" charset="0"/>
              </a:rPr>
              <a:t>International Airport. </a:t>
            </a:r>
            <a:endParaRPr lang="vi-VN" sz="1300" dirty="0">
              <a:latin typeface="+mj-lt"/>
              <a:cs typeface="Helvetica" panose="020B0604020202020204" pitchFamily="34" charset="0"/>
            </a:endParaRPr>
          </a:p>
          <a:p>
            <a:pPr>
              <a:lnSpc>
                <a:spcPct val="150000"/>
              </a:lnSpc>
            </a:pPr>
            <a:r>
              <a:rPr lang="en-US" sz="1300" dirty="0">
                <a:latin typeface="+mj-lt"/>
                <a:cs typeface="Helvetica" panose="020B0604020202020204" pitchFamily="34" charset="0"/>
              </a:rPr>
              <a:t>Most popular exhibition </a:t>
            </a:r>
            <a:r>
              <a:rPr lang="vi-VN" sz="1300" dirty="0" smtClean="0">
                <a:latin typeface="+mj-lt"/>
                <a:cs typeface="Helvetica" panose="020B0604020202020204" pitchFamily="34" charset="0"/>
              </a:rPr>
              <a:t>venue in North of Vietnam. </a:t>
            </a:r>
            <a:r>
              <a:rPr lang="en-US" sz="1300" dirty="0">
                <a:latin typeface="+mj-lt"/>
                <a:cs typeface="Helvetica" panose="020B0604020202020204" pitchFamily="34" charset="0"/>
              </a:rPr>
              <a:t>Nearby government facilities and easy access to public </a:t>
            </a:r>
            <a:r>
              <a:rPr lang="en-US" sz="1300" dirty="0" smtClean="0">
                <a:latin typeface="+mj-lt"/>
                <a:cs typeface="Helvetica" panose="020B0604020202020204" pitchFamily="34" charset="0"/>
              </a:rPr>
              <a:t>transport</a:t>
            </a:r>
            <a:r>
              <a:rPr lang="vi-VN" sz="1300" dirty="0" smtClean="0">
                <a:latin typeface="+mj-lt"/>
                <a:cs typeface="Helvetica" panose="020B0604020202020204" pitchFamily="34" charset="0"/>
              </a:rPr>
              <a:t>. Next to the </a:t>
            </a:r>
            <a:r>
              <a:rPr lang="en-US" sz="1300" dirty="0">
                <a:latin typeface="+mj-lt"/>
                <a:cs typeface="Helvetica" panose="020B0604020202020204" pitchFamily="34" charset="0"/>
              </a:rPr>
              <a:t>Vietnam-Soviet Friendship Labor Culture </a:t>
            </a:r>
            <a:r>
              <a:rPr lang="en-US" sz="1300" dirty="0" smtClean="0">
                <a:latin typeface="+mj-lt"/>
                <a:cs typeface="Helvetica" panose="020B0604020202020204" pitchFamily="34" charset="0"/>
              </a:rPr>
              <a:t>Palace</a:t>
            </a:r>
            <a:r>
              <a:rPr lang="vi-VN" sz="1300" dirty="0">
                <a:latin typeface="+mj-lt"/>
                <a:cs typeface="Helvetica" panose="020B0604020202020204" pitchFamily="34" charset="0"/>
              </a:rPr>
              <a:t> </a:t>
            </a:r>
            <a:r>
              <a:rPr lang="vi-VN" sz="1300" dirty="0" smtClean="0">
                <a:latin typeface="+mj-lt"/>
                <a:cs typeface="Helvetica" panose="020B0604020202020204" pitchFamily="34" charset="0"/>
              </a:rPr>
              <a:t>(musical theatre).</a:t>
            </a:r>
            <a:endParaRPr lang="en-US" sz="1300" dirty="0">
              <a:latin typeface="+mj-lt"/>
              <a:cs typeface="Helvetica" panose="020B0604020202020204" pitchFamily="34" charset="0"/>
            </a:endParaRPr>
          </a:p>
          <a:p>
            <a:pPr>
              <a:lnSpc>
                <a:spcPct val="150000"/>
              </a:lnSpc>
            </a:pPr>
            <a:r>
              <a:rPr lang="en-US" sz="1300" dirty="0" smtClean="0">
                <a:latin typeface="+mj-lt"/>
                <a:cs typeface="Helvetica" panose="020B0604020202020204" pitchFamily="34" charset="0"/>
              </a:rPr>
              <a:t>Suitable for</a:t>
            </a:r>
            <a:r>
              <a:rPr lang="en-US" sz="1300" dirty="0">
                <a:latin typeface="+mj-lt"/>
                <a:cs typeface="Helvetica" panose="020B0604020202020204" pitchFamily="34" charset="0"/>
              </a:rPr>
              <a:t>: International and domestic </a:t>
            </a:r>
            <a:r>
              <a:rPr lang="en-US" sz="1300" dirty="0" smtClean="0">
                <a:latin typeface="+mj-lt"/>
                <a:cs typeface="Helvetica" panose="020B0604020202020204" pitchFamily="34" charset="0"/>
              </a:rPr>
              <a:t>fairs</a:t>
            </a:r>
            <a:r>
              <a:rPr lang="vi-VN" sz="1300" dirty="0" smtClean="0">
                <a:latin typeface="+mj-lt"/>
                <a:cs typeface="Helvetica" panose="020B0604020202020204" pitchFamily="34" charset="0"/>
              </a:rPr>
              <a:t>, </a:t>
            </a:r>
            <a:r>
              <a:rPr lang="en-US" sz="1300" dirty="0" smtClean="0">
                <a:latin typeface="+mj-lt"/>
                <a:cs typeface="Helvetica" panose="020B0604020202020204" pitchFamily="34" charset="0"/>
              </a:rPr>
              <a:t>art performance</a:t>
            </a:r>
            <a:r>
              <a:rPr lang="vi-VN" sz="1300" dirty="0" smtClean="0">
                <a:latin typeface="+mj-lt"/>
                <a:cs typeface="Helvetica" panose="020B0604020202020204" pitchFamily="34" charset="0"/>
              </a:rPr>
              <a:t>s</a:t>
            </a:r>
            <a:r>
              <a:rPr lang="en-US" sz="1300" dirty="0" smtClean="0">
                <a:latin typeface="+mj-lt"/>
                <a:cs typeface="Helvetica" panose="020B0604020202020204" pitchFamily="34" charset="0"/>
              </a:rPr>
              <a:t>, </a:t>
            </a:r>
            <a:r>
              <a:rPr lang="en-US" sz="1300" dirty="0">
                <a:latin typeface="+mj-lt"/>
                <a:cs typeface="Helvetica" panose="020B0604020202020204" pitchFamily="34" charset="0"/>
              </a:rPr>
              <a:t>physical training and sports activities, </a:t>
            </a:r>
            <a:r>
              <a:rPr lang="vi-VN" sz="1300" dirty="0" smtClean="0">
                <a:latin typeface="+mj-lt"/>
                <a:cs typeface="Helvetica" panose="020B0604020202020204" pitchFamily="34" charset="0"/>
              </a:rPr>
              <a:t>social-political</a:t>
            </a:r>
            <a:r>
              <a:rPr lang="en-US" sz="1300" dirty="0" smtClean="0">
                <a:latin typeface="+mj-lt"/>
                <a:cs typeface="Helvetica" panose="020B0604020202020204" pitchFamily="34" charset="0"/>
              </a:rPr>
              <a:t> activities</a:t>
            </a:r>
            <a:r>
              <a:rPr lang="vi-VN" sz="1300" dirty="0" smtClean="0">
                <a:latin typeface="+mj-lt"/>
                <a:cs typeface="Helvetica" panose="020B0604020202020204" pitchFamily="34" charset="0"/>
              </a:rPr>
              <a:t>; </a:t>
            </a:r>
            <a:r>
              <a:rPr lang="en-US" sz="1300" dirty="0" smtClean="0">
                <a:latin typeface="+mj-lt"/>
                <a:cs typeface="Helvetica" panose="020B0604020202020204" pitchFamily="34" charset="0"/>
              </a:rPr>
              <a:t>meeting</a:t>
            </a:r>
            <a:r>
              <a:rPr lang="vi-VN" sz="1300" dirty="0" smtClean="0">
                <a:latin typeface="+mj-lt"/>
                <a:cs typeface="Helvetica" panose="020B0604020202020204" pitchFamily="34" charset="0"/>
              </a:rPr>
              <a:t>s</a:t>
            </a:r>
            <a:r>
              <a:rPr lang="en-US" sz="1300" dirty="0" smtClean="0">
                <a:latin typeface="+mj-lt"/>
                <a:cs typeface="Helvetica" panose="020B0604020202020204" pitchFamily="34" charset="0"/>
              </a:rPr>
              <a:t>,</a:t>
            </a:r>
            <a:r>
              <a:rPr lang="vi-VN" sz="1300" dirty="0" smtClean="0">
                <a:latin typeface="+mj-lt"/>
                <a:cs typeface="Helvetica" panose="020B0604020202020204" pitchFamily="34" charset="0"/>
              </a:rPr>
              <a:t> </a:t>
            </a:r>
            <a:r>
              <a:rPr lang="en-US" sz="1300" dirty="0" smtClean="0">
                <a:latin typeface="+mj-lt"/>
                <a:cs typeface="Helvetica" panose="020B0604020202020204" pitchFamily="34" charset="0"/>
              </a:rPr>
              <a:t>wedding</a:t>
            </a:r>
            <a:r>
              <a:rPr lang="vi-VN" sz="1300" dirty="0" smtClean="0">
                <a:latin typeface="+mj-lt"/>
                <a:cs typeface="Helvetica" panose="020B0604020202020204" pitchFamily="34" charset="0"/>
              </a:rPr>
              <a:t>s.</a:t>
            </a:r>
          </a:p>
          <a:p>
            <a:pPr>
              <a:lnSpc>
                <a:spcPct val="150000"/>
              </a:lnSpc>
            </a:pPr>
            <a:r>
              <a:rPr lang="en-US" sz="1300" dirty="0" smtClean="0">
                <a:latin typeface="+mj-lt"/>
                <a:cs typeface="Helvetica" panose="020B0604020202020204" pitchFamily="34" charset="0"/>
              </a:rPr>
              <a:t>Facilities:</a:t>
            </a: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9355" r="8011"/>
          <a:stretch/>
        </p:blipFill>
        <p:spPr>
          <a:xfrm>
            <a:off x="5049179" y="1600200"/>
            <a:ext cx="4018619" cy="2427111"/>
          </a:xfrm>
          <a:prstGeom prst="rect">
            <a:avLst/>
          </a:prstGeom>
        </p:spPr>
      </p:pic>
      <p:sp>
        <p:nvSpPr>
          <p:cNvPr id="10" name="Rectangle 9"/>
          <p:cNvSpPr/>
          <p:nvPr/>
        </p:nvSpPr>
        <p:spPr>
          <a:xfrm>
            <a:off x="120650" y="5229430"/>
            <a:ext cx="4864099" cy="992579"/>
          </a:xfrm>
          <a:prstGeom prst="rect">
            <a:avLst/>
          </a:prstGeom>
        </p:spPr>
        <p:txBody>
          <a:bodyPr wrap="square">
            <a:spAutoFit/>
          </a:bodyPr>
          <a:lstStyle/>
          <a:p>
            <a:pPr marL="285750" indent="-285750">
              <a:lnSpc>
                <a:spcPct val="150000"/>
              </a:lnSpc>
              <a:buFont typeface="Wingdings" panose="05000000000000000000" pitchFamily="2" charset="2"/>
              <a:buChar char="ü"/>
            </a:pPr>
            <a:r>
              <a:rPr lang="vi-VN" sz="1300" dirty="0" smtClean="0">
                <a:cs typeface="Helvetica" panose="020B0604020202020204" pitchFamily="34" charset="0"/>
              </a:rPr>
              <a:t>4,389</a:t>
            </a:r>
            <a:r>
              <a:rPr lang="en-US" sz="1300" dirty="0" smtClean="0">
                <a:cs typeface="Helvetica" panose="020B0604020202020204" pitchFamily="34" charset="0"/>
              </a:rPr>
              <a:t> </a:t>
            </a:r>
            <a:r>
              <a:rPr lang="en-US" sz="1300" dirty="0" err="1">
                <a:cs typeface="Helvetica" panose="020B0604020202020204" pitchFamily="34" charset="0"/>
              </a:rPr>
              <a:t>sqm</a:t>
            </a:r>
            <a:r>
              <a:rPr lang="en-US" sz="1300" dirty="0">
                <a:cs typeface="Helvetica" panose="020B0604020202020204" pitchFamily="34" charset="0"/>
              </a:rPr>
              <a:t> indoor </a:t>
            </a:r>
            <a:r>
              <a:rPr lang="en-US" sz="1300" dirty="0" smtClean="0">
                <a:cs typeface="Helvetica" panose="020B0604020202020204" pitchFamily="34" charset="0"/>
              </a:rPr>
              <a:t>area</a:t>
            </a:r>
            <a:endParaRPr lang="vi-VN" sz="1300" dirty="0" smtClean="0">
              <a:cs typeface="Helvetica" panose="020B0604020202020204" pitchFamily="34" charset="0"/>
            </a:endParaRPr>
          </a:p>
          <a:p>
            <a:pPr marL="285750" indent="-285750">
              <a:lnSpc>
                <a:spcPct val="150000"/>
              </a:lnSpc>
              <a:buFont typeface="Wingdings" panose="05000000000000000000" pitchFamily="2" charset="2"/>
              <a:buChar char="ü"/>
            </a:pPr>
            <a:r>
              <a:rPr lang="vi-VN" sz="1300" dirty="0" smtClean="0">
                <a:cs typeface="Helvetica" panose="020B0604020202020204" pitchFamily="34" charset="0"/>
              </a:rPr>
              <a:t>1,500 sqm outdoor area</a:t>
            </a:r>
          </a:p>
          <a:p>
            <a:pPr marL="285750" indent="-285750">
              <a:lnSpc>
                <a:spcPct val="150000"/>
              </a:lnSpc>
              <a:buFont typeface="Wingdings" panose="05000000000000000000" pitchFamily="2" charset="2"/>
              <a:buChar char="ü"/>
            </a:pPr>
            <a:endParaRPr lang="en-US" sz="1300" dirty="0">
              <a:cs typeface="Helvetica" panose="020B0604020202020204" pitchFamily="34" charset="0"/>
            </a:endParaRPr>
          </a:p>
        </p:txBody>
      </p:sp>
      <p:sp>
        <p:nvSpPr>
          <p:cNvPr id="11" name="Rectangle 10"/>
          <p:cNvSpPr/>
          <p:nvPr/>
        </p:nvSpPr>
        <p:spPr>
          <a:xfrm>
            <a:off x="5013326" y="4064384"/>
            <a:ext cx="3994148" cy="992579"/>
          </a:xfrm>
          <a:prstGeom prst="rect">
            <a:avLst/>
          </a:prstGeom>
        </p:spPr>
        <p:txBody>
          <a:bodyPr wrap="square">
            <a:spAutoFit/>
          </a:bodyPr>
          <a:lstStyle/>
          <a:p>
            <a:pPr>
              <a:lnSpc>
                <a:spcPct val="150000"/>
              </a:lnSpc>
            </a:pPr>
            <a:r>
              <a:rPr lang="en-US" sz="1300" dirty="0">
                <a:latin typeface="Calibri" panose="020F0502020204030204" pitchFamily="34" charset="0"/>
                <a:cs typeface="Calibri" panose="020F0502020204030204" pitchFamily="34" charset="0"/>
              </a:rPr>
              <a:t>Currently being rented out by VEFAC until </a:t>
            </a:r>
            <a:r>
              <a:rPr lang="vi-VN" sz="1300" dirty="0" smtClean="0">
                <a:latin typeface="Calibri" panose="020F0502020204030204" pitchFamily="34" charset="0"/>
                <a:cs typeface="Calibri" panose="020F0502020204030204" pitchFamily="34" charset="0"/>
              </a:rPr>
              <a:t>VEFAC complete building up</a:t>
            </a:r>
            <a:r>
              <a:rPr lang="en-US" sz="1300" dirty="0" smtClean="0">
                <a:latin typeface="Calibri" panose="020F0502020204030204" pitchFamily="34" charset="0"/>
                <a:cs typeface="Calibri" panose="020F0502020204030204" pitchFamily="34" charset="0"/>
              </a:rPr>
              <a:t> </a:t>
            </a:r>
            <a:r>
              <a:rPr lang="en-US" sz="1300" dirty="0">
                <a:latin typeface="Calibri" panose="020F0502020204030204" pitchFamily="34" charset="0"/>
                <a:cs typeface="Calibri" panose="020F0502020204030204" pitchFamily="34" charset="0"/>
              </a:rPr>
              <a:t>new exhibition </a:t>
            </a:r>
            <a:r>
              <a:rPr lang="en-US" sz="1300" dirty="0" smtClean="0">
                <a:latin typeface="Calibri" panose="020F0502020204030204" pitchFamily="34" charset="0"/>
                <a:cs typeface="Calibri" panose="020F0502020204030204" pitchFamily="34" charset="0"/>
              </a:rPr>
              <a:t>center</a:t>
            </a:r>
            <a:r>
              <a:rPr lang="vi-VN" sz="1300" dirty="0" smtClean="0">
                <a:latin typeface="Calibri" panose="020F0502020204030204" pitchFamily="34" charset="0"/>
                <a:cs typeface="Calibri" panose="020F0502020204030204" pitchFamily="34" charset="0"/>
              </a:rPr>
              <a:t> estimated to be in the end of 2020.</a:t>
            </a:r>
            <a:endParaRPr lang="en-US" sz="13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28085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14</a:t>
            </a:fld>
            <a:endParaRPr lang="en-US" dirty="0"/>
          </a:p>
        </p:txBody>
      </p:sp>
      <p:sp>
        <p:nvSpPr>
          <p:cNvPr id="3" name="Title 2"/>
          <p:cNvSpPr txBox="1">
            <a:spLocks/>
          </p:cNvSpPr>
          <p:nvPr/>
        </p:nvSpPr>
        <p:spPr>
          <a:xfrm>
            <a:off x="469710" y="675564"/>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latin typeface="Helvetica" panose="020B0604020202020204" pitchFamily="34" charset="0"/>
                <a:cs typeface="Helvetica" panose="020B0604020202020204" pitchFamily="34" charset="0"/>
              </a:rPr>
              <a:t>Vietnam Exhibition Fair Center (VEFAC)</a:t>
            </a:r>
            <a:endParaRPr lang="fr-FR" sz="2400" b="1" dirty="0" smtClean="0">
              <a:latin typeface="Helvetica" panose="020B0604020202020204" pitchFamily="34" charset="0"/>
              <a:cs typeface="Helvetica" panose="020B0604020202020204" pitchFamily="34" charset="0"/>
            </a:endParaRPr>
          </a:p>
          <a:p>
            <a:r>
              <a:rPr lang="en-US" sz="1800" dirty="0">
                <a:latin typeface="Helvetica"/>
                <a:cs typeface="Helvetica"/>
                <a:hlinkClick r:id="rId2"/>
              </a:rPr>
              <a:t>http://www.vefac.vn</a:t>
            </a:r>
            <a:r>
              <a:rPr lang="en-US" sz="1800" dirty="0" smtClean="0">
                <a:latin typeface="Helvetica"/>
                <a:cs typeface="Helvetica"/>
                <a:hlinkClick r:id="rId2"/>
              </a:rPr>
              <a:t>/</a:t>
            </a:r>
            <a:endParaRPr lang="en-US" sz="2400" dirty="0" smtClean="0">
              <a:latin typeface="Helvetica"/>
              <a:cs typeface="Helvetica"/>
            </a:endParaRPr>
          </a:p>
          <a:p>
            <a:endParaRPr lang="en-US" sz="2400" dirty="0">
              <a:latin typeface="Helvetica"/>
              <a:cs typeface="Helvetica"/>
            </a:endParaRPr>
          </a:p>
        </p:txBody>
      </p:sp>
      <p:sp>
        <p:nvSpPr>
          <p:cNvPr id="4" name="Content Placeholder 4"/>
          <p:cNvSpPr txBox="1">
            <a:spLocks/>
          </p:cNvSpPr>
          <p:nvPr/>
        </p:nvSpPr>
        <p:spPr>
          <a:xfrm>
            <a:off x="152400" y="1600200"/>
            <a:ext cx="4432110" cy="5018088"/>
          </a:xfrm>
          <a:prstGeom prst="rect">
            <a:avLst/>
          </a:prstGeom>
        </p:spPr>
        <p:txBody>
          <a:bodyPr>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vi-VN" sz="2000" dirty="0" smtClean="0">
                <a:latin typeface="+mj-lt"/>
                <a:cs typeface="Helvetica"/>
              </a:rPr>
              <a:t>In </a:t>
            </a:r>
            <a:r>
              <a:rPr lang="en-US" sz="2000" dirty="0" smtClean="0">
                <a:latin typeface="+mj-lt"/>
                <a:cs typeface="Helvetica"/>
              </a:rPr>
              <a:t>Hanoi</a:t>
            </a:r>
            <a:r>
              <a:rPr lang="vi-VN" sz="2000" dirty="0" smtClean="0">
                <a:latin typeface="+mj-lt"/>
                <a:cs typeface="Helvetica"/>
              </a:rPr>
              <a:t>. Not built yet. In Plan</a:t>
            </a:r>
          </a:p>
          <a:p>
            <a:pPr>
              <a:lnSpc>
                <a:spcPct val="150000"/>
              </a:lnSpc>
            </a:pPr>
            <a:r>
              <a:rPr lang="en-US" sz="2000" dirty="0">
                <a:latin typeface="+mj-lt"/>
              </a:rPr>
              <a:t>VEFAC has been selected by the Government as the Investment owner of a mega development project to create a versatile, advanced National Exhibition Center. The project includes two independent component projects:</a:t>
            </a:r>
          </a:p>
          <a:p>
            <a:pPr>
              <a:lnSpc>
                <a:spcPct val="150000"/>
              </a:lnSpc>
            </a:pPr>
            <a:r>
              <a:rPr lang="en-US" sz="2000" dirty="0" smtClean="0">
                <a:latin typeface="+mj-lt"/>
              </a:rPr>
              <a:t>1</a:t>
            </a:r>
            <a:r>
              <a:rPr lang="vi-VN" sz="2000" dirty="0" smtClean="0">
                <a:latin typeface="+mj-lt"/>
              </a:rPr>
              <a:t>.  </a:t>
            </a:r>
            <a:r>
              <a:rPr lang="en-US" sz="2000" dirty="0" smtClean="0">
                <a:latin typeface="+mj-lt"/>
              </a:rPr>
              <a:t>The </a:t>
            </a:r>
            <a:r>
              <a:rPr lang="en-US" sz="2000" dirty="0">
                <a:latin typeface="+mj-lt"/>
              </a:rPr>
              <a:t>first component project is the National Exhibition Fair Center Project at Nhat Tan road to </a:t>
            </a:r>
            <a:r>
              <a:rPr lang="en-US" sz="2000" dirty="0" err="1">
                <a:latin typeface="+mj-lt"/>
              </a:rPr>
              <a:t>Noi</a:t>
            </a:r>
            <a:r>
              <a:rPr lang="en-US" sz="2000" dirty="0">
                <a:latin typeface="+mj-lt"/>
              </a:rPr>
              <a:t> Bai airport.</a:t>
            </a:r>
            <a:endParaRPr lang="vi-VN" sz="2000" dirty="0" smtClean="0">
              <a:latin typeface="+mj-lt"/>
            </a:endParaRPr>
          </a:p>
          <a:p>
            <a:pPr>
              <a:lnSpc>
                <a:spcPct val="150000"/>
              </a:lnSpc>
            </a:pPr>
            <a:r>
              <a:rPr lang="vi-VN" sz="2000" dirty="0" smtClean="0">
                <a:latin typeface="+mj-lt"/>
              </a:rPr>
              <a:t>2. </a:t>
            </a:r>
            <a:r>
              <a:rPr lang="en-US" sz="2000" dirty="0" smtClean="0">
                <a:latin typeface="+mj-lt"/>
              </a:rPr>
              <a:t>The </a:t>
            </a:r>
            <a:r>
              <a:rPr lang="en-US" sz="2000" dirty="0">
                <a:latin typeface="+mj-lt"/>
              </a:rPr>
              <a:t>creation of the National Exhibition Center over an area of 125.9 hectares in Me Tri, Tu Liem, </a:t>
            </a:r>
            <a:r>
              <a:rPr lang="en-US" sz="2000" dirty="0" smtClean="0">
                <a:latin typeface="+mj-lt"/>
              </a:rPr>
              <a:t>Hanoi</a:t>
            </a:r>
            <a:endParaRPr lang="en-US" sz="2000" dirty="0">
              <a:latin typeface="+mj-lt"/>
            </a:endParaRPr>
          </a:p>
          <a:p>
            <a:pPr>
              <a:lnSpc>
                <a:spcPct val="150000"/>
              </a:lnSpc>
            </a:pPr>
            <a:r>
              <a:rPr lang="vi-VN" sz="2000" dirty="0" smtClean="0">
                <a:latin typeface="+mj-lt"/>
              </a:rPr>
              <a:t>3. </a:t>
            </a:r>
            <a:r>
              <a:rPr lang="en-US" sz="2000" dirty="0" smtClean="0">
                <a:latin typeface="+mj-lt"/>
              </a:rPr>
              <a:t>The </a:t>
            </a:r>
            <a:r>
              <a:rPr lang="en-US" sz="2000" dirty="0">
                <a:latin typeface="+mj-lt"/>
              </a:rPr>
              <a:t>establishment of a Trade, Service and Culture Center over an area of 6,838 hectares in Giang Vo, Ba Đình, Hà Nội.</a:t>
            </a:r>
            <a:r>
              <a:rPr lang="en-US" sz="1900" dirty="0" smtClean="0">
                <a:latin typeface="+mj-lt"/>
                <a:cs typeface="Helvetica"/>
              </a:rPr>
              <a:t/>
            </a:r>
            <a:br>
              <a:rPr lang="en-US" sz="1900" dirty="0" smtClean="0">
                <a:latin typeface="+mj-lt"/>
                <a:cs typeface="Helvetica"/>
              </a:rPr>
            </a:br>
            <a:endParaRPr lang="en-US" sz="1900" dirty="0" smtClean="0">
              <a:latin typeface="+mj-lt"/>
              <a:cs typeface="Helvetica"/>
            </a:endParaRPr>
          </a:p>
          <a:p>
            <a:pPr>
              <a:lnSpc>
                <a:spcPct val="150000"/>
              </a:lnSpc>
            </a:pPr>
            <a:endParaRPr lang="en-US" sz="1800" dirty="0">
              <a:latin typeface="Helvetica"/>
              <a:cs typeface="Helvetica"/>
            </a:endParaRPr>
          </a:p>
        </p:txBody>
      </p:sp>
      <p:pic>
        <p:nvPicPr>
          <p:cNvPr id="5" name="Picture 4"/>
          <p:cNvPicPr>
            <a:picLocks noChangeAspect="1"/>
          </p:cNvPicPr>
          <p:nvPr/>
        </p:nvPicPr>
        <p:blipFill>
          <a:blip r:embed="rId3"/>
          <a:stretch>
            <a:fillRect/>
          </a:stretch>
        </p:blipFill>
        <p:spPr>
          <a:xfrm>
            <a:off x="5059375" y="1600200"/>
            <a:ext cx="4008423" cy="2082695"/>
          </a:xfrm>
          <a:prstGeom prst="rect">
            <a:avLst/>
          </a:prstGeom>
        </p:spPr>
      </p:pic>
    </p:spTree>
    <p:extLst>
      <p:ext uri="{BB962C8B-B14F-4D97-AF65-F5344CB8AC3E}">
        <p14:creationId xmlns:p14="http://schemas.microsoft.com/office/powerpoint/2010/main" val="9087920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15</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p>
        </p:txBody>
      </p:sp>
      <p:sp>
        <p:nvSpPr>
          <p:cNvPr id="7" name="TextBox 6"/>
          <p:cNvSpPr txBox="1"/>
          <p:nvPr/>
        </p:nvSpPr>
        <p:spPr>
          <a:xfrm>
            <a:off x="1706881" y="2448580"/>
            <a:ext cx="6217919" cy="523220"/>
          </a:xfrm>
          <a:prstGeom prst="rect">
            <a:avLst/>
          </a:prstGeom>
          <a:solidFill>
            <a:schemeClr val="bg1"/>
          </a:solidFill>
          <a:ln>
            <a:noFill/>
          </a:ln>
        </p:spPr>
        <p:txBody>
          <a:bodyPr wrap="square" rtlCol="0">
            <a:spAutoFit/>
          </a:bodyPr>
          <a:lstStyle/>
          <a:p>
            <a:r>
              <a:rPr lang="en-US" sz="2800" b="1" dirty="0" smtClean="0">
                <a:latin typeface="Helvetica" pitchFamily="34" charset="0"/>
                <a:cs typeface="Helvetica" pitchFamily="34" charset="0"/>
              </a:rPr>
              <a:t>Exhibition Facts and Figures</a:t>
            </a:r>
            <a:endParaRPr lang="en-US" sz="2800" b="1" dirty="0">
              <a:latin typeface="Helvetica" pitchFamily="34" charset="0"/>
              <a:cs typeface="Helvetica" pitchFamily="34" charset="0"/>
            </a:endParaRPr>
          </a:p>
        </p:txBody>
      </p:sp>
    </p:spTree>
    <p:extLst>
      <p:ext uri="{BB962C8B-B14F-4D97-AF65-F5344CB8AC3E}">
        <p14:creationId xmlns:p14="http://schemas.microsoft.com/office/powerpoint/2010/main" val="1122795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16</a:t>
            </a:fld>
            <a:endParaRPr lang="en-US" dirty="0"/>
          </a:p>
        </p:txBody>
      </p:sp>
      <p:sp>
        <p:nvSpPr>
          <p:cNvPr id="4" name="Content Placeholder 3"/>
          <p:cNvSpPr txBox="1">
            <a:spLocks/>
          </p:cNvSpPr>
          <p:nvPr/>
        </p:nvSpPr>
        <p:spPr>
          <a:xfrm>
            <a:off x="460612" y="1295400"/>
            <a:ext cx="8683388" cy="51816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sz="1600" dirty="0" smtClean="0"/>
              <a:t>Who are typically the organizers (local? international?)	</a:t>
            </a:r>
          </a:p>
          <a:p>
            <a:pPr lvl="1">
              <a:lnSpc>
                <a:spcPct val="150000"/>
              </a:lnSpc>
              <a:buFont typeface="Wingdings" panose="05000000000000000000" pitchFamily="2" charset="2"/>
              <a:buChar char="ü"/>
            </a:pPr>
            <a:r>
              <a:rPr lang="en-US" sz="1600" dirty="0" smtClean="0">
                <a:solidFill>
                  <a:schemeClr val="accent6">
                    <a:lumMod val="75000"/>
                  </a:schemeClr>
                </a:solidFill>
              </a:rPr>
              <a:t>Local: </a:t>
            </a:r>
            <a:r>
              <a:rPr lang="vi-VN" sz="1600" dirty="0" smtClean="0">
                <a:solidFill>
                  <a:schemeClr val="accent6">
                    <a:lumMod val="75000"/>
                  </a:schemeClr>
                </a:solidFill>
              </a:rPr>
              <a:t>Vinexad, Veas, Adpex, </a:t>
            </a:r>
            <a:r>
              <a:rPr lang="en-US" sz="1600" dirty="0" smtClean="0">
                <a:solidFill>
                  <a:schemeClr val="accent6">
                    <a:lumMod val="75000"/>
                  </a:schemeClr>
                </a:solidFill>
              </a:rPr>
              <a:t>Hien </a:t>
            </a:r>
            <a:r>
              <a:rPr lang="en-US" sz="1600" dirty="0" err="1" smtClean="0">
                <a:solidFill>
                  <a:schemeClr val="accent6">
                    <a:lumMod val="75000"/>
                  </a:schemeClr>
                </a:solidFill>
              </a:rPr>
              <a:t>Dat</a:t>
            </a:r>
            <a:r>
              <a:rPr lang="en-US" sz="1600" dirty="0" smtClean="0">
                <a:solidFill>
                  <a:schemeClr val="accent6">
                    <a:lumMod val="75000"/>
                  </a:schemeClr>
                </a:solidFill>
              </a:rPr>
              <a:t>, CIS Viet Nam, Vietfair, </a:t>
            </a:r>
            <a:r>
              <a:rPr lang="en-US" sz="1600" dirty="0" err="1" smtClean="0">
                <a:solidFill>
                  <a:schemeClr val="accent6">
                    <a:lumMod val="75000"/>
                  </a:schemeClr>
                </a:solidFill>
              </a:rPr>
              <a:t>Vasep</a:t>
            </a:r>
            <a:r>
              <a:rPr lang="vi-VN" sz="1600" dirty="0" smtClean="0">
                <a:solidFill>
                  <a:schemeClr val="accent6">
                    <a:lumMod val="75000"/>
                  </a:schemeClr>
                </a:solidFill>
              </a:rPr>
              <a:t>, Vietbuild, Hawa, Vietrade</a:t>
            </a:r>
            <a:endParaRPr lang="en-US" sz="1600" dirty="0" smtClean="0">
              <a:solidFill>
                <a:schemeClr val="accent6">
                  <a:lumMod val="75000"/>
                </a:schemeClr>
              </a:solidFill>
            </a:endParaRPr>
          </a:p>
          <a:p>
            <a:pPr lvl="1">
              <a:lnSpc>
                <a:spcPct val="150000"/>
              </a:lnSpc>
              <a:buFont typeface="Wingdings" panose="05000000000000000000" pitchFamily="2" charset="2"/>
              <a:buChar char="ü"/>
            </a:pPr>
            <a:r>
              <a:rPr lang="en-US" sz="1600" dirty="0" smtClean="0">
                <a:solidFill>
                  <a:schemeClr val="accent6">
                    <a:lumMod val="75000"/>
                  </a:schemeClr>
                </a:solidFill>
              </a:rPr>
              <a:t>International: I</a:t>
            </a:r>
            <a:r>
              <a:rPr lang="vi-VN" sz="1600" dirty="0" smtClean="0">
                <a:solidFill>
                  <a:schemeClr val="accent6">
                    <a:lumMod val="75000"/>
                  </a:schemeClr>
                </a:solidFill>
              </a:rPr>
              <a:t>nforma (Ubm), </a:t>
            </a:r>
            <a:r>
              <a:rPr lang="en-US" sz="1600" dirty="0">
                <a:solidFill>
                  <a:schemeClr val="accent6">
                    <a:lumMod val="75000"/>
                  </a:schemeClr>
                </a:solidFill>
              </a:rPr>
              <a:t>Reed </a:t>
            </a:r>
            <a:r>
              <a:rPr lang="en-US" sz="1600" dirty="0" err="1" smtClean="0">
                <a:solidFill>
                  <a:schemeClr val="accent6">
                    <a:lumMod val="75000"/>
                  </a:schemeClr>
                </a:solidFill>
              </a:rPr>
              <a:t>Tradex</a:t>
            </a:r>
            <a:r>
              <a:rPr lang="vi-VN" sz="1600" dirty="0" smtClean="0">
                <a:solidFill>
                  <a:schemeClr val="accent6">
                    <a:lumMod val="75000"/>
                  </a:schemeClr>
                </a:solidFill>
              </a:rPr>
              <a:t>,</a:t>
            </a:r>
            <a:r>
              <a:rPr lang="en-US" sz="1600" dirty="0" smtClean="0">
                <a:solidFill>
                  <a:schemeClr val="accent6">
                    <a:lumMod val="75000"/>
                  </a:schemeClr>
                </a:solidFill>
              </a:rPr>
              <a:t> </a:t>
            </a:r>
            <a:r>
              <a:rPr lang="vi-VN" sz="1600" dirty="0" smtClean="0">
                <a:solidFill>
                  <a:schemeClr val="accent6">
                    <a:lumMod val="75000"/>
                  </a:schemeClr>
                </a:solidFill>
              </a:rPr>
              <a:t>Coex, </a:t>
            </a:r>
            <a:r>
              <a:rPr lang="en-US" sz="1600" dirty="0" smtClean="0">
                <a:solidFill>
                  <a:schemeClr val="accent6">
                    <a:lumMod val="75000"/>
                  </a:schemeClr>
                </a:solidFill>
              </a:rPr>
              <a:t>Fireworks</a:t>
            </a:r>
            <a:r>
              <a:rPr lang="vi-VN" sz="1600" dirty="0" smtClean="0">
                <a:solidFill>
                  <a:schemeClr val="accent6">
                    <a:lumMod val="75000"/>
                  </a:schemeClr>
                </a:solidFill>
              </a:rPr>
              <a:t>, Atfa, Phoenix, Chanchao</a:t>
            </a:r>
            <a:endParaRPr lang="en-US" sz="1600" dirty="0" smtClean="0">
              <a:solidFill>
                <a:schemeClr val="accent6">
                  <a:lumMod val="75000"/>
                </a:schemeClr>
              </a:solidFill>
            </a:endParaRPr>
          </a:p>
          <a:p>
            <a:pPr>
              <a:lnSpc>
                <a:spcPct val="150000"/>
              </a:lnSpc>
            </a:pPr>
            <a:r>
              <a:rPr lang="en-US" sz="1600" dirty="0" smtClean="0"/>
              <a:t>Which services are typically handled by the organizers and which can you subcontract? </a:t>
            </a:r>
          </a:p>
          <a:p>
            <a:pPr lvl="1">
              <a:lnSpc>
                <a:spcPct val="150000"/>
              </a:lnSpc>
              <a:buFont typeface="Wingdings" panose="05000000000000000000" pitchFamily="2" charset="2"/>
              <a:buChar char="ü"/>
            </a:pPr>
            <a:r>
              <a:rPr lang="en-US" sz="1600" dirty="0">
                <a:solidFill>
                  <a:schemeClr val="accent6">
                    <a:lumMod val="75000"/>
                  </a:schemeClr>
                </a:solidFill>
              </a:rPr>
              <a:t>If we are the official contractor of the show, we’ll handle the production of the event and </a:t>
            </a:r>
            <a:r>
              <a:rPr lang="en-US" sz="1600" dirty="0" smtClean="0">
                <a:solidFill>
                  <a:schemeClr val="accent6">
                    <a:lumMod val="75000"/>
                  </a:schemeClr>
                </a:solidFill>
              </a:rPr>
              <a:t>provide </a:t>
            </a:r>
            <a:r>
              <a:rPr lang="vi-VN" sz="1600" dirty="0" smtClean="0">
                <a:solidFill>
                  <a:schemeClr val="accent6">
                    <a:lumMod val="75000"/>
                  </a:schemeClr>
                </a:solidFill>
              </a:rPr>
              <a:t>Organizer requirement and Additional order items</a:t>
            </a:r>
            <a:r>
              <a:rPr lang="en-US" sz="1600" dirty="0" smtClean="0">
                <a:solidFill>
                  <a:schemeClr val="accent6">
                    <a:lumMod val="75000"/>
                  </a:schemeClr>
                </a:solidFill>
              </a:rPr>
              <a:t>. </a:t>
            </a:r>
            <a:r>
              <a:rPr lang="en-US" sz="1600" dirty="0">
                <a:solidFill>
                  <a:schemeClr val="accent6">
                    <a:lumMod val="75000"/>
                  </a:schemeClr>
                </a:solidFill>
              </a:rPr>
              <a:t>The scope of work includes </a:t>
            </a:r>
            <a:r>
              <a:rPr lang="vi-VN" sz="1600" dirty="0" smtClean="0">
                <a:solidFill>
                  <a:schemeClr val="accent6">
                    <a:lumMod val="75000"/>
                  </a:schemeClr>
                </a:solidFill>
              </a:rPr>
              <a:t>designing and </a:t>
            </a:r>
            <a:r>
              <a:rPr lang="en-US" sz="1600" dirty="0" smtClean="0">
                <a:solidFill>
                  <a:schemeClr val="accent6">
                    <a:lumMod val="75000"/>
                  </a:schemeClr>
                </a:solidFill>
              </a:rPr>
              <a:t>building </a:t>
            </a:r>
            <a:r>
              <a:rPr lang="en-US" sz="1600" dirty="0">
                <a:solidFill>
                  <a:schemeClr val="accent6">
                    <a:lumMod val="75000"/>
                  </a:schemeClr>
                </a:solidFill>
              </a:rPr>
              <a:t>the </a:t>
            </a:r>
            <a:r>
              <a:rPr lang="en-US" sz="1600" dirty="0" smtClean="0">
                <a:solidFill>
                  <a:schemeClr val="accent6">
                    <a:lumMod val="75000"/>
                  </a:schemeClr>
                </a:solidFill>
              </a:rPr>
              <a:t>standard</a:t>
            </a:r>
            <a:r>
              <a:rPr lang="vi-VN" sz="1600" dirty="0" smtClean="0">
                <a:solidFill>
                  <a:schemeClr val="accent6">
                    <a:lumMod val="75000"/>
                  </a:schemeClr>
                </a:solidFill>
              </a:rPr>
              <a:t>/upgrade/pavilion</a:t>
            </a:r>
            <a:r>
              <a:rPr lang="en-US" sz="1600" dirty="0" smtClean="0">
                <a:solidFill>
                  <a:schemeClr val="accent6">
                    <a:lumMod val="75000"/>
                  </a:schemeClr>
                </a:solidFill>
              </a:rPr>
              <a:t> </a:t>
            </a:r>
            <a:r>
              <a:rPr lang="en-US" sz="1600" dirty="0">
                <a:solidFill>
                  <a:schemeClr val="accent6">
                    <a:lumMod val="75000"/>
                  </a:schemeClr>
                </a:solidFill>
              </a:rPr>
              <a:t>booths, special </a:t>
            </a:r>
            <a:r>
              <a:rPr lang="en-US" sz="1600" dirty="0" smtClean="0">
                <a:solidFill>
                  <a:schemeClr val="accent6">
                    <a:lumMod val="75000"/>
                  </a:schemeClr>
                </a:solidFill>
              </a:rPr>
              <a:t>design</a:t>
            </a:r>
            <a:r>
              <a:rPr lang="vi-VN" sz="1600" dirty="0" smtClean="0">
                <a:solidFill>
                  <a:schemeClr val="accent6">
                    <a:lumMod val="75000"/>
                  </a:schemeClr>
                </a:solidFill>
              </a:rPr>
              <a:t> booths</a:t>
            </a:r>
            <a:r>
              <a:rPr lang="en-US" sz="1600" dirty="0" smtClean="0">
                <a:solidFill>
                  <a:schemeClr val="accent6">
                    <a:lumMod val="75000"/>
                  </a:schemeClr>
                </a:solidFill>
              </a:rPr>
              <a:t>, </a:t>
            </a:r>
            <a:r>
              <a:rPr lang="en-US" sz="1600" dirty="0">
                <a:solidFill>
                  <a:schemeClr val="accent6">
                    <a:lumMod val="75000"/>
                  </a:schemeClr>
                </a:solidFill>
              </a:rPr>
              <a:t>floor </a:t>
            </a:r>
            <a:r>
              <a:rPr lang="en-US" sz="1600" dirty="0" smtClean="0">
                <a:solidFill>
                  <a:schemeClr val="accent6">
                    <a:lumMod val="75000"/>
                  </a:schemeClr>
                </a:solidFill>
              </a:rPr>
              <a:t>marking</a:t>
            </a:r>
            <a:r>
              <a:rPr lang="vi-VN" sz="1600" dirty="0" smtClean="0">
                <a:solidFill>
                  <a:schemeClr val="accent6">
                    <a:lumMod val="75000"/>
                  </a:schemeClr>
                </a:solidFill>
              </a:rPr>
              <a:t>, backdrop/posters/signages; </a:t>
            </a:r>
            <a:r>
              <a:rPr lang="en-US" sz="1600" dirty="0" smtClean="0">
                <a:solidFill>
                  <a:schemeClr val="accent6">
                    <a:lumMod val="75000"/>
                  </a:schemeClr>
                </a:solidFill>
              </a:rPr>
              <a:t>managing </a:t>
            </a:r>
            <a:r>
              <a:rPr lang="en-US" sz="1600" dirty="0">
                <a:solidFill>
                  <a:schemeClr val="accent6">
                    <a:lumMod val="75000"/>
                  </a:schemeClr>
                </a:solidFill>
              </a:rPr>
              <a:t>the electricity and furniture for rental.</a:t>
            </a:r>
          </a:p>
          <a:p>
            <a:pPr>
              <a:lnSpc>
                <a:spcPct val="150000"/>
              </a:lnSpc>
            </a:pPr>
            <a:r>
              <a:rPr lang="en-US" sz="1600" dirty="0" smtClean="0"/>
              <a:t>Are there unions to be dealt with?  If so, who and where?</a:t>
            </a:r>
          </a:p>
          <a:p>
            <a:pPr lvl="1">
              <a:lnSpc>
                <a:spcPct val="150000"/>
              </a:lnSpc>
              <a:buFont typeface="Wingdings" panose="05000000000000000000" pitchFamily="2" charset="2"/>
              <a:buChar char="ü"/>
            </a:pPr>
            <a:r>
              <a:rPr lang="vi-VN" sz="1600" dirty="0" smtClean="0">
                <a:solidFill>
                  <a:schemeClr val="accent6">
                    <a:lumMod val="75000"/>
                  </a:schemeClr>
                </a:solidFill>
              </a:rPr>
              <a:t>For exhibition shows held at SECC, it is allowed to use only venue owner in-house supplier for furniture (named TMT); electricity (named Hong Hac); logistics (named Vega)</a:t>
            </a:r>
            <a:r>
              <a:rPr lang="en-US" sz="1600" dirty="0" smtClean="0"/>
              <a:t/>
            </a:r>
            <a:br>
              <a:rPr lang="en-US" sz="1600" dirty="0" smtClean="0"/>
            </a:br>
            <a:endParaRPr lang="en-US" sz="1600" dirty="0" smtClean="0"/>
          </a:p>
          <a:p>
            <a:pPr>
              <a:lnSpc>
                <a:spcPct val="150000"/>
              </a:lnSpc>
            </a:pPr>
            <a:endParaRPr lang="en-US" sz="1600" dirty="0" smtClean="0"/>
          </a:p>
          <a:p>
            <a:pPr>
              <a:lnSpc>
                <a:spcPct val="150000"/>
              </a:lnSpc>
            </a:pPr>
            <a:endParaRPr lang="en-US" sz="1600" dirty="0"/>
          </a:p>
        </p:txBody>
      </p:sp>
      <p:sp>
        <p:nvSpPr>
          <p:cNvPr id="6" name="Titel 1"/>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dirty="0" smtClean="0"/>
              <a:t>General Information</a:t>
            </a:r>
            <a:endParaRPr lang="de-DE" dirty="0"/>
          </a:p>
        </p:txBody>
      </p:sp>
    </p:spTree>
    <p:extLst>
      <p:ext uri="{BB962C8B-B14F-4D97-AF65-F5344CB8AC3E}">
        <p14:creationId xmlns:p14="http://schemas.microsoft.com/office/powerpoint/2010/main" val="12127882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17</a:t>
            </a:fld>
            <a:endParaRPr lang="en-US" dirty="0"/>
          </a:p>
        </p:txBody>
      </p:sp>
      <p:sp>
        <p:nvSpPr>
          <p:cNvPr id="4" name="Content Placeholder 3"/>
          <p:cNvSpPr txBox="1">
            <a:spLocks/>
          </p:cNvSpPr>
          <p:nvPr/>
        </p:nvSpPr>
        <p:spPr>
          <a:xfrm>
            <a:off x="491318" y="1066800"/>
            <a:ext cx="8652681" cy="54102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70000"/>
              </a:lnSpc>
            </a:pPr>
            <a:r>
              <a:rPr lang="en-US" sz="1600" dirty="0" smtClean="0"/>
              <a:t>How are move in/move outs handled (lots of time? No time? Targeted move ins or outs?</a:t>
            </a:r>
          </a:p>
          <a:p>
            <a:pPr lvl="1">
              <a:buFont typeface="Wingdings" panose="05000000000000000000" pitchFamily="2" charset="2"/>
              <a:buChar char="ü"/>
            </a:pPr>
            <a:r>
              <a:rPr lang="en-US" sz="1600" dirty="0">
                <a:solidFill>
                  <a:schemeClr val="accent6">
                    <a:lumMod val="75000"/>
                  </a:schemeClr>
                </a:solidFill>
              </a:rPr>
              <a:t>Handled by either the contractor or subcontractor. These typically take 1 – 3 </a:t>
            </a:r>
            <a:r>
              <a:rPr lang="en-US" sz="1600" dirty="0" smtClean="0">
                <a:solidFill>
                  <a:schemeClr val="accent6">
                    <a:lumMod val="75000"/>
                  </a:schemeClr>
                </a:solidFill>
              </a:rPr>
              <a:t>days</a:t>
            </a:r>
            <a:r>
              <a:rPr lang="vi-VN" sz="1600" dirty="0" smtClean="0">
                <a:solidFill>
                  <a:schemeClr val="accent6">
                    <a:lumMod val="75000"/>
                  </a:schemeClr>
                </a:solidFill>
              </a:rPr>
              <a:t>, from 9 to 14 hours/day. (8.00-17.00/12.00-22.00/8.00-22.00)</a:t>
            </a:r>
            <a:endParaRPr lang="en-US" sz="1600" dirty="0" smtClean="0">
              <a:solidFill>
                <a:schemeClr val="accent6">
                  <a:lumMod val="75000"/>
                </a:schemeClr>
              </a:solidFill>
            </a:endParaRPr>
          </a:p>
          <a:p>
            <a:pPr>
              <a:lnSpc>
                <a:spcPct val="170000"/>
              </a:lnSpc>
            </a:pPr>
            <a:r>
              <a:rPr lang="en-US" sz="1600" dirty="0" smtClean="0"/>
              <a:t>Health and Safety standards?  Some countries (like the UK) require detailed Risk Assessments and Method Statements, for example.</a:t>
            </a:r>
          </a:p>
          <a:p>
            <a:pPr lvl="1">
              <a:buFont typeface="Wingdings" panose="05000000000000000000" pitchFamily="2" charset="2"/>
              <a:buChar char="ü"/>
            </a:pPr>
            <a:r>
              <a:rPr lang="vi-VN" sz="1600" dirty="0" smtClean="0">
                <a:solidFill>
                  <a:schemeClr val="accent6">
                    <a:lumMod val="75000"/>
                  </a:schemeClr>
                </a:solidFill>
              </a:rPr>
              <a:t>Standard </a:t>
            </a:r>
            <a:r>
              <a:rPr lang="en-US" sz="1600" dirty="0" smtClean="0">
                <a:solidFill>
                  <a:schemeClr val="accent6">
                    <a:lumMod val="75000"/>
                  </a:schemeClr>
                </a:solidFill>
              </a:rPr>
              <a:t>safety </a:t>
            </a:r>
            <a:r>
              <a:rPr lang="en-US" sz="1600" dirty="0">
                <a:solidFill>
                  <a:schemeClr val="accent6">
                    <a:lumMod val="75000"/>
                  </a:schemeClr>
                </a:solidFill>
              </a:rPr>
              <a:t>and recognition gear for </a:t>
            </a:r>
            <a:r>
              <a:rPr lang="en-US" sz="1600" dirty="0" smtClean="0">
                <a:solidFill>
                  <a:schemeClr val="accent6">
                    <a:lumMod val="75000"/>
                  </a:schemeClr>
                </a:solidFill>
              </a:rPr>
              <a:t>workers </a:t>
            </a:r>
            <a:r>
              <a:rPr lang="en-US" sz="1600" dirty="0">
                <a:solidFill>
                  <a:schemeClr val="accent6">
                    <a:lumMod val="75000"/>
                  </a:schemeClr>
                </a:solidFill>
              </a:rPr>
              <a:t>(helmets and nametags</a:t>
            </a:r>
            <a:r>
              <a:rPr lang="en-US" sz="1600" dirty="0" smtClean="0">
                <a:solidFill>
                  <a:schemeClr val="accent6">
                    <a:lumMod val="75000"/>
                  </a:schemeClr>
                </a:solidFill>
              </a:rPr>
              <a:t>)</a:t>
            </a:r>
            <a:r>
              <a:rPr lang="vi-VN" sz="1600" dirty="0" smtClean="0">
                <a:solidFill>
                  <a:schemeClr val="accent6">
                    <a:lumMod val="75000"/>
                  </a:schemeClr>
                </a:solidFill>
              </a:rPr>
              <a:t> </a:t>
            </a:r>
            <a:r>
              <a:rPr lang="en-US" sz="1600" dirty="0" smtClean="0">
                <a:solidFill>
                  <a:schemeClr val="accent6">
                    <a:lumMod val="75000"/>
                  </a:schemeClr>
                </a:solidFill>
              </a:rPr>
              <a:t> are </a:t>
            </a:r>
            <a:r>
              <a:rPr lang="vi-VN" sz="1600" dirty="0" smtClean="0">
                <a:solidFill>
                  <a:schemeClr val="accent6">
                    <a:lumMod val="75000"/>
                  </a:schemeClr>
                </a:solidFill>
              </a:rPr>
              <a:t>compulsory  to enter the </a:t>
            </a:r>
            <a:r>
              <a:rPr lang="en-US" sz="1600" dirty="0" smtClean="0">
                <a:solidFill>
                  <a:schemeClr val="accent6">
                    <a:lumMod val="75000"/>
                  </a:schemeClr>
                </a:solidFill>
              </a:rPr>
              <a:t>venue </a:t>
            </a:r>
            <a:r>
              <a:rPr lang="en-US" sz="1600" dirty="0">
                <a:solidFill>
                  <a:schemeClr val="accent6">
                    <a:lumMod val="75000"/>
                  </a:schemeClr>
                </a:solidFill>
              </a:rPr>
              <a:t>during set </a:t>
            </a:r>
            <a:r>
              <a:rPr lang="en-US" sz="1600" dirty="0" smtClean="0">
                <a:solidFill>
                  <a:schemeClr val="accent6">
                    <a:lumMod val="75000"/>
                  </a:schemeClr>
                </a:solidFill>
              </a:rPr>
              <a:t>up</a:t>
            </a:r>
            <a:r>
              <a:rPr lang="vi-VN" sz="1600" dirty="0" smtClean="0">
                <a:solidFill>
                  <a:schemeClr val="accent6">
                    <a:lumMod val="75000"/>
                  </a:schemeClr>
                </a:solidFill>
              </a:rPr>
              <a:t> days</a:t>
            </a:r>
            <a:r>
              <a:rPr lang="en-US" sz="1600" dirty="0" smtClean="0">
                <a:solidFill>
                  <a:schemeClr val="accent6">
                    <a:lumMod val="75000"/>
                  </a:schemeClr>
                </a:solidFill>
              </a:rPr>
              <a:t>. </a:t>
            </a:r>
            <a:endParaRPr lang="vi-VN" sz="1600" dirty="0" smtClean="0">
              <a:solidFill>
                <a:schemeClr val="accent6">
                  <a:lumMod val="75000"/>
                </a:schemeClr>
              </a:solidFill>
            </a:endParaRPr>
          </a:p>
          <a:p>
            <a:pPr lvl="1">
              <a:buFont typeface="Wingdings" panose="05000000000000000000" pitchFamily="2" charset="2"/>
              <a:buChar char="ü"/>
            </a:pPr>
            <a:r>
              <a:rPr lang="en-US" sz="1600" dirty="0" smtClean="0">
                <a:solidFill>
                  <a:schemeClr val="accent6">
                    <a:lumMod val="75000"/>
                  </a:schemeClr>
                </a:solidFill>
              </a:rPr>
              <a:t>According </a:t>
            </a:r>
            <a:r>
              <a:rPr lang="en-US" sz="1600" dirty="0">
                <a:solidFill>
                  <a:schemeClr val="accent6">
                    <a:lumMod val="75000"/>
                  </a:schemeClr>
                </a:solidFill>
              </a:rPr>
              <a:t>to the </a:t>
            </a:r>
            <a:r>
              <a:rPr lang="en-US" sz="1600" dirty="0" smtClean="0">
                <a:solidFill>
                  <a:schemeClr val="accent6">
                    <a:lumMod val="75000"/>
                  </a:schemeClr>
                </a:solidFill>
              </a:rPr>
              <a:t>venue’s regulation, welding </a:t>
            </a:r>
            <a:r>
              <a:rPr lang="en-US" sz="1600" dirty="0">
                <a:solidFill>
                  <a:schemeClr val="accent6">
                    <a:lumMod val="75000"/>
                  </a:schemeClr>
                </a:solidFill>
              </a:rPr>
              <a:t>and spray </a:t>
            </a:r>
            <a:r>
              <a:rPr lang="en-US" sz="1600" dirty="0" smtClean="0">
                <a:solidFill>
                  <a:schemeClr val="accent6">
                    <a:lumMod val="75000"/>
                  </a:schemeClr>
                </a:solidFill>
              </a:rPr>
              <a:t>painting are prohibited. Air compressors used during construction needs to be verified and approved by the management.</a:t>
            </a:r>
            <a:endParaRPr lang="en-US" sz="1600" dirty="0">
              <a:solidFill>
                <a:schemeClr val="accent6">
                  <a:lumMod val="75000"/>
                </a:schemeClr>
              </a:solidFill>
            </a:endParaRPr>
          </a:p>
          <a:p>
            <a:pPr>
              <a:lnSpc>
                <a:spcPct val="170000"/>
              </a:lnSpc>
            </a:pPr>
            <a:r>
              <a:rPr lang="en-US" sz="1600" dirty="0" smtClean="0"/>
              <a:t>Building permissions?</a:t>
            </a:r>
          </a:p>
          <a:p>
            <a:pPr lvl="1">
              <a:buFont typeface="Wingdings" panose="05000000000000000000" pitchFamily="2" charset="2"/>
              <a:buChar char="ü"/>
            </a:pPr>
            <a:r>
              <a:rPr lang="en-US" sz="1600" dirty="0">
                <a:solidFill>
                  <a:schemeClr val="accent6">
                    <a:lumMod val="75000"/>
                  </a:schemeClr>
                </a:solidFill>
              </a:rPr>
              <a:t>For indoors exhibition construction, builders only require approval from the venue’s management. </a:t>
            </a:r>
            <a:endParaRPr lang="vi-VN" sz="1600" dirty="0" smtClean="0">
              <a:solidFill>
                <a:schemeClr val="accent6">
                  <a:lumMod val="75000"/>
                </a:schemeClr>
              </a:solidFill>
            </a:endParaRPr>
          </a:p>
          <a:p>
            <a:pPr lvl="1">
              <a:buFont typeface="Wingdings" panose="05000000000000000000" pitchFamily="2" charset="2"/>
              <a:buChar char="ü"/>
            </a:pPr>
            <a:r>
              <a:rPr lang="en-US" sz="1600" dirty="0" smtClean="0">
                <a:solidFill>
                  <a:schemeClr val="accent6">
                    <a:lumMod val="75000"/>
                  </a:schemeClr>
                </a:solidFill>
              </a:rPr>
              <a:t>Outdoors </a:t>
            </a:r>
            <a:r>
              <a:rPr lang="en-US" sz="1600" dirty="0">
                <a:solidFill>
                  <a:schemeClr val="accent6">
                    <a:lumMod val="75000"/>
                  </a:schemeClr>
                </a:solidFill>
              </a:rPr>
              <a:t>exhibition construction requires government approval and approval from the Venue Management.</a:t>
            </a:r>
          </a:p>
          <a:p>
            <a:pPr>
              <a:lnSpc>
                <a:spcPct val="170000"/>
              </a:lnSpc>
            </a:pPr>
            <a:endParaRPr lang="en-US" sz="1600" dirty="0" smtClean="0"/>
          </a:p>
          <a:p>
            <a:endParaRPr lang="en-US" sz="1600" dirty="0"/>
          </a:p>
        </p:txBody>
      </p:sp>
      <p:sp>
        <p:nvSpPr>
          <p:cNvPr id="6" name="Titel 1"/>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dirty="0" smtClean="0"/>
              <a:t>General Information</a:t>
            </a:r>
            <a:endParaRPr lang="de-DE" dirty="0"/>
          </a:p>
        </p:txBody>
      </p:sp>
    </p:spTree>
    <p:extLst>
      <p:ext uri="{BB962C8B-B14F-4D97-AF65-F5344CB8AC3E}">
        <p14:creationId xmlns:p14="http://schemas.microsoft.com/office/powerpoint/2010/main" val="18119632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18</a:t>
            </a:fld>
            <a:endParaRPr lang="en-US" dirty="0"/>
          </a:p>
        </p:txBody>
      </p:sp>
      <p:sp>
        <p:nvSpPr>
          <p:cNvPr id="3" name="Titel 1"/>
          <p:cNvSpPr txBox="1">
            <a:spLocks/>
          </p:cNvSpPr>
          <p:nvPr/>
        </p:nvSpPr>
        <p:spPr>
          <a:xfrm>
            <a:off x="457200" y="457200"/>
            <a:ext cx="8229600" cy="9604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dirty="0" smtClean="0"/>
              <a:t>Electrics and Electricity</a:t>
            </a:r>
            <a:endParaRPr lang="de-DE" dirty="0"/>
          </a:p>
        </p:txBody>
      </p:sp>
      <p:sp>
        <p:nvSpPr>
          <p:cNvPr id="4" name="Inhaltsplatzhalter 2"/>
          <p:cNvSpPr txBox="1">
            <a:spLocks/>
          </p:cNvSpPr>
          <p:nvPr/>
        </p:nvSpPr>
        <p:spPr>
          <a:xfrm>
            <a:off x="762000" y="1600199"/>
            <a:ext cx="8229600"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smtClean="0">
                <a:latin typeface="Helvetica" panose="020B0604020202020204" pitchFamily="34" charset="0"/>
                <a:cs typeface="Helvetica" panose="020B0604020202020204" pitchFamily="34" charset="0"/>
              </a:rPr>
              <a:t>Typical Voltage (110/220v)?</a:t>
            </a:r>
          </a:p>
          <a:p>
            <a:pPr lvl="1">
              <a:buFont typeface="Wingdings" panose="05000000000000000000" pitchFamily="2" charset="2"/>
              <a:buChar char="ü"/>
            </a:pPr>
            <a:r>
              <a:rPr lang="en-US" sz="2200" dirty="0" smtClean="0">
                <a:solidFill>
                  <a:schemeClr val="accent6">
                    <a:lumMod val="75000"/>
                  </a:schemeClr>
                </a:solidFill>
                <a:latin typeface="Helvetica" panose="020B0604020202020204" pitchFamily="34" charset="0"/>
                <a:cs typeface="Helvetica" panose="020B0604020202020204" pitchFamily="34" charset="0"/>
              </a:rPr>
              <a:t>	220v</a:t>
            </a:r>
          </a:p>
          <a:p>
            <a:r>
              <a:rPr lang="en-US" sz="2200" dirty="0" smtClean="0">
                <a:latin typeface="Helvetica" panose="020B0604020202020204" pitchFamily="34" charset="0"/>
                <a:cs typeface="Helvetica" panose="020B0604020202020204" pitchFamily="34" charset="0"/>
              </a:rPr>
              <a:t>Do you need to have certified electricians?</a:t>
            </a:r>
          </a:p>
          <a:p>
            <a:pPr lvl="1">
              <a:buFont typeface="Wingdings" panose="05000000000000000000" pitchFamily="2" charset="2"/>
              <a:buChar char="ü"/>
            </a:pPr>
            <a:r>
              <a:rPr lang="en-US" sz="2200" dirty="0">
                <a:solidFill>
                  <a:schemeClr val="accent6">
                    <a:lumMod val="75000"/>
                  </a:schemeClr>
                </a:solidFill>
                <a:latin typeface="Helvetica" panose="020B0604020202020204" pitchFamily="34" charset="0"/>
                <a:cs typeface="Helvetica" panose="020B0604020202020204" pitchFamily="34" charset="0"/>
              </a:rPr>
              <a:t>	Yes, we </a:t>
            </a:r>
            <a:r>
              <a:rPr lang="en-US" sz="2200" dirty="0" smtClean="0">
                <a:solidFill>
                  <a:schemeClr val="accent6">
                    <a:lumMod val="75000"/>
                  </a:schemeClr>
                </a:solidFill>
                <a:latin typeface="Helvetica" panose="020B0604020202020204" pitchFamily="34" charset="0"/>
                <a:cs typeface="Helvetica" panose="020B0604020202020204" pitchFamily="34" charset="0"/>
              </a:rPr>
              <a:t>require certified </a:t>
            </a:r>
            <a:r>
              <a:rPr lang="en-US" sz="2200" dirty="0">
                <a:solidFill>
                  <a:schemeClr val="accent6">
                    <a:lumMod val="75000"/>
                  </a:schemeClr>
                </a:solidFill>
                <a:latin typeface="Helvetica" panose="020B0604020202020204" pitchFamily="34" charset="0"/>
                <a:cs typeface="Helvetica" panose="020B0604020202020204" pitchFamily="34" charset="0"/>
              </a:rPr>
              <a:t>electricians</a:t>
            </a:r>
          </a:p>
          <a:p>
            <a:r>
              <a:rPr lang="en-US" sz="2200" dirty="0" smtClean="0">
                <a:latin typeface="Helvetica" panose="020B0604020202020204" pitchFamily="34" charset="0"/>
                <a:cs typeface="Helvetica" panose="020B0604020202020204" pitchFamily="34" charset="0"/>
              </a:rPr>
              <a:t>What are the standard plugs and sockets?</a:t>
            </a:r>
          </a:p>
          <a:p>
            <a:pPr lvl="1">
              <a:buFont typeface="Wingdings" panose="05000000000000000000" pitchFamily="2" charset="2"/>
              <a:buChar char="ü"/>
            </a:pPr>
            <a:r>
              <a:rPr lang="en-US" sz="2200" dirty="0" smtClean="0">
                <a:solidFill>
                  <a:schemeClr val="accent6">
                    <a:lumMod val="75000"/>
                  </a:schemeClr>
                </a:solidFill>
                <a:latin typeface="Helvetica" panose="020B0604020202020204" pitchFamily="34" charset="0"/>
                <a:cs typeface="Helvetica" panose="020B0604020202020204" pitchFamily="34" charset="0"/>
              </a:rPr>
              <a:t>	Here </a:t>
            </a:r>
            <a:r>
              <a:rPr lang="en-US" sz="2200" dirty="0">
                <a:solidFill>
                  <a:schemeClr val="accent6">
                    <a:lumMod val="75000"/>
                  </a:schemeClr>
                </a:solidFill>
                <a:latin typeface="Helvetica" panose="020B0604020202020204" pitchFamily="34" charset="0"/>
                <a:cs typeface="Helvetica" panose="020B0604020202020204" pitchFamily="34" charset="0"/>
              </a:rPr>
              <a:t>is our standard </a:t>
            </a:r>
            <a:r>
              <a:rPr lang="en-US" sz="2200" dirty="0" smtClean="0">
                <a:solidFill>
                  <a:schemeClr val="accent6">
                    <a:lumMod val="75000"/>
                  </a:schemeClr>
                </a:solidFill>
                <a:latin typeface="Helvetica" panose="020B0604020202020204" pitchFamily="34" charset="0"/>
                <a:cs typeface="Helvetica" panose="020B0604020202020204" pitchFamily="34" charset="0"/>
              </a:rPr>
              <a:t>plug </a:t>
            </a:r>
            <a:r>
              <a:rPr lang="en-US" sz="2200" dirty="0">
                <a:solidFill>
                  <a:schemeClr val="accent6">
                    <a:lumMod val="75000"/>
                  </a:schemeClr>
                </a:solidFill>
                <a:latin typeface="Helvetica" panose="020B0604020202020204" pitchFamily="34" charset="0"/>
                <a:cs typeface="Helvetica" panose="020B0604020202020204" pitchFamily="34" charset="0"/>
              </a:rPr>
              <a:t>and </a:t>
            </a:r>
            <a:r>
              <a:rPr lang="en-US" sz="2200" dirty="0" smtClean="0">
                <a:solidFill>
                  <a:schemeClr val="accent6">
                    <a:lumMod val="75000"/>
                  </a:schemeClr>
                </a:solidFill>
                <a:latin typeface="Helvetica" panose="020B0604020202020204" pitchFamily="34" charset="0"/>
                <a:cs typeface="Helvetica" panose="020B0604020202020204" pitchFamily="34" charset="0"/>
              </a:rPr>
              <a:t>socket </a:t>
            </a:r>
          </a:p>
          <a:p>
            <a:endParaRPr lang="en-US" sz="2600" dirty="0" smtClean="0">
              <a:latin typeface="Helvetica" panose="020B0604020202020204" pitchFamily="34" charset="0"/>
              <a:cs typeface="Helvetica" panose="020B0604020202020204" pitchFamily="34" charset="0"/>
            </a:endParaRPr>
          </a:p>
          <a:p>
            <a:endParaRPr lang="en-US" sz="2800" dirty="0">
              <a:latin typeface="Helvetica" panose="020B0604020202020204" pitchFamily="34" charset="0"/>
              <a:cs typeface="Helvetica" panose="020B0604020202020204" pitchFamily="34" charset="0"/>
            </a:endParaRPr>
          </a:p>
        </p:txBody>
      </p:sp>
      <p:pic>
        <p:nvPicPr>
          <p:cNvPr id="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828800" y="4412635"/>
            <a:ext cx="2516780" cy="1415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descr="A close up of a device&#10;&#10;Description automatically generated">
            <a:extLst>
              <a:ext uri="{FF2B5EF4-FFF2-40B4-BE49-F238E27FC236}">
                <a16:creationId xmlns:a16="http://schemas.microsoft.com/office/drawing/2014/main" id="{144E29A1-0405-4EDC-8AF2-1CC44FF53E1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222" t="-232" b="28010"/>
          <a:stretch/>
        </p:blipFill>
        <p:spPr>
          <a:xfrm rot="16200000">
            <a:off x="5234666" y="3978570"/>
            <a:ext cx="1415689" cy="2283821"/>
          </a:xfrm>
          <a:prstGeom prst="rect">
            <a:avLst/>
          </a:prstGeom>
        </p:spPr>
      </p:pic>
    </p:spTree>
    <p:extLst>
      <p:ext uri="{BB962C8B-B14F-4D97-AF65-F5344CB8AC3E}">
        <p14:creationId xmlns:p14="http://schemas.microsoft.com/office/powerpoint/2010/main" val="27106505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19</a:t>
            </a:fld>
            <a:endParaRPr lang="en-US" dirty="0"/>
          </a:p>
        </p:txBody>
      </p:sp>
      <p:sp>
        <p:nvSpPr>
          <p:cNvPr id="3" name="Title 2"/>
          <p:cNvSpPr txBox="1">
            <a:spLocks/>
          </p:cNvSpPr>
          <p:nvPr/>
        </p:nvSpPr>
        <p:spPr>
          <a:xfrm>
            <a:off x="457200" y="46971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err="1" smtClean="0"/>
              <a:t>Labour</a:t>
            </a:r>
            <a:r>
              <a:rPr lang="en-US" sz="3200" dirty="0" smtClean="0"/>
              <a:t> Cost Estimates</a:t>
            </a:r>
            <a:endParaRPr lang="en-US" sz="3200" dirty="0"/>
          </a:p>
        </p:txBody>
      </p:sp>
      <p:sp>
        <p:nvSpPr>
          <p:cNvPr id="4" name="Content Placeholder 3"/>
          <p:cNvSpPr txBox="1">
            <a:spLocks/>
          </p:cNvSpPr>
          <p:nvPr/>
        </p:nvSpPr>
        <p:spPr>
          <a:xfrm>
            <a:off x="457200" y="1600200"/>
            <a:ext cx="8229600"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sz="2000" dirty="0" smtClean="0"/>
              <a:t>General Labourer: </a:t>
            </a:r>
            <a:r>
              <a:rPr lang="de-DE" sz="2000" dirty="0">
                <a:solidFill>
                  <a:schemeClr val="accent6"/>
                </a:solidFill>
              </a:rPr>
              <a:t>$15 / 8 hrs (8am - 5pm, 1 hr noon rest)</a:t>
            </a:r>
          </a:p>
          <a:p>
            <a:r>
              <a:rPr lang="en-AU" sz="2000" dirty="0" smtClean="0"/>
              <a:t>Experienced Labourer: </a:t>
            </a:r>
            <a:r>
              <a:rPr lang="de-DE" sz="2000" dirty="0">
                <a:solidFill>
                  <a:schemeClr val="accent6"/>
                </a:solidFill>
              </a:rPr>
              <a:t>$20 / (8am - 5pm, 1 hr noon rest)</a:t>
            </a:r>
          </a:p>
          <a:p>
            <a:r>
              <a:rPr lang="en-AU" sz="2000" dirty="0" smtClean="0"/>
              <a:t>Site Supervisors: </a:t>
            </a:r>
            <a:r>
              <a:rPr lang="de-DE" sz="2000" dirty="0">
                <a:solidFill>
                  <a:schemeClr val="accent6"/>
                </a:solidFill>
              </a:rPr>
              <a:t>$55 / (8am - 5pm, 1 hr noon rest)</a:t>
            </a:r>
          </a:p>
          <a:p>
            <a:r>
              <a:rPr lang="en-AU" sz="2000" dirty="0" smtClean="0"/>
              <a:t>Custom Stand Builders: </a:t>
            </a:r>
            <a:r>
              <a:rPr lang="en-US" sz="2000" dirty="0">
                <a:solidFill>
                  <a:schemeClr val="accent6"/>
                </a:solidFill>
              </a:rPr>
              <a:t>$13/day on average. Actual work hours may vary from the standard 8 </a:t>
            </a:r>
            <a:r>
              <a:rPr lang="en-US" sz="2000" dirty="0" smtClean="0">
                <a:solidFill>
                  <a:schemeClr val="accent6"/>
                </a:solidFill>
              </a:rPr>
              <a:t>h</a:t>
            </a:r>
            <a:r>
              <a:rPr lang="vi-VN" sz="2000" dirty="0" smtClean="0">
                <a:solidFill>
                  <a:schemeClr val="accent6"/>
                </a:solidFill>
              </a:rPr>
              <a:t>ou</a:t>
            </a:r>
            <a:r>
              <a:rPr lang="en-US" sz="2000" dirty="0" smtClean="0">
                <a:solidFill>
                  <a:schemeClr val="accent6"/>
                </a:solidFill>
              </a:rPr>
              <a:t>r </a:t>
            </a:r>
            <a:r>
              <a:rPr lang="en-US" sz="2000" dirty="0">
                <a:solidFill>
                  <a:schemeClr val="accent6"/>
                </a:solidFill>
              </a:rPr>
              <a:t>time slots</a:t>
            </a:r>
            <a:r>
              <a:rPr lang="en-US" sz="2000" dirty="0" smtClean="0">
                <a:solidFill>
                  <a:schemeClr val="accent6"/>
                </a:solidFill>
              </a:rPr>
              <a:t>.</a:t>
            </a:r>
            <a:endParaRPr lang="vi-VN" sz="2000" dirty="0" smtClean="0">
              <a:solidFill>
                <a:schemeClr val="accent6"/>
              </a:solidFill>
            </a:endParaRPr>
          </a:p>
          <a:p>
            <a:endParaRPr lang="vi-VN" sz="2000" dirty="0">
              <a:solidFill>
                <a:schemeClr val="accent6"/>
              </a:solidFill>
            </a:endParaRPr>
          </a:p>
          <a:p>
            <a:endParaRPr lang="en-AU" sz="2000" dirty="0">
              <a:solidFill>
                <a:schemeClr val="accent6">
                  <a:lumMod val="75000"/>
                </a:schemeClr>
              </a:solidFill>
            </a:endParaRPr>
          </a:p>
        </p:txBody>
      </p:sp>
      <p:sp>
        <p:nvSpPr>
          <p:cNvPr id="5" name="Rectangle 4"/>
          <p:cNvSpPr/>
          <p:nvPr/>
        </p:nvSpPr>
        <p:spPr>
          <a:xfrm>
            <a:off x="838200" y="3546271"/>
            <a:ext cx="7772400" cy="646331"/>
          </a:xfrm>
          <a:prstGeom prst="rect">
            <a:avLst/>
          </a:prstGeom>
        </p:spPr>
        <p:txBody>
          <a:bodyPr wrap="square">
            <a:spAutoFit/>
          </a:bodyPr>
          <a:lstStyle/>
          <a:p>
            <a:r>
              <a:rPr lang="en-AU" dirty="0">
                <a:solidFill>
                  <a:schemeClr val="accent6">
                    <a:lumMod val="75000"/>
                  </a:schemeClr>
                </a:solidFill>
              </a:rPr>
              <a:t>Rates are based on regular hours, Monday to Friday, excluding weekends, public holidays and overtime. </a:t>
            </a:r>
          </a:p>
        </p:txBody>
      </p:sp>
    </p:spTree>
    <p:extLst>
      <p:ext uri="{BB962C8B-B14F-4D97-AF65-F5344CB8AC3E}">
        <p14:creationId xmlns:p14="http://schemas.microsoft.com/office/powerpoint/2010/main" val="41317489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20</a:t>
            </a:fld>
            <a:endParaRPr lang="en-US" dirty="0"/>
          </a:p>
        </p:txBody>
      </p:sp>
      <p:sp>
        <p:nvSpPr>
          <p:cNvPr id="3" name="Title 1"/>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Materials Usage</a:t>
            </a:r>
            <a:endParaRPr lang="en-US" sz="3200" dirty="0"/>
          </a:p>
        </p:txBody>
      </p:sp>
      <p:sp>
        <p:nvSpPr>
          <p:cNvPr id="4" name="Content Placeholder 2"/>
          <p:cNvSpPr txBox="1">
            <a:spLocks/>
          </p:cNvSpPr>
          <p:nvPr/>
        </p:nvSpPr>
        <p:spPr>
          <a:xfrm>
            <a:off x="425355" y="1143000"/>
            <a:ext cx="8229600" cy="452596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sz="1800" dirty="0" smtClean="0"/>
              <a:t>Carpet  - standard types, rough prices?</a:t>
            </a:r>
          </a:p>
          <a:p>
            <a:pPr lvl="1">
              <a:lnSpc>
                <a:spcPct val="150000"/>
              </a:lnSpc>
              <a:buFont typeface="Wingdings" panose="05000000000000000000" pitchFamily="2" charset="2"/>
              <a:buChar char="ü"/>
            </a:pPr>
            <a:r>
              <a:rPr lang="en-US" sz="1800" dirty="0" smtClean="0">
                <a:solidFill>
                  <a:schemeClr val="accent6">
                    <a:lumMod val="75000"/>
                  </a:schemeClr>
                </a:solidFill>
              </a:rPr>
              <a:t>Needle punch, $</a:t>
            </a:r>
            <a:r>
              <a:rPr lang="vi-VN" sz="1800" dirty="0" smtClean="0">
                <a:solidFill>
                  <a:schemeClr val="accent6">
                    <a:lumMod val="75000"/>
                  </a:schemeClr>
                </a:solidFill>
              </a:rPr>
              <a:t>5</a:t>
            </a:r>
            <a:r>
              <a:rPr lang="en-US" sz="1800" dirty="0" smtClean="0">
                <a:solidFill>
                  <a:schemeClr val="accent6">
                    <a:lumMod val="75000"/>
                  </a:schemeClr>
                </a:solidFill>
              </a:rPr>
              <a:t>/</a:t>
            </a:r>
            <a:r>
              <a:rPr lang="en-US" sz="1800" dirty="0" err="1" smtClean="0">
                <a:solidFill>
                  <a:schemeClr val="accent6">
                    <a:lumMod val="75000"/>
                  </a:schemeClr>
                </a:solidFill>
              </a:rPr>
              <a:t>sqm</a:t>
            </a:r>
            <a:endParaRPr lang="en-US" sz="1800" dirty="0" smtClean="0">
              <a:solidFill>
                <a:schemeClr val="accent6">
                  <a:lumMod val="75000"/>
                </a:schemeClr>
              </a:solidFill>
            </a:endParaRPr>
          </a:p>
          <a:p>
            <a:pPr>
              <a:lnSpc>
                <a:spcPct val="150000"/>
              </a:lnSpc>
            </a:pPr>
            <a:r>
              <a:rPr lang="en-US" sz="1800" dirty="0" smtClean="0"/>
              <a:t>Raised flooring—standard or not standard?  Heights? Materials? Costs?</a:t>
            </a:r>
          </a:p>
          <a:p>
            <a:pPr lvl="1">
              <a:lnSpc>
                <a:spcPct val="150000"/>
              </a:lnSpc>
              <a:buFont typeface="Wingdings" panose="05000000000000000000" pitchFamily="2" charset="2"/>
              <a:buChar char="ü"/>
            </a:pPr>
            <a:r>
              <a:rPr lang="en-US" sz="1800" dirty="0">
                <a:solidFill>
                  <a:schemeClr val="accent6">
                    <a:lumMod val="75000"/>
                  </a:schemeClr>
                </a:solidFill>
              </a:rPr>
              <a:t>Platform (100mmH) MDF with steel frame: $15/</a:t>
            </a:r>
            <a:r>
              <a:rPr lang="en-US" sz="1800" dirty="0" err="1">
                <a:solidFill>
                  <a:schemeClr val="accent6">
                    <a:lumMod val="75000"/>
                  </a:schemeClr>
                </a:solidFill>
              </a:rPr>
              <a:t>sqm</a:t>
            </a:r>
            <a:endParaRPr lang="en-US" sz="1800" dirty="0">
              <a:solidFill>
                <a:schemeClr val="accent6">
                  <a:lumMod val="75000"/>
                </a:schemeClr>
              </a:solidFill>
            </a:endParaRPr>
          </a:p>
          <a:p>
            <a:pPr>
              <a:lnSpc>
                <a:spcPct val="150000"/>
              </a:lnSpc>
            </a:pPr>
            <a:r>
              <a:rPr lang="en-US" sz="1800" dirty="0" smtClean="0"/>
              <a:t>Standard US materials available in your country? Names or equivalencies could be good (</a:t>
            </a:r>
            <a:r>
              <a:rPr lang="en-US" sz="1800" dirty="0" err="1" smtClean="0"/>
              <a:t>Sintra</a:t>
            </a:r>
            <a:r>
              <a:rPr lang="en-US" sz="1800" dirty="0" smtClean="0"/>
              <a:t> is similar to Forex in Germany, for example.</a:t>
            </a:r>
          </a:p>
          <a:p>
            <a:pPr lvl="1">
              <a:lnSpc>
                <a:spcPct val="150000"/>
              </a:lnSpc>
              <a:buFont typeface="Wingdings" panose="05000000000000000000" pitchFamily="2" charset="2"/>
              <a:buChar char="ü"/>
            </a:pPr>
            <a:r>
              <a:rPr lang="en-US" sz="1800" dirty="0">
                <a:solidFill>
                  <a:schemeClr val="accent6">
                    <a:lumMod val="75000"/>
                  </a:schemeClr>
                </a:solidFill>
              </a:rPr>
              <a:t>Our silicone is US standard</a:t>
            </a:r>
          </a:p>
          <a:p>
            <a:pPr>
              <a:lnSpc>
                <a:spcPct val="150000"/>
              </a:lnSpc>
            </a:pPr>
            <a:r>
              <a:rPr lang="en-US" sz="1800" dirty="0" smtClean="0"/>
              <a:t>In your experience, are any materials particularly cheaper or more expensive in your country as compared to the US?</a:t>
            </a:r>
          </a:p>
          <a:p>
            <a:pPr lvl="1">
              <a:lnSpc>
                <a:spcPct val="150000"/>
              </a:lnSpc>
              <a:buFont typeface="Wingdings" panose="05000000000000000000" pitchFamily="2" charset="2"/>
              <a:buChar char="ü"/>
            </a:pPr>
            <a:r>
              <a:rPr lang="en-US" sz="1800" dirty="0">
                <a:solidFill>
                  <a:schemeClr val="accent6">
                    <a:lumMod val="75000"/>
                  </a:schemeClr>
                </a:solidFill>
              </a:rPr>
              <a:t>Generally cheaper</a:t>
            </a:r>
          </a:p>
        </p:txBody>
      </p:sp>
    </p:spTree>
    <p:extLst>
      <p:ext uri="{BB962C8B-B14F-4D97-AF65-F5344CB8AC3E}">
        <p14:creationId xmlns:p14="http://schemas.microsoft.com/office/powerpoint/2010/main" val="19199928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21</a:t>
            </a:fld>
            <a:endParaRPr lang="en-US" dirty="0"/>
          </a:p>
        </p:txBody>
      </p:sp>
      <p:sp>
        <p:nvSpPr>
          <p:cNvPr id="4" name="Foliennummernplatzhalter 1"/>
          <p:cNvSpPr txBox="1">
            <a:spLocks/>
          </p:cNvSpPr>
          <p:nvPr/>
        </p:nvSpPr>
        <p:spPr>
          <a:xfrm>
            <a:off x="7010400" y="64770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Helvetica" pitchFamily="34" charset="0"/>
                <a:ea typeface="+mn-ea"/>
                <a:cs typeface="Helvetic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E528F4-D5A0-4685-975C-C614BF32372E}" type="slidenum">
              <a:rPr lang="en-US" smtClean="0"/>
              <a:pPr/>
              <a:t>21</a:t>
            </a:fld>
            <a:endParaRPr lang="en-US" dirty="0"/>
          </a:p>
        </p:txBody>
      </p:sp>
      <p:sp>
        <p:nvSpPr>
          <p:cNvPr id="5" name="Title 1"/>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Shopping Tips</a:t>
            </a:r>
            <a:endParaRPr lang="en-US" sz="3200" dirty="0"/>
          </a:p>
        </p:txBody>
      </p:sp>
      <p:sp>
        <p:nvSpPr>
          <p:cNvPr id="6" name="Content Placeholder 2"/>
          <p:cNvSpPr txBox="1">
            <a:spLocks/>
          </p:cNvSpPr>
          <p:nvPr/>
        </p:nvSpPr>
        <p:spPr>
          <a:xfrm>
            <a:off x="433316" y="990600"/>
            <a:ext cx="8229600" cy="452596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sz="1800" dirty="0" smtClean="0"/>
              <a:t>An example of a Home Improvement store where construction things can be bought (hardware, tools, paint, etc.)  Home Depot or Lowes in the states</a:t>
            </a:r>
          </a:p>
          <a:p>
            <a:pPr lvl="1">
              <a:lnSpc>
                <a:spcPct val="150000"/>
              </a:lnSpc>
              <a:buFont typeface="Wingdings" panose="05000000000000000000" pitchFamily="2" charset="2"/>
              <a:buChar char="ü"/>
            </a:pPr>
            <a:r>
              <a:rPr lang="en-US" sz="1800" dirty="0">
                <a:solidFill>
                  <a:schemeClr val="accent6">
                    <a:lumMod val="75000"/>
                  </a:schemeClr>
                </a:solidFill>
              </a:rPr>
              <a:t>All tools and materials are sourced from multiple suppliers. Some of these include </a:t>
            </a:r>
            <a:r>
              <a:rPr lang="en-US" sz="1800" dirty="0" err="1">
                <a:solidFill>
                  <a:schemeClr val="accent6">
                    <a:lumMod val="75000"/>
                  </a:schemeClr>
                </a:solidFill>
              </a:rPr>
              <a:t>Kohnan</a:t>
            </a:r>
            <a:r>
              <a:rPr lang="en-US" sz="1800" dirty="0">
                <a:solidFill>
                  <a:schemeClr val="accent6">
                    <a:lumMod val="75000"/>
                  </a:schemeClr>
                </a:solidFill>
              </a:rPr>
              <a:t> Japan and </a:t>
            </a:r>
            <a:r>
              <a:rPr lang="en-US" sz="1800" dirty="0" smtClean="0">
                <a:solidFill>
                  <a:schemeClr val="accent6">
                    <a:lumMod val="75000"/>
                  </a:schemeClr>
                </a:solidFill>
              </a:rPr>
              <a:t>D</a:t>
            </a:r>
            <a:r>
              <a:rPr lang="vi-VN" sz="1800" dirty="0" smtClean="0">
                <a:solidFill>
                  <a:schemeClr val="accent6">
                    <a:lumMod val="75000"/>
                  </a:schemeClr>
                </a:solidFill>
              </a:rPr>
              <a:t>a</a:t>
            </a:r>
            <a:r>
              <a:rPr lang="en-US" sz="1800" dirty="0" smtClean="0">
                <a:solidFill>
                  <a:schemeClr val="accent6">
                    <a:lumMod val="75000"/>
                  </a:schemeClr>
                </a:solidFill>
              </a:rPr>
              <a:t>n Sinh</a:t>
            </a:r>
            <a:r>
              <a:rPr lang="vi-VN" sz="1800" dirty="0" smtClean="0">
                <a:solidFill>
                  <a:schemeClr val="accent6">
                    <a:lumMod val="75000"/>
                  </a:schemeClr>
                </a:solidFill>
              </a:rPr>
              <a:t> Market</a:t>
            </a:r>
            <a:endParaRPr lang="en-US" sz="1800" dirty="0">
              <a:solidFill>
                <a:schemeClr val="accent6">
                  <a:lumMod val="75000"/>
                </a:schemeClr>
              </a:solidFill>
            </a:endParaRPr>
          </a:p>
          <a:p>
            <a:pPr>
              <a:lnSpc>
                <a:spcPct val="150000"/>
              </a:lnSpc>
            </a:pPr>
            <a:r>
              <a:rPr lang="en-US" sz="1800" dirty="0" smtClean="0"/>
              <a:t>An example of an electronics store for cables, monitors, etc. Best Buy or Fry’s in the States</a:t>
            </a:r>
          </a:p>
          <a:p>
            <a:pPr lvl="1">
              <a:lnSpc>
                <a:spcPct val="150000"/>
              </a:lnSpc>
              <a:buFont typeface="Wingdings" panose="05000000000000000000" pitchFamily="2" charset="2"/>
              <a:buChar char="ü"/>
            </a:pPr>
            <a:r>
              <a:rPr lang="en-US" sz="1800" dirty="0">
                <a:solidFill>
                  <a:schemeClr val="accent6">
                    <a:lumMod val="75000"/>
                  </a:schemeClr>
                </a:solidFill>
              </a:rPr>
              <a:t>Nguyen Kim Market, </a:t>
            </a:r>
            <a:r>
              <a:rPr lang="en-US" sz="1800" dirty="0" err="1">
                <a:solidFill>
                  <a:schemeClr val="accent6">
                    <a:lumMod val="75000"/>
                  </a:schemeClr>
                </a:solidFill>
              </a:rPr>
              <a:t>Lotte</a:t>
            </a:r>
            <a:r>
              <a:rPr lang="en-US" sz="1800" dirty="0">
                <a:solidFill>
                  <a:schemeClr val="accent6">
                    <a:lumMod val="75000"/>
                  </a:schemeClr>
                </a:solidFill>
              </a:rPr>
              <a:t> Mart</a:t>
            </a:r>
            <a:r>
              <a:rPr lang="en-US" sz="1800" dirty="0" smtClean="0">
                <a:solidFill>
                  <a:schemeClr val="accent6">
                    <a:lumMod val="75000"/>
                  </a:schemeClr>
                </a:solidFill>
              </a:rPr>
              <a:t>.</a:t>
            </a:r>
            <a:r>
              <a:rPr lang="vi-VN" sz="1800" dirty="0" smtClean="0">
                <a:solidFill>
                  <a:schemeClr val="accent6">
                    <a:lumMod val="75000"/>
                  </a:schemeClr>
                </a:solidFill>
              </a:rPr>
              <a:t> Retail Stores near local markets</a:t>
            </a:r>
            <a:endParaRPr lang="en-US" sz="1800" dirty="0">
              <a:solidFill>
                <a:schemeClr val="accent6">
                  <a:lumMod val="75000"/>
                </a:schemeClr>
              </a:solidFill>
            </a:endParaRPr>
          </a:p>
          <a:p>
            <a:pPr>
              <a:lnSpc>
                <a:spcPct val="150000"/>
              </a:lnSpc>
            </a:pPr>
            <a:r>
              <a:rPr lang="en-US" sz="1800" dirty="0" smtClean="0"/>
              <a:t>A general sort of store where everything can be bought, a Walmart or Target type of store</a:t>
            </a:r>
          </a:p>
          <a:p>
            <a:pPr lvl="1">
              <a:lnSpc>
                <a:spcPct val="150000"/>
              </a:lnSpc>
              <a:buFont typeface="Wingdings" panose="05000000000000000000" pitchFamily="2" charset="2"/>
              <a:buChar char="ü"/>
            </a:pPr>
            <a:r>
              <a:rPr lang="en-US" sz="1800" dirty="0" smtClean="0">
                <a:solidFill>
                  <a:schemeClr val="accent6">
                    <a:lumMod val="75000"/>
                  </a:schemeClr>
                </a:solidFill>
              </a:rPr>
              <a:t>AEON mall</a:t>
            </a:r>
            <a:r>
              <a:rPr lang="vi-VN" sz="1800" dirty="0" smtClean="0">
                <a:solidFill>
                  <a:schemeClr val="accent6">
                    <a:lumMod val="75000"/>
                  </a:schemeClr>
                </a:solidFill>
              </a:rPr>
              <a:t>, Big C, Lotte Mart</a:t>
            </a:r>
            <a:endParaRPr lang="en-US" sz="1800" dirty="0" smtClean="0">
              <a:solidFill>
                <a:schemeClr val="accent6">
                  <a:lumMod val="75000"/>
                </a:schemeClr>
              </a:solidFill>
            </a:endParaRPr>
          </a:p>
          <a:p>
            <a:pPr>
              <a:lnSpc>
                <a:spcPct val="150000"/>
              </a:lnSpc>
            </a:pPr>
            <a:r>
              <a:rPr lang="en-US" sz="1800" dirty="0" smtClean="0"/>
              <a:t>Is IKEA available, if not, something similar?</a:t>
            </a:r>
          </a:p>
          <a:p>
            <a:pPr lvl="1">
              <a:lnSpc>
                <a:spcPct val="150000"/>
              </a:lnSpc>
              <a:buFont typeface="Wingdings" panose="05000000000000000000" pitchFamily="2" charset="2"/>
              <a:buChar char="ü"/>
            </a:pPr>
            <a:r>
              <a:rPr lang="en-US" sz="1800" dirty="0" smtClean="0">
                <a:solidFill>
                  <a:schemeClr val="accent6">
                    <a:lumMod val="75000"/>
                  </a:schemeClr>
                </a:solidFill>
              </a:rPr>
              <a:t>No IKEA available. </a:t>
            </a:r>
            <a:r>
              <a:rPr lang="vi-VN" sz="1800" dirty="0" smtClean="0">
                <a:solidFill>
                  <a:schemeClr val="accent6">
                    <a:lumMod val="75000"/>
                  </a:schemeClr>
                </a:solidFill>
              </a:rPr>
              <a:t>Similar: Hafele, An Cuong, Rong Phuong Bac, Chi Lai</a:t>
            </a:r>
            <a:endParaRPr lang="en-US" sz="1800" dirty="0" smtClean="0"/>
          </a:p>
        </p:txBody>
      </p:sp>
    </p:spTree>
    <p:extLst>
      <p:ext uri="{BB962C8B-B14F-4D97-AF65-F5344CB8AC3E}">
        <p14:creationId xmlns:p14="http://schemas.microsoft.com/office/powerpoint/2010/main" val="25572608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22</a:t>
            </a:fld>
            <a:endParaRPr lang="en-US" dirty="0"/>
          </a:p>
        </p:txBody>
      </p:sp>
      <p:sp>
        <p:nvSpPr>
          <p:cNvPr id="3" name="Rectangle 10"/>
          <p:cNvSpPr/>
          <p:nvPr/>
        </p:nvSpPr>
        <p:spPr>
          <a:xfrm>
            <a:off x="0" y="4333875"/>
            <a:ext cx="9144000" cy="2514600"/>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162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4" name="Title 1"/>
          <p:cNvSpPr txBox="1">
            <a:spLocks/>
          </p:cNvSpPr>
          <p:nvPr/>
        </p:nvSpPr>
        <p:spPr>
          <a:xfrm>
            <a:off x="457200" y="381000"/>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EDPA International Members</a:t>
            </a:r>
            <a:br>
              <a:rPr lang="en-US" dirty="0" smtClean="0"/>
            </a:br>
            <a:r>
              <a:rPr lang="en-US" dirty="0" smtClean="0"/>
              <a:t>Active in this country</a:t>
            </a:r>
            <a:endParaRPr lang="en-US" dirty="0"/>
          </a:p>
        </p:txBody>
      </p:sp>
      <p:sp>
        <p:nvSpPr>
          <p:cNvPr id="6" name="Slide Number Placeholder 4"/>
          <p:cNvSpPr txBox="1">
            <a:spLocks/>
          </p:cNvSpPr>
          <p:nvPr/>
        </p:nvSpPr>
        <p:spPr>
          <a:xfrm>
            <a:off x="7010400" y="6483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Helvetica" pitchFamily="34" charset="0"/>
                <a:ea typeface="+mn-ea"/>
                <a:cs typeface="Helvetic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E528F4-D5A0-4685-975C-C614BF32372E}" type="slidenum">
              <a:rPr lang="en-US" smtClean="0"/>
              <a:pPr/>
              <a:t>22</a:t>
            </a:fld>
            <a:endParaRPr lang="en-US" dirty="0"/>
          </a:p>
        </p:txBody>
      </p:sp>
      <p:sp>
        <p:nvSpPr>
          <p:cNvPr id="7" name="Rectangle 1"/>
          <p:cNvSpPr/>
          <p:nvPr/>
        </p:nvSpPr>
        <p:spPr>
          <a:xfrm>
            <a:off x="0" y="3810000"/>
            <a:ext cx="9163050" cy="3048000"/>
          </a:xfrm>
          <a:prstGeom prst="rect">
            <a:avLst/>
          </a:prstGeom>
          <a:gradFill flip="none" rotWithShape="1">
            <a:gsLst>
              <a:gs pos="0">
                <a:srgbClr val="C9661F"/>
              </a:gs>
              <a:gs pos="50000">
                <a:schemeClr val="accent6">
                  <a:tint val="44500"/>
                  <a:satMod val="160000"/>
                </a:schemeClr>
              </a:gs>
              <a:gs pos="100000">
                <a:schemeClr val="accent6">
                  <a:tint val="23500"/>
                  <a:satMod val="160000"/>
                </a:schemeClr>
              </a:gs>
            </a:gsLst>
            <a:lin ang="162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00"/>
              </a:solidFill>
            </a:endParaRPr>
          </a:p>
        </p:txBody>
      </p:sp>
    </p:spTree>
    <p:extLst>
      <p:ext uri="{BB962C8B-B14F-4D97-AF65-F5344CB8AC3E}">
        <p14:creationId xmlns:p14="http://schemas.microsoft.com/office/powerpoint/2010/main" val="8271232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23</a:t>
            </a:fld>
            <a:endParaRPr lang="en-US" dirty="0"/>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507" y="4648200"/>
            <a:ext cx="4351893" cy="1524000"/>
          </a:xfrm>
          <a:prstGeom prst="rect">
            <a:avLst/>
          </a:prstGeom>
        </p:spPr>
      </p:pic>
      <p:pic>
        <p:nvPicPr>
          <p:cNvPr id="3" name="Picture 2"/>
          <p:cNvPicPr>
            <a:picLocks noChangeAspect="1"/>
          </p:cNvPicPr>
          <p:nvPr/>
        </p:nvPicPr>
        <p:blipFill>
          <a:blip r:embed="rId4"/>
          <a:stretch>
            <a:fillRect/>
          </a:stretch>
        </p:blipFill>
        <p:spPr>
          <a:xfrm>
            <a:off x="4864100" y="4770120"/>
            <a:ext cx="3822700" cy="152908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Helvetica"/>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1228</TotalTime>
  <Words>1270</Words>
  <Application>Microsoft Office PowerPoint</Application>
  <PresentationFormat>On-screen Show (4:3)</PresentationFormat>
  <Paragraphs>207</Paragraphs>
  <Slides>23</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Stephen Benedetti</dc:creator>
  <cp:lastModifiedBy>men Kings</cp:lastModifiedBy>
  <cp:revision>278</cp:revision>
  <cp:lastPrinted>2014-03-16T01:48:05Z</cp:lastPrinted>
  <dcterms:created xsi:type="dcterms:W3CDTF">2013-12-05T16:35:22Z</dcterms:created>
  <dcterms:modified xsi:type="dcterms:W3CDTF">2019-10-30T20:13:14Z</dcterms:modified>
</cp:coreProperties>
</file>