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5" r:id="rId3"/>
    <p:sldId id="344" r:id="rId4"/>
    <p:sldId id="370" r:id="rId5"/>
    <p:sldId id="371" r:id="rId6"/>
    <p:sldId id="345" r:id="rId7"/>
    <p:sldId id="386" r:id="rId8"/>
    <p:sldId id="350" r:id="rId9"/>
    <p:sldId id="381" r:id="rId10"/>
    <p:sldId id="382" r:id="rId11"/>
    <p:sldId id="383" r:id="rId12"/>
    <p:sldId id="384" r:id="rId13"/>
    <p:sldId id="385" r:id="rId14"/>
    <p:sldId id="361" r:id="rId15"/>
    <p:sldId id="374" r:id="rId16"/>
    <p:sldId id="375" r:id="rId17"/>
    <p:sldId id="389" r:id="rId18"/>
    <p:sldId id="390" r:id="rId19"/>
    <p:sldId id="379" r:id="rId20"/>
    <p:sldId id="378" r:id="rId21"/>
    <p:sldId id="34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61F"/>
    <a:srgbClr val="C5922B"/>
    <a:srgbClr val="345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9" autoAdjust="0"/>
    <p:restoredTop sz="95501" autoAdjust="0"/>
  </p:normalViewPr>
  <p:slideViewPr>
    <p:cSldViewPr>
      <p:cViewPr>
        <p:scale>
          <a:sx n="66" d="100"/>
          <a:sy n="66" d="100"/>
        </p:scale>
        <p:origin x="-11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A8AA7-FB7B-4940-B146-64ED6EED741B}" type="datetimeFigureOut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058B-6A9B-4202-A462-6C12EF8CB7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87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39001-3E9E-4724-8E09-07592E336629}" type="datetimeFigureOut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2E1C-028C-414B-9C27-2F2AA0E4C9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48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750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117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46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86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31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95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6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8976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72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69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91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004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0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15D3-BFD8-4B0C-A1BD-1917CF526A78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FA27-E30E-4062-BFBE-9DA70EDACEF7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020D-2E59-4206-8A1B-CF7EBC1D720D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D125-BC52-4913-88C0-C53861E310DB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F0073-4037-47DC-B549-4D9CC75F6D05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04A2-7C2A-4CBD-BBF8-1BE43FC43261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6E637-3C0F-4FC6-B7AC-86190434D138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65125"/>
          </a:xfrm>
        </p:spPr>
        <p:txBody>
          <a:bodyPr/>
          <a:lstStyle>
            <a:lvl1pPr>
              <a:defRPr sz="1000">
                <a:latin typeface="Helvetica" pitchFamily="34" charset="0"/>
                <a:cs typeface="Helvetica" pitchFamily="34" charset="0"/>
              </a:defRPr>
            </a:lvl1pPr>
          </a:lstStyle>
          <a:p>
            <a:fld id="{7EE528F4-D5A0-4685-975C-C614BF3237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C9661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40333-4D29-4434-BE6F-C1A3E8CA6F1C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AB35-AC18-4D04-B400-74FDE0CF6011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B6509-9129-4929-965B-9A76AA7C1A21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7B52-F515-4EC8-9708-E0F9E1A30B02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7F46B-24C7-4F13-9AB1-65F58F2639B6}" type="datetime1">
              <a:rPr lang="en-US" smtClean="0"/>
              <a:pPr/>
              <a:t>14/11/2019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wtc.com/en/Pages/default.aspx#.U8Zzy_mSyC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nec.a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o-centre.ae/e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rjkhalifa.ae/e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meirah.com/en/hotels-resorts/dubai/burj-al-arab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tco.com/products-list-default/9/319/switches-and-socket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kelectric.com/en-gb/Products/WD/logicplus/socketoutlets/Pages/default.aspx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hawfloors.com/carpet/viewal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interfacemiddleeast.com/webapp/wcs/stores/servlet/ProductSearch?storeId=1000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euae.com/content/default.aspx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cs.ae/ucs/home.aspx" TargetMode="External"/><Relationship Id="rId5" Type="http://schemas.openxmlformats.org/officeDocument/2006/relationships/hyperlink" Target="http://www.carrefouruae.com/" TargetMode="External"/><Relationship Id="rId4" Type="http://schemas.openxmlformats.org/officeDocument/2006/relationships/hyperlink" Target="http://www.sharafdg.com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9843"/>
            <a:ext cx="9144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Arial" pitchFamily="34" charset="0"/>
                <a:cs typeface="Arial" pitchFamily="34" charset="0"/>
              </a:rPr>
              <a:t>EDPA International/IFES</a:t>
            </a:r>
          </a:p>
          <a:p>
            <a:pPr algn="ctr"/>
            <a:endParaRPr lang="en-US" sz="33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300" b="1" dirty="0">
                <a:solidFill>
                  <a:srgbClr val="345776"/>
                </a:solidFill>
                <a:latin typeface="Arial" pitchFamily="34" charset="0"/>
                <a:cs typeface="Arial" pitchFamily="34" charset="0"/>
              </a:rPr>
              <a:t>Country Report Template</a:t>
            </a:r>
          </a:p>
          <a:p>
            <a:pPr algn="ctr"/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i="1" dirty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A Local Knowledge Report </a:t>
            </a:r>
          </a:p>
          <a:p>
            <a:pPr algn="ctr"/>
            <a:r>
              <a:rPr lang="en-US" sz="2400" b="1" i="1" dirty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From Exhibit/Event Service Providers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715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" pitchFamily="34" charset="0"/>
                <a:cs typeface="Arial" pitchFamily="34" charset="0"/>
              </a:rPr>
              <a:t>United Arab Emirates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38600"/>
            <a:ext cx="3733800" cy="13075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886200"/>
            <a:ext cx="3746500" cy="149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C5922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8176" y="2526268"/>
            <a:ext cx="5379719" cy="37240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Presentation Prepared By</a:t>
            </a:r>
          </a:p>
          <a:p>
            <a:endParaRPr lang="en-US" sz="2800" b="1" dirty="0">
              <a:latin typeface="Helvetica" pitchFamily="34" charset="0"/>
              <a:cs typeface="Helvetica" pitchFamily="34" charset="0"/>
            </a:endParaRPr>
          </a:p>
          <a:p>
            <a:r>
              <a:rPr lang="en-US" sz="2000" b="1" dirty="0">
                <a:latin typeface="Helvetica" pitchFamily="34" charset="0"/>
                <a:cs typeface="Helvetica" pitchFamily="34" charset="0"/>
              </a:rPr>
              <a:t>Kingsmen Middle East LLC</a:t>
            </a:r>
          </a:p>
          <a:p>
            <a:endParaRPr lang="en-US" sz="2000" dirty="0">
              <a:latin typeface="Helvetica" pitchFamily="34" charset="0"/>
              <a:cs typeface="Helvetica" pitchFamily="34" charset="0"/>
            </a:endParaRPr>
          </a:p>
          <a:p>
            <a:r>
              <a:rPr lang="en-US" sz="2000" dirty="0">
                <a:latin typeface="Helvetica" pitchFamily="34" charset="0"/>
                <a:cs typeface="Helvetica" pitchFamily="34" charset="0"/>
              </a:rPr>
              <a:t>P O Box 37741</a:t>
            </a:r>
          </a:p>
          <a:p>
            <a:r>
              <a:rPr lang="en-US" sz="2000" dirty="0" err="1">
                <a:latin typeface="Helvetica" pitchFamily="34" charset="0"/>
                <a:cs typeface="Helvetica" pitchFamily="34" charset="0"/>
              </a:rPr>
              <a:t>Rais</a:t>
            </a:r>
            <a:r>
              <a:rPr lang="en-US" sz="2000" dirty="0">
                <a:latin typeface="Helvetica" pitchFamily="34" charset="0"/>
                <a:cs typeface="Helvetica" pitchFamily="34" charset="0"/>
              </a:rPr>
              <a:t> Hassan </a:t>
            </a:r>
            <a:r>
              <a:rPr lang="en-US" sz="2000" dirty="0" err="1">
                <a:latin typeface="Helvetica" pitchFamily="34" charset="0"/>
                <a:cs typeface="Helvetica" pitchFamily="34" charset="0"/>
              </a:rPr>
              <a:t>Saade</a:t>
            </a:r>
            <a:r>
              <a:rPr lang="en-US" sz="2000" dirty="0">
                <a:latin typeface="Helvetica" pitchFamily="34" charset="0"/>
                <a:cs typeface="Helvetica" pitchFamily="34" charset="0"/>
              </a:rPr>
              <a:t> Building</a:t>
            </a:r>
          </a:p>
          <a:p>
            <a:r>
              <a:rPr lang="en-US" sz="2000" dirty="0">
                <a:latin typeface="Helvetica" pitchFamily="34" charset="0"/>
                <a:cs typeface="Helvetica" pitchFamily="34" charset="0"/>
              </a:rPr>
              <a:t>Plot No. 364-368,</a:t>
            </a:r>
          </a:p>
          <a:p>
            <a:r>
              <a:rPr lang="en-US" sz="2000" dirty="0">
                <a:latin typeface="Helvetica" pitchFamily="34" charset="0"/>
                <a:cs typeface="Helvetica" pitchFamily="34" charset="0"/>
              </a:rPr>
              <a:t>Shed No. 2, Street No. 12A</a:t>
            </a:r>
          </a:p>
          <a:p>
            <a:r>
              <a:rPr lang="en-US" sz="2000" dirty="0">
                <a:latin typeface="Helvetica" pitchFamily="34" charset="0"/>
                <a:cs typeface="Helvetica" pitchFamily="34" charset="0"/>
              </a:rPr>
              <a:t>Al </a:t>
            </a:r>
            <a:r>
              <a:rPr lang="en-US" sz="2000" dirty="0" err="1">
                <a:latin typeface="Helvetica" pitchFamily="34" charset="0"/>
                <a:cs typeface="Helvetica" pitchFamily="34" charset="0"/>
              </a:rPr>
              <a:t>Quoz</a:t>
            </a:r>
            <a:r>
              <a:rPr lang="en-US" sz="2000" dirty="0">
                <a:latin typeface="Helvetica" pitchFamily="34" charset="0"/>
                <a:cs typeface="Helvetica" pitchFamily="34" charset="0"/>
              </a:rPr>
              <a:t> Industrial Area 1</a:t>
            </a:r>
          </a:p>
          <a:p>
            <a:r>
              <a:rPr lang="en-US" sz="2000" dirty="0">
                <a:latin typeface="Helvetica" pitchFamily="34" charset="0"/>
                <a:cs typeface="Helvetica" pitchFamily="34" charset="0"/>
              </a:rPr>
              <a:t>Dubai, UAE</a:t>
            </a:r>
          </a:p>
          <a:p>
            <a:endParaRPr lang="en-US" sz="2000" dirty="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8" name="Picture 5" descr="Logo_tagline_2010"/>
          <p:cNvPicPr>
            <a:picLocks noChangeAspect="1" noChangeArrowheads="1"/>
          </p:cNvPicPr>
          <p:nvPr/>
        </p:nvPicPr>
        <p:blipFill>
          <a:blip r:embed="rId3"/>
          <a:srcRect b="41364"/>
          <a:stretch>
            <a:fillRect/>
          </a:stretch>
        </p:blipFill>
        <p:spPr bwMode="auto">
          <a:xfrm>
            <a:off x="7380312" y="548680"/>
            <a:ext cx="1546880" cy="42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36368" y="2418546"/>
            <a:ext cx="750763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United Arab Emirates Facts and Figures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Facts &amp; Figures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228600" y="1295400"/>
            <a:ext cx="4343399" cy="59055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/>
                <a:cs typeface="Helvetica"/>
              </a:rPr>
              <a:t>Population approx.: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9.4 Million</a:t>
            </a:r>
            <a:b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</a:br>
            <a:endParaRPr lang="en-US" sz="1800" dirty="0">
              <a:solidFill>
                <a:schemeClr val="accent6">
                  <a:lumMod val="75000"/>
                </a:schemeClr>
              </a:solidFill>
              <a:latin typeface="Helvetica"/>
              <a:cs typeface="Helvetica"/>
            </a:endParaRPr>
          </a:p>
          <a:p>
            <a:r>
              <a:rPr lang="en-US" sz="1800" dirty="0">
                <a:latin typeface="Helvetica"/>
                <a:cs typeface="Helvetica"/>
              </a:rPr>
              <a:t>Main language(s):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Arabic</a:t>
            </a:r>
            <a:r>
              <a:rPr lang="en-US" sz="1800" dirty="0">
                <a:latin typeface="Helvetica"/>
                <a:cs typeface="Helvetica"/>
              </a:rPr>
              <a:t/>
            </a:r>
            <a:br>
              <a:rPr lang="en-US" sz="1800" dirty="0">
                <a:latin typeface="Helvetica"/>
                <a:cs typeface="Helvetica"/>
              </a:rPr>
            </a:br>
            <a:endParaRPr lang="en-US" sz="1800" dirty="0">
              <a:latin typeface="Helvetica"/>
              <a:cs typeface="Helvetica"/>
            </a:endParaRPr>
          </a:p>
          <a:p>
            <a:r>
              <a:rPr lang="en-US" sz="1800" dirty="0">
                <a:latin typeface="Helvetica"/>
                <a:cs typeface="Helvetica"/>
              </a:rPr>
              <a:t>Country Size:	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83600 Km Sq.</a:t>
            </a:r>
            <a:b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</a:br>
            <a:endParaRPr lang="en-US" sz="1800" dirty="0">
              <a:solidFill>
                <a:schemeClr val="accent6">
                  <a:lumMod val="75000"/>
                </a:schemeClr>
              </a:solidFill>
              <a:latin typeface="Helvetica"/>
              <a:cs typeface="Helvetica"/>
            </a:endParaRPr>
          </a:p>
          <a:p>
            <a:r>
              <a:rPr lang="en-US" sz="1800" dirty="0">
                <a:latin typeface="Helvetica"/>
                <a:cs typeface="Helvetica"/>
              </a:rPr>
              <a:t>Other info: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Federation of 7 Emirates. Emirates oil reserves are ranked as the seventh largest in the world.</a:t>
            </a:r>
          </a:p>
          <a:p>
            <a:endParaRPr lang="en-US" sz="1800" dirty="0">
              <a:latin typeface="Helvetica"/>
              <a:cs typeface="Helvetica"/>
            </a:endParaRPr>
          </a:p>
          <a:p>
            <a:r>
              <a:rPr lang="en-US" sz="1800" dirty="0">
                <a:latin typeface="Helvetica"/>
                <a:cs typeface="Helvetica"/>
              </a:rPr>
              <a:t>Capital City, population: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Abu Dhabi, 896,751</a:t>
            </a:r>
          </a:p>
          <a:p>
            <a:endParaRPr lang="en-US" sz="1800" dirty="0">
              <a:latin typeface="Helvetica"/>
              <a:cs typeface="Helvetica"/>
            </a:endParaRPr>
          </a:p>
          <a:p>
            <a:r>
              <a:rPr lang="en-US" sz="1800" dirty="0">
                <a:latin typeface="Helvetica"/>
                <a:cs typeface="Helvetica"/>
              </a:rPr>
              <a:t>Largest City, population: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Dubai, 1,770,533</a:t>
            </a:r>
          </a:p>
          <a:p>
            <a:pPr marL="0" indent="0">
              <a:buNone/>
            </a:pPr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1026" name="Picture 2" descr="C:\Users\jibsy\AppData\Local\Microsoft\Windows\Temporary Internet Files\Content.Outlook\JKOBZAR2\Funny-Only-In-Pictures-Dubai-pe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8"/>
          <a:stretch/>
        </p:blipFill>
        <p:spPr bwMode="auto">
          <a:xfrm>
            <a:off x="4571999" y="1840174"/>
            <a:ext cx="4220543" cy="31776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79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Money Issues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342900" y="1089819"/>
            <a:ext cx="8458200" cy="46783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>
                <a:latin typeface="Helvetica" panose="020B0604020202020204" pitchFamily="34" charset="0"/>
                <a:cs typeface="Helvetica" panose="020B0604020202020204" pitchFamily="34" charset="0"/>
              </a:rPr>
              <a:t>What is the standard currency?  What is a standard conversion rate?</a:t>
            </a:r>
            <a:r>
              <a:rPr lang="en-A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r>
              <a:rPr lang="en-AU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United Arab Emirates Dirhams (AED) </a:t>
            </a:r>
          </a:p>
          <a:p>
            <a:r>
              <a:rPr lang="en-AU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1USD = 3.67 AED</a:t>
            </a:r>
            <a:endParaRPr lang="en-AU" sz="1800" dirty="0">
              <a:solidFill>
                <a:schemeClr val="accent6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AU" sz="1800" dirty="0">
                <a:latin typeface="Helvetica" panose="020B0604020202020204" pitchFamily="34" charset="0"/>
                <a:cs typeface="Helvetica" panose="020B0604020202020204" pitchFamily="34" charset="0"/>
              </a:rPr>
              <a:t>Are credit cards widely accepted?  Should the traveller plan on dealing with lots of cash?</a:t>
            </a:r>
          </a:p>
          <a:p>
            <a:r>
              <a:rPr lang="en-AU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Yes, debit/credit cards are widely accepted within the city</a:t>
            </a:r>
          </a:p>
          <a:p>
            <a:r>
              <a:rPr lang="en-AU" sz="1800" dirty="0">
                <a:latin typeface="Helvetica" panose="020B0604020202020204" pitchFamily="34" charset="0"/>
                <a:cs typeface="Helvetica" panose="020B0604020202020204" pitchFamily="34" charset="0"/>
              </a:rPr>
              <a:t>Are credit cards required (like in the US at shows for services)?</a:t>
            </a:r>
          </a:p>
          <a:p>
            <a:r>
              <a:rPr lang="en-AU" sz="18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Yes</a:t>
            </a:r>
          </a:p>
          <a:p>
            <a:r>
              <a:rPr lang="en-AU" sz="1800" dirty="0">
                <a:latin typeface="Helvetica" panose="020B0604020202020204" pitchFamily="34" charset="0"/>
                <a:cs typeface="Helvetica" panose="020B0604020202020204" pitchFamily="34" charset="0"/>
              </a:rPr>
              <a:t>Hints regarding tipping (taxis, restaurants, bars, baggage handlers, etc.) and/or haggling?</a:t>
            </a:r>
          </a:p>
          <a:p>
            <a:r>
              <a:rPr lang="en-AU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There isn’t a set of rules for tipping within the city, however in the case of tipping, a standard of 10-15% is followed.</a:t>
            </a:r>
          </a:p>
          <a:p>
            <a:r>
              <a:rPr lang="en-AU" sz="1800" dirty="0">
                <a:latin typeface="Helvetica" panose="020B0604020202020204" pitchFamily="34" charset="0"/>
                <a:cs typeface="Helvetica" panose="020B0604020202020204" pitchFamily="34" charset="0"/>
              </a:rPr>
              <a:t>Is there a VAT?  How high is it?  Who needs to pay it?  Is there a way for Americans to get it refunded?  Is there a useful website (in English)?</a:t>
            </a:r>
          </a:p>
          <a:p>
            <a:r>
              <a:rPr lang="en-AU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There is no prevalent VAT as yet, however it could be introduced in the near future.</a:t>
            </a:r>
          </a:p>
          <a:p>
            <a:endParaRPr lang="en-A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A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A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EE528F4-D5A0-4685-975C-C614BF32372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7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Size and Distance Information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28600" y="457200"/>
            <a:ext cx="5312302" cy="7684008"/>
            <a:chOff x="390588" y="195072"/>
            <a:chExt cx="6620256" cy="7607808"/>
          </a:xfrm>
        </p:grpSpPr>
        <p:grpSp>
          <p:nvGrpSpPr>
            <p:cNvPr id="4" name="Group 3"/>
            <p:cNvGrpSpPr/>
            <p:nvPr/>
          </p:nvGrpSpPr>
          <p:grpSpPr>
            <a:xfrm>
              <a:off x="390588" y="390144"/>
              <a:ext cx="6620256" cy="7412736"/>
              <a:chOff x="2913888" y="621792"/>
              <a:chExt cx="6669024" cy="7303008"/>
            </a:xfrm>
          </p:grpSpPr>
          <p:pic>
            <p:nvPicPr>
              <p:cNvPr id="15" name="Picture 14" descr="http://www.lonelyplanet.com/maps/middle-east/united-arab-emirates/map_of_united-arab-emirates.jp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900" t="3536" r="6000" b="48084"/>
              <a:stretch/>
            </p:blipFill>
            <p:spPr bwMode="auto">
              <a:xfrm>
                <a:off x="2913888" y="621792"/>
                <a:ext cx="6669024" cy="5410718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Arc 15"/>
              <p:cNvSpPr/>
              <p:nvPr/>
            </p:nvSpPr>
            <p:spPr>
              <a:xfrm flipH="1">
                <a:off x="3828288" y="2791968"/>
                <a:ext cx="4718304" cy="5132832"/>
              </a:xfrm>
              <a:prstGeom prst="arc">
                <a:avLst>
                  <a:gd name="adj1" fmla="val 16220104"/>
                  <a:gd name="adj2" fmla="val 0"/>
                </a:avLst>
              </a:prstGeom>
              <a:ln>
                <a:solidFill>
                  <a:srgbClr val="C0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590288" y="3737788"/>
                <a:ext cx="1357209" cy="1000629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Distance: </a:t>
                </a:r>
              </a:p>
              <a:p>
                <a:r>
                  <a:rPr lang="en-US" sz="1200" dirty="0"/>
                  <a:t>143.20 km</a:t>
                </a:r>
              </a:p>
              <a:p>
                <a:r>
                  <a:rPr lang="en-US" sz="1200" dirty="0"/>
                  <a:t>Driving: 01 hour &amp; 22Minutes</a:t>
                </a:r>
              </a:p>
            </p:txBody>
          </p:sp>
        </p:grpSp>
        <p:sp>
          <p:nvSpPr>
            <p:cNvPr id="5" name="Arc 4"/>
            <p:cNvSpPr/>
            <p:nvPr/>
          </p:nvSpPr>
          <p:spPr>
            <a:xfrm flipH="1">
              <a:off x="3700716" y="2389632"/>
              <a:ext cx="322643" cy="450183"/>
            </a:xfrm>
            <a:prstGeom prst="arc">
              <a:avLst>
                <a:gd name="adj1" fmla="val 16220104"/>
                <a:gd name="adj2" fmla="val 0"/>
              </a:avLst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88080" y="2521853"/>
              <a:ext cx="1030222" cy="830997"/>
            </a:xfrm>
            <a:prstGeom prst="rect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/>
                <a:t>Distance</a:t>
              </a:r>
            </a:p>
            <a:p>
              <a:r>
                <a:rPr lang="en-US" sz="1200" dirty="0"/>
                <a:t>17 km</a:t>
              </a:r>
            </a:p>
            <a:p>
              <a:r>
                <a:rPr lang="en-US" sz="1200" dirty="0"/>
                <a:t>Driving:</a:t>
              </a:r>
            </a:p>
            <a:p>
              <a:r>
                <a:rPr lang="en-US" sz="1200" dirty="0"/>
                <a:t>22Minute</a:t>
              </a:r>
            </a:p>
          </p:txBody>
        </p:sp>
        <p:sp>
          <p:nvSpPr>
            <p:cNvPr id="7" name="Arc 6"/>
            <p:cNvSpPr/>
            <p:nvPr/>
          </p:nvSpPr>
          <p:spPr>
            <a:xfrm flipH="1">
              <a:off x="3840479" y="1731264"/>
              <a:ext cx="877823" cy="1316736"/>
            </a:xfrm>
            <a:prstGeom prst="arc">
              <a:avLst>
                <a:gd name="adj1" fmla="val 16220104"/>
                <a:gd name="adj2" fmla="val 0"/>
              </a:avLst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48906" y="1755648"/>
              <a:ext cx="1847536" cy="646331"/>
            </a:xfrm>
            <a:prstGeom prst="rect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/>
                <a:t>Distance: </a:t>
              </a:r>
            </a:p>
            <a:p>
              <a:r>
                <a:rPr lang="en-US" sz="1200" dirty="0"/>
                <a:t>29 km</a:t>
              </a:r>
            </a:p>
            <a:p>
              <a:r>
                <a:rPr lang="en-US" sz="1200" dirty="0"/>
                <a:t>Driving:34 Minutes</a:t>
              </a:r>
            </a:p>
          </p:txBody>
        </p:sp>
        <p:sp>
          <p:nvSpPr>
            <p:cNvPr id="9" name="Arc 8"/>
            <p:cNvSpPr/>
            <p:nvPr/>
          </p:nvSpPr>
          <p:spPr>
            <a:xfrm flipH="1">
              <a:off x="4248906" y="1085088"/>
              <a:ext cx="2109217" cy="1304544"/>
            </a:xfrm>
            <a:prstGeom prst="arc">
              <a:avLst>
                <a:gd name="adj1" fmla="val 16220104"/>
                <a:gd name="adj2" fmla="val 0"/>
              </a:avLst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18555" y="390144"/>
              <a:ext cx="1892289" cy="646331"/>
            </a:xfrm>
            <a:prstGeom prst="rect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/>
                <a:t>Distance: </a:t>
              </a:r>
            </a:p>
            <a:p>
              <a:r>
                <a:rPr lang="en-US" sz="1200" dirty="0"/>
                <a:t>34  km</a:t>
              </a:r>
            </a:p>
            <a:p>
              <a:r>
                <a:rPr lang="en-US" sz="1200" dirty="0"/>
                <a:t>Driving:34 Minutes</a:t>
              </a:r>
            </a:p>
          </p:txBody>
        </p:sp>
        <p:sp>
          <p:nvSpPr>
            <p:cNvPr id="11" name="Arc 10"/>
            <p:cNvSpPr/>
            <p:nvPr/>
          </p:nvSpPr>
          <p:spPr>
            <a:xfrm>
              <a:off x="3840479" y="1085088"/>
              <a:ext cx="2852929" cy="3547872"/>
            </a:xfrm>
            <a:prstGeom prst="arc">
              <a:avLst/>
            </a:prstGeom>
            <a:ln>
              <a:solidFill>
                <a:srgbClr val="C00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18555" y="3136151"/>
              <a:ext cx="1219200" cy="1015663"/>
            </a:xfrm>
            <a:prstGeom prst="rect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/>
                <a:t>Distance: </a:t>
              </a:r>
            </a:p>
            <a:p>
              <a:r>
                <a:rPr lang="en-US" sz="1200" dirty="0"/>
                <a:t>113  km</a:t>
              </a:r>
            </a:p>
            <a:p>
              <a:r>
                <a:rPr lang="en-US" sz="1200" dirty="0"/>
                <a:t>Driving: </a:t>
              </a:r>
              <a:br>
                <a:rPr lang="en-US" sz="1200" dirty="0"/>
              </a:br>
              <a:r>
                <a:rPr lang="en-US" sz="1200" dirty="0"/>
                <a:t>02 hours &amp;  8 Minutes</a:t>
              </a:r>
            </a:p>
          </p:txBody>
        </p:sp>
        <p:sp>
          <p:nvSpPr>
            <p:cNvPr id="13" name="Arc 12"/>
            <p:cNvSpPr/>
            <p:nvPr/>
          </p:nvSpPr>
          <p:spPr>
            <a:xfrm rot="10800000" flipH="1">
              <a:off x="3535680" y="195072"/>
              <a:ext cx="3157728" cy="5230368"/>
            </a:xfrm>
            <a:prstGeom prst="arc">
              <a:avLst>
                <a:gd name="adj1" fmla="val 16220104"/>
                <a:gd name="adj2" fmla="val 0"/>
              </a:avLst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82102" y="4862307"/>
              <a:ext cx="1028742" cy="1015663"/>
            </a:xfrm>
            <a:prstGeom prst="rect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/>
                <a:t>Distance: </a:t>
              </a:r>
            </a:p>
            <a:p>
              <a:r>
                <a:rPr lang="en-US" sz="1200" dirty="0"/>
                <a:t>225 km</a:t>
              </a:r>
            </a:p>
            <a:p>
              <a:r>
                <a:rPr lang="en-US" sz="1200" dirty="0"/>
                <a:t>Driving:3 hours &amp; 9 Minutes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778564" y="612845"/>
            <a:ext cx="33654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UNITED ARAB EMIRATES DRIVING DISTANCES ACROSS THE 7 EMIRATES</a:t>
            </a:r>
          </a:p>
          <a:p>
            <a:endParaRPr lang="en-US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ABU DHABI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DUBAI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SHARJAH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UMM- AL-QWAIN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RAS AL-KHAIMAH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FUJAIRAH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AL-AIN</a:t>
            </a:r>
          </a:p>
          <a:p>
            <a:endParaRPr lang="en-US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r>
              <a:rPr lang="en-US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Please note: All distance are shown as per continual driving no stops included.</a:t>
            </a:r>
          </a:p>
        </p:txBody>
      </p:sp>
    </p:spTree>
    <p:extLst>
      <p:ext uri="{BB962C8B-B14F-4D97-AF65-F5344CB8AC3E}">
        <p14:creationId xmlns:p14="http://schemas.microsoft.com/office/powerpoint/2010/main" val="379718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Location of Major Venues</a:t>
            </a:r>
          </a:p>
        </p:txBody>
      </p:sp>
    </p:spTree>
    <p:extLst>
      <p:ext uri="{BB962C8B-B14F-4D97-AF65-F5344CB8AC3E}">
        <p14:creationId xmlns:p14="http://schemas.microsoft.com/office/powerpoint/2010/main" val="426473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DUBAI WORLD TRADE CENTER</a:t>
            </a:r>
            <a:br>
              <a:rPr lang="en-US" sz="3200" dirty="0">
                <a:latin typeface="Helvetica"/>
                <a:cs typeface="Helvetica"/>
              </a:rPr>
            </a:br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http://www.dwtc.com/en/Pages/default.aspx#.U8Zzy_mSyCo</a:t>
            </a:r>
            <a:r>
              <a:rPr lang="en-US" sz="1600" dirty="0">
                <a:latin typeface="Helvetica"/>
                <a:cs typeface="Helvetica"/>
              </a:rPr>
              <a:t> 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93776" y="2052288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DWTC plays host to more than 500 events across international trade fairs, mega consumer shows and prestigious conventions to 1.8 million visitors from 160 global markets each year.</a:t>
            </a:r>
            <a:b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2050" name="Picture 2" descr="http://www.guide2dubai.com/gallery/tradecenter_dubai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0"/>
          <a:stretch/>
        </p:blipFill>
        <p:spPr bwMode="auto">
          <a:xfrm>
            <a:off x="4876800" y="1741932"/>
            <a:ext cx="3667125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690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ABU DHABI NATIONAL EXHIBITION COMPANY</a:t>
            </a:r>
          </a:p>
          <a:p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http://www.adnec.ae/</a:t>
            </a:r>
            <a:r>
              <a:rPr lang="en-US" sz="1600" dirty="0">
                <a:latin typeface="Helvetica"/>
                <a:cs typeface="Helvetica"/>
              </a:rPr>
              <a:t> 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pic>
        <p:nvPicPr>
          <p:cNvPr id="3074" name="Picture 2" descr="http://innovativebuildings.net/wp-content/uploads/2010/06/Capital-Gate-Abu-Dhabi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96118"/>
            <a:ext cx="6705600" cy="3829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1028700" y="5562600"/>
            <a:ext cx="7086600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ADNEC has 12 halls which offer event organizers an inter-connected and flat-roofed floor space of 73,000sqm.</a:t>
            </a:r>
            <a:endParaRPr lang="en-US" sz="1800" dirty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93646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EXPO CENTER SHARJAH</a:t>
            </a:r>
          </a:p>
          <a:p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http://www.expo-centre.ae/en/</a:t>
            </a:r>
            <a:r>
              <a:rPr lang="en-US" sz="1600" dirty="0">
                <a:latin typeface="Helvetica"/>
                <a:cs typeface="Helvetica"/>
              </a:rPr>
              <a:t> 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pic>
        <p:nvPicPr>
          <p:cNvPr id="4098" name="Picture 2" descr="http://skm.ae/img/content/projs/large/expo_centre_shj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7" r="28411"/>
          <a:stretch/>
        </p:blipFill>
        <p:spPr bwMode="auto">
          <a:xfrm>
            <a:off x="4953000" y="1490472"/>
            <a:ext cx="35814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914400" y="1524000"/>
            <a:ext cx="3657600" cy="39512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Since its establishment in 1977, Expo Centre Sharjah has placed the emirate of Sharjah on the map of international exhibitions industry and has been a focal point of international trade since then.</a:t>
            </a:r>
          </a:p>
          <a:p>
            <a:pPr marL="0" indent="0">
              <a:buNone/>
            </a:pP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In September 2002, sensing the technological and increasing space demands of its trade partners and customers, Expo Centre Sharjah moved to its present location, where state-of-the-art facilities were added to provide a cutting edge to the Centre.</a:t>
            </a:r>
          </a:p>
          <a:p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198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BURJ KHALIFA</a:t>
            </a:r>
          </a:p>
          <a:p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http://www.burjkhalifa.ae/en/</a:t>
            </a:r>
            <a:r>
              <a:rPr lang="en-US" sz="1600" dirty="0">
                <a:latin typeface="Helvetica"/>
                <a:cs typeface="Helvetica"/>
              </a:rPr>
              <a:t> 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1582341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Verdana" panose="020B0604030504040204" pitchFamily="34" charset="0"/>
              </a:rPr>
              <a:t>Burj Khalifa the world’s tallest building, it has also broken two other impressive records: tallest structure, previously held by the KVLY-TV mast in Blanchard, North Dakota, and tallest free-standing structure, previously held by Toronto’s CN Tower. The Chicago-based Council on Tall Buildings and Urban Habitat (CTBUH) has established 3 criteria to determine what makes a tall building tall. Burj Khalifa wins by far in all three categories.</a:t>
            </a:r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14400" y="2024856"/>
            <a:ext cx="3657600" cy="39512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Burj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Khalifa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, the world’s tallest building, has also broken two other impressive records: tallest structure, previously held by the KVLY-TV mast in Blanchard, North Dakota, and tallest free-standing structure, previously held by Toronto’s CN Tower. The Chicago-based Council on Tall Buildings and Urban Habitat (CTBUH) has established 3 criteria to determine what makes a tall building tall. Burj Khalifa wins by far in all three categories.</a:t>
            </a:r>
          </a:p>
        </p:txBody>
      </p:sp>
      <p:pic>
        <p:nvPicPr>
          <p:cNvPr id="1026" name="Picture 2" descr="http://www.burjdubaiskyscraper.com/2010/02/burj090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2" r="11838"/>
          <a:stretch/>
        </p:blipFill>
        <p:spPr bwMode="auto">
          <a:xfrm>
            <a:off x="5638799" y="1716881"/>
            <a:ext cx="2743201" cy="42592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04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BURJ AL ARAB</a:t>
            </a:r>
          </a:p>
          <a:p>
            <a:r>
              <a:rPr lang="en-US" sz="1600" dirty="0">
                <a:latin typeface="Helvetica"/>
                <a:cs typeface="Helvetica"/>
              </a:rPr>
              <a:t>(</a:t>
            </a:r>
            <a:r>
              <a:rPr lang="en-US" sz="1600" dirty="0">
                <a:latin typeface="Helvetica"/>
                <a:cs typeface="Helvetica"/>
                <a:hlinkClick r:id="rId3"/>
              </a:rPr>
              <a:t>http://www.jumeirah.com/en/hotels-resorts/dubai/burj-al-arab/</a:t>
            </a:r>
            <a:r>
              <a:rPr lang="en-US" sz="1600" dirty="0">
                <a:latin typeface="Helvetica"/>
                <a:cs typeface="Helvetica"/>
              </a:rPr>
              <a:t> )</a:t>
            </a:r>
          </a:p>
          <a:p>
            <a:endParaRPr lang="en-US" sz="3200" dirty="0">
              <a:latin typeface="Helvetica"/>
              <a:cs typeface="Helvetica"/>
            </a:endParaRPr>
          </a:p>
        </p:txBody>
      </p:sp>
      <p:pic>
        <p:nvPicPr>
          <p:cNvPr id="2050" name="Picture 2" descr="http://upload.wikimedia.org/wikipedia/en/thumb/2/2a/Burj_Al_Arab,_Dubai,_by_Joi_Ito_Dec2007.jpg/240px-Burj_Al_Arab,_Dubai,_by_Joi_Ito_Dec20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05000"/>
            <a:ext cx="2906486" cy="4069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914400" y="2024856"/>
            <a:ext cx="3657600" cy="39512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Burj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 err="1">
                <a:latin typeface="Helvetica" panose="020B0604020202020204" pitchFamily="34" charset="0"/>
                <a:cs typeface="Helvetica" panose="020B0604020202020204" pitchFamily="34" charset="0"/>
              </a:rPr>
              <a:t>Khalifa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, the world’s tallest building, has also broken two other impressive records: tallest structure, previously held by the KVLY-TV mast in Blanchard, North Dakota, and tallest free-standing structure, previously held by Toronto’s CN Tower. The Chicago-based Council on Tall Buildings and Urban Habitat (CTBUH) has established 3 criteria to determine what makes a tall building tall. Burj Khalifa wins by far in all three categories.</a:t>
            </a:r>
          </a:p>
        </p:txBody>
      </p:sp>
    </p:spTree>
    <p:extLst>
      <p:ext uri="{BB962C8B-B14F-4D97-AF65-F5344CB8AC3E}">
        <p14:creationId xmlns:p14="http://schemas.microsoft.com/office/powerpoint/2010/main" val="376823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Helvetica" pitchFamily="34" charset="0"/>
                <a:cs typeface="Helvetica" pitchFamily="34" charset="0"/>
              </a:rPr>
              <a:t>Exhibition Facts and Figures</a:t>
            </a:r>
          </a:p>
        </p:txBody>
      </p:sp>
    </p:spTree>
    <p:extLst>
      <p:ext uri="{BB962C8B-B14F-4D97-AF65-F5344CB8AC3E}">
        <p14:creationId xmlns:p14="http://schemas.microsoft.com/office/powerpoint/2010/main" val="1122795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200" dirty="0">
                <a:latin typeface="Helvetica" panose="020B0604020202020204" pitchFamily="34" charset="0"/>
                <a:cs typeface="Helvetica" panose="020B0604020202020204" pitchFamily="34" charset="0"/>
              </a:rPr>
              <a:t>General Information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851892"/>
            <a:ext cx="86106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latin typeface="Helvetica" panose="020B0604020202020204" pitchFamily="34" charset="0"/>
                <a:cs typeface="Helvetica" panose="020B0604020202020204" pitchFamily="34" charset="0"/>
              </a:rPr>
              <a:t>Who are typically the organizers (local? international?)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mix of both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latin typeface="Helvetica" panose="020B0604020202020204" pitchFamily="34" charset="0"/>
                <a:cs typeface="Helvetica" panose="020B0604020202020204" pitchFamily="34" charset="0"/>
              </a:rPr>
              <a:t>Which services are typically handled by the organizers and which can you subcontract?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Organiser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- </a:t>
            </a: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Organiser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requirements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Subcontract - Registration counters, direction </a:t>
            </a:r>
            <a:r>
              <a:rPr lang="en-US" sz="1700" dirty="0" err="1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signages</a:t>
            </a: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banners &amp; joinery works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latin typeface="Helvetica" panose="020B0604020202020204" pitchFamily="34" charset="0"/>
                <a:cs typeface="Helvetica" panose="020B0604020202020204" pitchFamily="34" charset="0"/>
              </a:rPr>
              <a:t>Are there unions to be dealt with?  If so, who and where?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Venue owners, municipality or local authorities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latin typeface="Helvetica" panose="020B0604020202020204" pitchFamily="34" charset="0"/>
                <a:cs typeface="Helvetica" panose="020B0604020202020204" pitchFamily="34" charset="0"/>
              </a:rPr>
              <a:t>Information on Rigging?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Rigging from venue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latin typeface="Helvetica" panose="020B0604020202020204" pitchFamily="34" charset="0"/>
                <a:cs typeface="Helvetica" panose="020B0604020202020204" pitchFamily="34" charset="0"/>
              </a:rPr>
              <a:t>How are move in/move outs handled (lots of time? No time? Targeted move ins or outs?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Move ins take 2-3 days, while move outs happens right after the closing of the show till the morning after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latin typeface="Helvetica" panose="020B0604020202020204" pitchFamily="34" charset="0"/>
                <a:cs typeface="Helvetica" panose="020B0604020202020204" pitchFamily="34" charset="0"/>
              </a:rPr>
              <a:t>Health and Safety standards?  Some countries (like the UK) require detailed Risk Assessments and Method Statements, for example.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 is a requirement from clients &amp; some venue owners. (HSE Assessment &amp; Method Statement)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latin typeface="Helvetica" panose="020B0604020202020204" pitchFamily="34" charset="0"/>
                <a:cs typeface="Helvetica" panose="020B0604020202020204" pitchFamily="34" charset="0"/>
              </a:rPr>
              <a:t>Building permissions?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7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 each setup, design approval is required before moving in.</a:t>
            </a:r>
          </a:p>
          <a:p>
            <a:pPr>
              <a:spcBef>
                <a:spcPct val="20000"/>
              </a:spcBef>
            </a:pPr>
            <a:endParaRPr lang="en-US" sz="1700" dirty="0">
              <a:solidFill>
                <a:schemeClr val="accent6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788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latin typeface="Helvetica" panose="020B0604020202020204" pitchFamily="34" charset="0"/>
                <a:cs typeface="Helvetica" panose="020B0604020202020204" pitchFamily="34" charset="0"/>
              </a:rPr>
              <a:t>Electrics and Electricity</a:t>
            </a: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1600200"/>
            <a:ext cx="85344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Typical Voltage (110/220v)?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220-240 V</a:t>
            </a:r>
          </a:p>
          <a:p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Do you need to have certified electricians?</a:t>
            </a:r>
          </a:p>
          <a:p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Yes</a:t>
            </a:r>
          </a:p>
          <a:p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What are the standard plugs and sockets </a:t>
            </a:r>
          </a:p>
          <a:p>
            <a:pPr lvl="0"/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3 Pin Socket and 3 Pin Top. </a:t>
            </a:r>
          </a:p>
          <a:p>
            <a:pPr lvl="0"/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Universal Sockets are also used. </a:t>
            </a:r>
          </a:p>
          <a:p>
            <a:pPr marL="0" indent="0">
              <a:buNone/>
            </a:pPr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- </a:t>
            </a:r>
            <a:r>
              <a:rPr lang="en-US" sz="1800" u="sng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  <a:hlinkClick r:id="rId3"/>
              </a:rPr>
              <a:t>http://www.elitco.com/products-list-default/9/319/switches-and-sockets</a:t>
            </a:r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(CHINA MADE) </a:t>
            </a:r>
          </a:p>
          <a:p>
            <a:pPr marL="0" indent="0">
              <a:buNone/>
            </a:pPr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- </a:t>
            </a:r>
            <a:r>
              <a:rPr lang="en-US" sz="1800" u="sng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  <a:hlinkClick r:id="rId4"/>
              </a:rPr>
              <a:t>http://www.mkelectric.com/en-gb/Products/WD/logicplus/socketoutlets/Pages/default.aspx</a:t>
            </a:r>
            <a:r>
              <a:rPr lang="en-US" sz="1800" dirty="0"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(ENGLAND MADE)</a:t>
            </a:r>
          </a:p>
          <a:p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endParaRPr lang="en-US" sz="1800" dirty="0"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  <a:p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650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Labour Cost Estimates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/>
              <a:t>General Labourer: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$70 - $90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 8 hours (9:00 – 17:00) </a:t>
            </a:r>
          </a:p>
          <a:p>
            <a:pPr marL="0" indent="0">
              <a:buNone/>
            </a:pPr>
            <a:endParaRPr lang="en-A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AU" sz="1800" dirty="0"/>
              <a:t>Experienced Labourer: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$110-$150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 8 hours (9:00 – 17:00) </a:t>
            </a:r>
          </a:p>
          <a:p>
            <a:pPr marL="0" indent="0">
              <a:buNone/>
            </a:pPr>
            <a:endParaRPr lang="en-A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AU" sz="1800" dirty="0"/>
              <a:t>Site Supervisors: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$200-$220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 8 hours (9:00 – 17:00) </a:t>
            </a:r>
          </a:p>
          <a:p>
            <a:pPr marL="0" indent="0">
              <a:buNone/>
            </a:pPr>
            <a:endParaRPr lang="en-A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AU" sz="1800" dirty="0"/>
              <a:t>Custom Stand Builders: 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$200-$220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en-AU" sz="1800" dirty="0">
                <a:solidFill>
                  <a:schemeClr val="accent6">
                    <a:lumMod val="75000"/>
                  </a:schemeClr>
                </a:solidFill>
              </a:rPr>
              <a:t> 8 hours (9:00 – 17:00) </a:t>
            </a:r>
          </a:p>
          <a:p>
            <a:pPr marL="0" indent="0">
              <a:buNone/>
            </a:pPr>
            <a:endParaRPr lang="en-A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4958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chemeClr val="accent6">
                    <a:lumMod val="75000"/>
                  </a:schemeClr>
                </a:solidFill>
              </a:rPr>
              <a:t>Rates are based on regular hours, Sunday to Thursday, excluding weekends, public holidays and overtime. </a:t>
            </a:r>
          </a:p>
        </p:txBody>
      </p:sp>
    </p:spTree>
    <p:extLst>
      <p:ext uri="{BB962C8B-B14F-4D97-AF65-F5344CB8AC3E}">
        <p14:creationId xmlns:p14="http://schemas.microsoft.com/office/powerpoint/2010/main" val="3854898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Materials Usage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952500"/>
            <a:ext cx="9144000" cy="58293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Carpet  - standard types, rough prices?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Both standard &amp; exclusive carpet types are available. Prices are reasonable and subjected to negotiation, $13.50/- per 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sqm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onwards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Raised flooring—standard or not standard?  Heights? Materials? Costs?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Standard raised flooring with a height of 100 mm, plywood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Shaw Floors (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3"/>
              </a:rPr>
              <a:t>http://shawfloors.com/carpet/viewall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(US MAKE) $32.40 – $81 PER SQM.  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Interface Carpets 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  <a:hlinkClick r:id="rId4"/>
              </a:rPr>
              <a:t>http://www.interfacemiddleeast.com/webapp/wcs/stores/servlet/ProductSearch?storeId=10001</a:t>
            </a:r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Standard US materials available in your country? Names or equivalencies could be good (Sintra is similar to Forex in Germany, for example)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Yes – subject to timelines of the project and quantity required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In your experience, are any materials particularly cheaper or more expensive in your country as compared to the US?</a:t>
            </a:r>
          </a:p>
          <a:p>
            <a:pPr lvl="0"/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There are no taxes and less import duty. However, the price depends on the quantity, delivery schedules and stock availability. 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284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Foliennummernplatzhalter 1"/>
          <p:cNvSpPr txBox="1">
            <a:spLocks/>
          </p:cNvSpPr>
          <p:nvPr/>
        </p:nvSpPr>
        <p:spPr>
          <a:xfrm>
            <a:off x="70104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Shopping Tips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0248" y="1092420"/>
            <a:ext cx="8378952" cy="50797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An example of a Home Improvement store where construction things can be bought (hardware, tools, paint, etc.)  Home Depot or Lowes in the states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ACE hardware and Total solutions, Ikea, Speedex 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3"/>
              </a:rPr>
              <a:t>http://www.aceuae.com/content/default.aspx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)</a:t>
            </a:r>
            <a:b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An example of an electronics store for cables, monitors, etc. Best Buy or Fry’s in the States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Emax, Sharaf Dg and Jumbo 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4"/>
              </a:rPr>
              <a:t>http://www.sharafdg.com/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 general sort of store where everything can be bought, a Walmart or Target type of store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Carrefour and Union Co-op 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5"/>
              </a:rPr>
              <a:t>http://www.carrefouruae.com/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&amp; 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6"/>
              </a:rPr>
              <a:t>http://www.ucs.ae/ucs/home.aspx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)</a:t>
            </a:r>
          </a:p>
          <a:p>
            <a:pPr marL="0" indent="0">
              <a:buNone/>
            </a:pP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Is IKEA available, if not, something similar?</a:t>
            </a:r>
          </a:p>
          <a:p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Yes, IKEA is available in Dubai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60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Rectangle 10"/>
          <p:cNvSpPr/>
          <p:nvPr/>
        </p:nvSpPr>
        <p:spPr>
          <a:xfrm>
            <a:off x="0" y="4333875"/>
            <a:ext cx="9144000" cy="25146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6725" y="533400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EDPA International Members</a:t>
            </a:r>
            <a:br>
              <a:rPr lang="en-US" dirty="0"/>
            </a:br>
            <a:r>
              <a:rPr lang="en-US" dirty="0"/>
              <a:t>Active in this country</a:t>
            </a:r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7010400" y="6483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123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7" y="4648200"/>
            <a:ext cx="4351893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100" y="4770120"/>
            <a:ext cx="3822700" cy="1529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</TotalTime>
  <Words>1289</Words>
  <Application>Microsoft Office PowerPoint</Application>
  <PresentationFormat>On-screen Show (4:3)</PresentationFormat>
  <Paragraphs>196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Benedetti</dc:creator>
  <cp:lastModifiedBy>Nurlin</cp:lastModifiedBy>
  <cp:revision>253</cp:revision>
  <cp:lastPrinted>2014-07-17T14:32:48Z</cp:lastPrinted>
  <dcterms:created xsi:type="dcterms:W3CDTF">2013-12-05T16:35:22Z</dcterms:created>
  <dcterms:modified xsi:type="dcterms:W3CDTF">2019-11-14T06:10:26Z</dcterms:modified>
</cp:coreProperties>
</file>