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6" r:id="rId2"/>
    <p:sldId id="265" r:id="rId3"/>
    <p:sldId id="344" r:id="rId4"/>
    <p:sldId id="370" r:id="rId5"/>
    <p:sldId id="404" r:id="rId6"/>
    <p:sldId id="345" r:id="rId7"/>
    <p:sldId id="403" r:id="rId8"/>
    <p:sldId id="350" r:id="rId9"/>
    <p:sldId id="372" r:id="rId10"/>
    <p:sldId id="373" r:id="rId11"/>
    <p:sldId id="380" r:id="rId12"/>
    <p:sldId id="381" r:id="rId13"/>
    <p:sldId id="382" r:id="rId14"/>
    <p:sldId id="402" r:id="rId15"/>
    <p:sldId id="398" r:id="rId16"/>
    <p:sldId id="399" r:id="rId17"/>
    <p:sldId id="400" r:id="rId18"/>
    <p:sldId id="401" r:id="rId19"/>
    <p:sldId id="407" r:id="rId20"/>
    <p:sldId id="388" r:id="rId21"/>
    <p:sldId id="389" r:id="rId22"/>
    <p:sldId id="390" r:id="rId23"/>
    <p:sldId id="391" r:id="rId24"/>
    <p:sldId id="392" r:id="rId25"/>
    <p:sldId id="393" r:id="rId26"/>
    <p:sldId id="405" r:id="rId27"/>
    <p:sldId id="406" r:id="rId28"/>
    <p:sldId id="396" r:id="rId29"/>
    <p:sldId id="397" r:id="rId30"/>
    <p:sldId id="378" r:id="rId31"/>
    <p:sldId id="342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661F"/>
    <a:srgbClr val="C5922B"/>
    <a:srgbClr val="3457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53" autoAdjust="0"/>
    <p:restoredTop sz="98399" autoAdjust="0"/>
  </p:normalViewPr>
  <p:slideViewPr>
    <p:cSldViewPr>
      <p:cViewPr>
        <p:scale>
          <a:sx n="66" d="100"/>
          <a:sy n="66" d="100"/>
        </p:scale>
        <p:origin x="-1819" y="-53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6A8AA7-FB7B-4940-B146-64ED6EED741B}" type="datetimeFigureOut">
              <a:rPr lang="en-US" smtClean="0"/>
              <a:pPr/>
              <a:t>11/1/2019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49058B-6A9B-4202-A462-6C12EF8CB72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2878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839001-3E9E-4724-8E09-07592E336629}" type="datetimeFigureOut">
              <a:rPr lang="en-US" smtClean="0"/>
              <a:pPr/>
              <a:t>11/1/2019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0B2E1C-028C-414B-9C27-2F2AA0E4C9E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048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65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1156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1156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1156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3667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0269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3667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1156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4371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4813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7458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5695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105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B2E1C-028C-414B-9C27-2F2AA0E4C9E9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3033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015D3-BFD8-4B0C-A1BD-1917CF526A78}" type="datetime1">
              <a:rPr lang="en-US" smtClean="0"/>
              <a:pPr/>
              <a:t>11/1/2019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1FA27-E30E-4062-BFBE-9DA70EDACEF7}" type="datetime1">
              <a:rPr lang="en-US" smtClean="0"/>
              <a:pPr/>
              <a:t>11/1/2019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E020D-2E59-4206-8A1B-CF7EBC1D720D}" type="datetime1">
              <a:rPr lang="en-US" smtClean="0"/>
              <a:pPr/>
              <a:t>11/1/2019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6D125-BC52-4913-88C0-C53861E310DB}" type="datetime1">
              <a:rPr lang="en-US" smtClean="0"/>
              <a:pPr/>
              <a:t>11/1/2019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0"/>
            <a:ext cx="9144000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F0073-4037-47DC-B549-4D9CC75F6D05}" type="datetime1">
              <a:rPr lang="en-US" smtClean="0"/>
              <a:pPr/>
              <a:t>11/1/2019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0" y="0"/>
            <a:ext cx="9144000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D04A2-7C2A-4CBD-BBF8-1BE43FC43261}" type="datetime1">
              <a:rPr lang="en-US" smtClean="0"/>
              <a:pPr/>
              <a:t>11/1/2019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6E637-3C0F-4FC6-B7AC-86190434D138}" type="datetime1">
              <a:rPr lang="en-US" smtClean="0"/>
              <a:pPr/>
              <a:t>11/1/2019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77000"/>
            <a:ext cx="2133600" cy="365125"/>
          </a:xfrm>
        </p:spPr>
        <p:txBody>
          <a:bodyPr/>
          <a:lstStyle>
            <a:lvl1pPr>
              <a:defRPr sz="1000">
                <a:latin typeface="Helvetica" pitchFamily="34" charset="0"/>
                <a:cs typeface="Helvetica" pitchFamily="34" charset="0"/>
              </a:defRPr>
            </a:lvl1pPr>
          </a:lstStyle>
          <a:p>
            <a:fld id="{7EE528F4-D5A0-4685-975C-C614BF32372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rgbClr val="C9661F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40333-4D29-4434-BE6F-C1A3E8CA6F1C}" type="datetime1">
              <a:rPr lang="en-US" smtClean="0"/>
              <a:pPr/>
              <a:t>11/1/2019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0"/>
            <a:ext cx="9144000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BAB35-AC18-4D04-B400-74FDE0CF6011}" type="datetime1">
              <a:rPr lang="en-US" smtClean="0"/>
              <a:pPr/>
              <a:t>11/1/2019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0" y="0"/>
            <a:ext cx="9144000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B6509-9129-4929-965B-9A76AA7C1A21}" type="datetime1">
              <a:rPr lang="en-US" smtClean="0"/>
              <a:pPr/>
              <a:t>11/1/2019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0"/>
            <a:ext cx="9144000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F7B52-F515-4EC8-9708-E0F9E1A30B02}" type="datetime1">
              <a:rPr lang="en-US" smtClean="0"/>
              <a:pPr/>
              <a:t>11/1/2019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7F46B-24C7-4F13-9AB1-65F58F2639B6}" type="datetime1">
              <a:rPr lang="en-US" smtClean="0"/>
              <a:pPr/>
              <a:t>11/1/2019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93B271-2AAF-4CF9-9923-E1A2E418F20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0"/>
            <a:ext cx="9144000" cy="3693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Mains_electricity_by_country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omepro.co.th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ikea.com/th" TargetMode="External"/><Relationship Id="rId5" Type="http://schemas.openxmlformats.org/officeDocument/2006/relationships/hyperlink" Target="http://www.7eleven.co.th/" TargetMode="External"/><Relationship Id="rId4" Type="http://schemas.openxmlformats.org/officeDocument/2006/relationships/hyperlink" Target="http://www.indexlivingmall.com/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89843"/>
            <a:ext cx="9144000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00" b="1" dirty="0" smtClean="0">
                <a:latin typeface="Arial" pitchFamily="34" charset="0"/>
                <a:cs typeface="Arial" pitchFamily="34" charset="0"/>
              </a:rPr>
              <a:t>EDPA International/IFES</a:t>
            </a:r>
          </a:p>
          <a:p>
            <a:pPr algn="ctr"/>
            <a:endParaRPr lang="en-US" sz="33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3300" b="1" dirty="0" smtClean="0">
                <a:solidFill>
                  <a:srgbClr val="345776"/>
                </a:solidFill>
                <a:latin typeface="Arial" pitchFamily="34" charset="0"/>
                <a:cs typeface="Arial" pitchFamily="34" charset="0"/>
              </a:rPr>
              <a:t>Country Report Template</a:t>
            </a:r>
          </a:p>
          <a:p>
            <a:pPr algn="ctr"/>
            <a:endParaRPr lang="en-US" sz="12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400" b="1" i="1" dirty="0" smtClean="0">
                <a:solidFill>
                  <a:srgbClr val="C5922B"/>
                </a:solidFill>
                <a:latin typeface="Arial" pitchFamily="34" charset="0"/>
                <a:cs typeface="Arial" pitchFamily="34" charset="0"/>
              </a:rPr>
              <a:t>A Local Knowledge Report </a:t>
            </a:r>
          </a:p>
          <a:p>
            <a:pPr algn="ctr"/>
            <a:r>
              <a:rPr lang="en-US" sz="2400" b="1" i="1" dirty="0" smtClean="0">
                <a:solidFill>
                  <a:srgbClr val="C5922B"/>
                </a:solidFill>
                <a:latin typeface="Arial" pitchFamily="34" charset="0"/>
                <a:cs typeface="Arial" pitchFamily="34" charset="0"/>
              </a:rPr>
              <a:t>From Exhibit/Event Service Providers</a:t>
            </a:r>
            <a:endParaRPr lang="en-US" sz="2400" b="1" i="1" dirty="0">
              <a:solidFill>
                <a:srgbClr val="C5922B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7150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Thailand</a:t>
            </a:r>
            <a:endParaRPr lang="en-US" sz="5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038600"/>
            <a:ext cx="3733800" cy="130754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3886200"/>
            <a:ext cx="3746500" cy="1498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810000"/>
            <a:ext cx="9163050" cy="3048000"/>
          </a:xfrm>
          <a:prstGeom prst="rect">
            <a:avLst/>
          </a:prstGeom>
          <a:gradFill flip="none" rotWithShape="1">
            <a:gsLst>
              <a:gs pos="0">
                <a:srgbClr val="C9661F"/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630681" y="2526268"/>
            <a:ext cx="45719" cy="369332"/>
          </a:xfrm>
          <a:prstGeom prst="rect">
            <a:avLst/>
          </a:prstGeom>
          <a:solidFill>
            <a:srgbClr val="C5922B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>
              <a:solidFill>
                <a:srgbClr val="C5922B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06881" y="2448580"/>
            <a:ext cx="6217919" cy="280076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Presentation Prepared By</a:t>
            </a:r>
          </a:p>
          <a:p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r>
              <a:rPr lang="en-US" sz="2000" b="1" dirty="0">
                <a:latin typeface="Arial" pitchFamily="34" charset="0"/>
                <a:cs typeface="Arial" pitchFamily="34" charset="0"/>
              </a:rPr>
              <a:t>Kingsmen C.M.T.I.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Plc.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r>
              <a:rPr lang="en-US" sz="2000" b="1" dirty="0">
                <a:latin typeface="Arial" pitchFamily="34" charset="0"/>
                <a:cs typeface="Arial" pitchFamily="34" charset="0"/>
              </a:rPr>
              <a:t>9/19 Moo 7, Lam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Luk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ka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Leab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Khlong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6 Road,</a:t>
            </a:r>
          </a:p>
          <a:p>
            <a:r>
              <a:rPr lang="en-US" sz="2000" b="1" dirty="0" err="1">
                <a:latin typeface="Arial" pitchFamily="34" charset="0"/>
                <a:cs typeface="Arial" pitchFamily="34" charset="0"/>
              </a:rPr>
              <a:t>Bueng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Kham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Proi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Sub-district,</a:t>
            </a:r>
          </a:p>
          <a:p>
            <a:r>
              <a:rPr lang="en-US" sz="2000" b="1" dirty="0">
                <a:latin typeface="Arial" pitchFamily="34" charset="0"/>
                <a:cs typeface="Arial" pitchFamily="34" charset="0"/>
              </a:rPr>
              <a:t>Lam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Luk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ka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District,</a:t>
            </a:r>
          </a:p>
          <a:p>
            <a:r>
              <a:rPr lang="en-US" sz="2000" b="1" dirty="0" err="1">
                <a:latin typeface="Arial" pitchFamily="34" charset="0"/>
                <a:cs typeface="Arial" pitchFamily="34" charset="0"/>
              </a:rPr>
              <a:t>Pathum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Thani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12150, Thailand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그림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9619"/>
          <a:stretch/>
        </p:blipFill>
        <p:spPr>
          <a:xfrm>
            <a:off x="7059304" y="591403"/>
            <a:ext cx="1877650" cy="4933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630681" y="2526268"/>
            <a:ext cx="45719" cy="369332"/>
          </a:xfrm>
          <a:prstGeom prst="rect">
            <a:avLst/>
          </a:prstGeom>
          <a:solidFill>
            <a:srgbClr val="C5922B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706881" y="2448580"/>
            <a:ext cx="6217919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Helvetica" pitchFamily="34" charset="0"/>
                <a:cs typeface="Helvetica" pitchFamily="34" charset="0"/>
              </a:rPr>
              <a:t>Thailand - Facts and Figures</a:t>
            </a:r>
            <a:endParaRPr lang="en-US" sz="2800" b="1" dirty="0">
              <a:latin typeface="Helvetica" pitchFamily="34" charset="0"/>
              <a:cs typeface="Helve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latin typeface="Helvetica"/>
                <a:cs typeface="Helvetica"/>
              </a:rPr>
              <a:t>Facts &amp; Figures</a:t>
            </a:r>
            <a:endParaRPr lang="en-US" sz="3200" dirty="0">
              <a:latin typeface="Helvetica"/>
              <a:cs typeface="Helvetica"/>
            </a:endParaRPr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latin typeface="Helvetica"/>
                <a:cs typeface="Helvetica"/>
              </a:rPr>
              <a:t>Population </a:t>
            </a:r>
            <a:r>
              <a:rPr lang="en-US" sz="1800" dirty="0" err="1" smtClean="0">
                <a:latin typeface="Helvetica"/>
                <a:cs typeface="Helvetica"/>
              </a:rPr>
              <a:t>approx</a:t>
            </a:r>
            <a:r>
              <a:rPr lang="en-US" sz="1800" dirty="0" smtClean="0">
                <a:latin typeface="Helvetica"/>
                <a:cs typeface="Helvetica"/>
              </a:rPr>
              <a:t>: </a:t>
            </a: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  <a:latin typeface="Helvetica"/>
                <a:cs typeface="Helvetica"/>
              </a:rPr>
              <a:t>69.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Helvetica"/>
                <a:cs typeface="Helvetica"/>
              </a:rPr>
              <a:t>3</a:t>
            </a: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  <a:latin typeface="Helvetica"/>
                <a:cs typeface="Helvetica"/>
              </a:rPr>
              <a:t> million </a:t>
            </a:r>
          </a:p>
          <a:p>
            <a:pPr marL="0" indent="0">
              <a:buNone/>
            </a:pPr>
            <a:endParaRPr lang="en-US" sz="1800" dirty="0" smtClean="0">
              <a:latin typeface="Helvetica"/>
              <a:cs typeface="Helvetica"/>
            </a:endParaRPr>
          </a:p>
          <a:p>
            <a:r>
              <a:rPr lang="en-US" sz="1800" dirty="0" smtClean="0">
                <a:latin typeface="Helvetica"/>
                <a:cs typeface="Helvetica"/>
              </a:rPr>
              <a:t>Main language(s): </a:t>
            </a: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  <a:latin typeface="Helvetica"/>
                <a:cs typeface="Helvetica"/>
              </a:rPr>
              <a:t>Thai</a:t>
            </a:r>
            <a:r>
              <a:rPr lang="en-US" sz="1800" dirty="0" smtClean="0">
                <a:latin typeface="Helvetica"/>
                <a:cs typeface="Helvetica"/>
              </a:rPr>
              <a:t/>
            </a:r>
            <a:br>
              <a:rPr lang="en-US" sz="1800" dirty="0" smtClean="0">
                <a:latin typeface="Helvetica"/>
                <a:cs typeface="Helvetica"/>
              </a:rPr>
            </a:br>
            <a:endParaRPr lang="en-US" sz="1800" dirty="0" smtClean="0">
              <a:latin typeface="Helvetica"/>
              <a:cs typeface="Helvetica"/>
            </a:endParaRPr>
          </a:p>
          <a:p>
            <a:r>
              <a:rPr lang="en-US" sz="1800" dirty="0" smtClean="0">
                <a:latin typeface="Helvetica"/>
                <a:cs typeface="Helvetica"/>
              </a:rPr>
              <a:t>Country </a:t>
            </a:r>
            <a:r>
              <a:rPr lang="en-US" sz="1800" dirty="0">
                <a:latin typeface="Helvetica"/>
                <a:cs typeface="Helvetica"/>
              </a:rPr>
              <a:t>Size: 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  <a:latin typeface="Helvetica"/>
                <a:cs typeface="Helvetica"/>
              </a:rPr>
              <a:t>513,120 km²</a:t>
            </a:r>
            <a:r>
              <a:rPr lang="en-US" sz="1800" dirty="0" smtClean="0">
                <a:latin typeface="Helvetica"/>
                <a:cs typeface="Helvetica"/>
              </a:rPr>
              <a:t/>
            </a:r>
            <a:br>
              <a:rPr lang="en-US" sz="1800" dirty="0" smtClean="0">
                <a:latin typeface="Helvetica"/>
                <a:cs typeface="Helvetica"/>
              </a:rPr>
            </a:br>
            <a:endParaRPr lang="en-US" sz="1800" dirty="0" smtClean="0">
              <a:latin typeface="Helvetica"/>
              <a:cs typeface="Helvetica"/>
            </a:endParaRPr>
          </a:p>
          <a:p>
            <a:r>
              <a:rPr lang="en-US" sz="1800" dirty="0" smtClean="0">
                <a:latin typeface="Helvetica"/>
                <a:cs typeface="Helvetica"/>
              </a:rPr>
              <a:t>Capital City: </a:t>
            </a: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  <a:latin typeface="Helvetica"/>
                <a:cs typeface="Helvetica"/>
              </a:rPr>
              <a:t>Bangkok</a:t>
            </a:r>
            <a:r>
              <a:rPr lang="en-US" sz="1800" dirty="0" smtClean="0">
                <a:latin typeface="Helvetica"/>
                <a:cs typeface="Helvetica"/>
              </a:rPr>
              <a:t>, </a:t>
            </a: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  <a:latin typeface="Helvetica"/>
                <a:cs typeface="Helvetica"/>
              </a:rPr>
              <a:t>Population: 8.28 million </a:t>
            </a:r>
          </a:p>
          <a:p>
            <a:pPr marL="0" indent="0">
              <a:buNone/>
            </a:pPr>
            <a:endParaRPr lang="en-US" sz="1800" dirty="0" smtClean="0">
              <a:latin typeface="Helvetica"/>
              <a:cs typeface="Helvetica"/>
            </a:endParaRPr>
          </a:p>
          <a:p>
            <a:r>
              <a:rPr lang="en-US" sz="1800" dirty="0" smtClean="0">
                <a:latin typeface="Helvetica"/>
                <a:cs typeface="Helvetica"/>
              </a:rPr>
              <a:t>Largest city: </a:t>
            </a: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  <a:latin typeface="Helvetica"/>
                <a:cs typeface="Helvetica"/>
              </a:rPr>
              <a:t>Bangkok</a:t>
            </a:r>
          </a:p>
          <a:p>
            <a:endParaRPr lang="en-US" sz="1800" i="1" dirty="0"/>
          </a:p>
        </p:txBody>
      </p:sp>
      <p:sp>
        <p:nvSpPr>
          <p:cNvPr id="12" name="Textfeld 11"/>
          <p:cNvSpPr txBox="1"/>
          <p:nvPr/>
        </p:nvSpPr>
        <p:spPr>
          <a:xfrm>
            <a:off x="5390866" y="4487049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Wat Arun, Bangkok, Thailand</a:t>
            </a:r>
          </a:p>
        </p:txBody>
      </p:sp>
      <p:sp>
        <p:nvSpPr>
          <p:cNvPr id="2" name="AutoShape 2" descr="Image result for thailand capital cit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300" y="1633182"/>
            <a:ext cx="400050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279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smtClean="0"/>
              <a:t>Money Issues</a:t>
            </a:r>
            <a:endParaRPr lang="en-US" sz="3200" dirty="0"/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457200" y="1327240"/>
            <a:ext cx="8229600" cy="452596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1800" dirty="0" smtClean="0"/>
              <a:t>What is the standard currency? </a:t>
            </a:r>
            <a:r>
              <a:rPr lang="en-AU" sz="1800" dirty="0" smtClean="0">
                <a:solidFill>
                  <a:schemeClr val="accent6">
                    <a:lumMod val="75000"/>
                  </a:schemeClr>
                </a:solidFill>
              </a:rPr>
              <a:t>Thai Baht </a:t>
            </a:r>
            <a:r>
              <a:rPr lang="en-AU" sz="1800" dirty="0" smtClean="0"/>
              <a:t>What is a standard conversion rate? 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1 USD = </a:t>
            </a: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30 THB</a:t>
            </a:r>
            <a:endParaRPr lang="en-AU" sz="1800" dirty="0" smtClean="0"/>
          </a:p>
          <a:p>
            <a:r>
              <a:rPr lang="en-AU" sz="1800" dirty="0" smtClean="0"/>
              <a:t>Are credit cards widely accepted? Should the traveller plan on dealing with lots of cash? </a:t>
            </a:r>
            <a:r>
              <a:rPr lang="en-AU" sz="1800" dirty="0" smtClean="0">
                <a:solidFill>
                  <a:schemeClr val="accent6">
                    <a:lumMod val="75000"/>
                  </a:schemeClr>
                </a:solidFill>
              </a:rPr>
              <a:t>Yes, </a:t>
            </a: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international hotel chains 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and larger businesses in Thailand accept major credit cards. </a:t>
            </a:r>
            <a:endParaRPr lang="en-AU" sz="1800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AU" sz="1800" dirty="0" smtClean="0"/>
              <a:t>Are credit cards required (like in the US at shows for services)? </a:t>
            </a:r>
            <a:r>
              <a:rPr lang="en-AU" sz="1800" dirty="0" smtClean="0">
                <a:solidFill>
                  <a:schemeClr val="accent6">
                    <a:lumMod val="75000"/>
                  </a:schemeClr>
                </a:solidFill>
              </a:rPr>
              <a:t>Yes</a:t>
            </a:r>
          </a:p>
          <a:p>
            <a:r>
              <a:rPr lang="en-AU" sz="1800" dirty="0" smtClean="0"/>
              <a:t>Hints regarding tipping (taxis, restaurants, bars, baggage handlers, etc.) and/or haggling? 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Tipping -- If no service charge is added to your check </a:t>
            </a: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at 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a fine-dining establishment, a 10% -</a:t>
            </a: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15% tip is appropriate. </a:t>
            </a:r>
            <a:endParaRPr lang="en-AU" sz="1800" dirty="0" smtClean="0"/>
          </a:p>
          <a:p>
            <a:r>
              <a:rPr lang="en-AU" sz="1800" dirty="0" smtClean="0"/>
              <a:t>Is there a VAT? How high is it?</a:t>
            </a:r>
            <a:r>
              <a:rPr lang="en-AU" sz="1800" dirty="0" smtClean="0">
                <a:solidFill>
                  <a:srgbClr val="FF0000"/>
                </a:solidFill>
              </a:rPr>
              <a:t> </a:t>
            </a:r>
            <a:r>
              <a:rPr lang="en-AU" sz="1800" dirty="0" smtClean="0"/>
              <a:t>Who needs to pay it? Is there a way for Americans to get it refunded?  Is there a useful website (in English)? 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Hotels </a:t>
            </a: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typically charge  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7% </a:t>
            </a: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VAT and a 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10% service </a:t>
            </a: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charge. Smaller 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hotels quote </a:t>
            </a: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prices that are 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inclusive of these </a:t>
            </a: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charges. www.bot.go.th</a:t>
            </a:r>
            <a:endParaRPr lang="en-AU" sz="1800" dirty="0" smtClean="0"/>
          </a:p>
          <a:p>
            <a:endParaRPr lang="en-AU" sz="1800" dirty="0" smtClean="0"/>
          </a:p>
          <a:p>
            <a:pPr marL="0" indent="0">
              <a:buFont typeface="Arial" pitchFamily="34" charset="0"/>
              <a:buNone/>
            </a:pPr>
            <a:endParaRPr lang="en-AU" sz="1800" dirty="0"/>
          </a:p>
        </p:txBody>
      </p:sp>
      <p:sp>
        <p:nvSpPr>
          <p:cNvPr id="1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7EE528F4-D5A0-4685-975C-C614BF32372E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601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630681" y="2526268"/>
            <a:ext cx="45719" cy="369332"/>
          </a:xfrm>
          <a:prstGeom prst="rect">
            <a:avLst/>
          </a:prstGeom>
          <a:solidFill>
            <a:srgbClr val="C5922B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706881" y="2448580"/>
            <a:ext cx="6217919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Helvetica" pitchFamily="34" charset="0"/>
                <a:cs typeface="Helvetica" pitchFamily="34" charset="0"/>
              </a:rPr>
              <a:t>Size and Distance Information</a:t>
            </a:r>
            <a:endParaRPr lang="en-US" sz="2800" b="1" dirty="0">
              <a:latin typeface="Helvetica" pitchFamily="34" charset="0"/>
              <a:cs typeface="Helvetic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6" name="Textfeld 6"/>
          <p:cNvSpPr txBox="1"/>
          <p:nvPr/>
        </p:nvSpPr>
        <p:spPr>
          <a:xfrm>
            <a:off x="5283200" y="3733800"/>
            <a:ext cx="3200400" cy="95410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de-DE" sz="1400" dirty="0"/>
              <a:t>Useful website: http://www.guidetothailand.com/map-thailand/map-distance.php</a:t>
            </a:r>
          </a:p>
          <a:p>
            <a:endParaRPr lang="de-DE" sz="1400" dirty="0"/>
          </a:p>
        </p:txBody>
      </p:sp>
      <p:pic>
        <p:nvPicPr>
          <p:cNvPr id="41" name="Picture 3" descr="C:\Users\Nualnissa\Documents\Kingsmen-C.M.T.I. submit\Picture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0"/>
          <a:stretch/>
        </p:blipFill>
        <p:spPr bwMode="auto">
          <a:xfrm>
            <a:off x="0" y="384174"/>
            <a:ext cx="4427632" cy="6473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953000" y="2273995"/>
            <a:ext cx="386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These distances and driving hours are based from Bangkok (capital city) to other major cities within Thailand. </a:t>
            </a:r>
            <a:endParaRPr lang="th-TH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4625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630681" y="2526268"/>
            <a:ext cx="45719" cy="369332"/>
          </a:xfrm>
          <a:prstGeom prst="rect">
            <a:avLst/>
          </a:prstGeom>
          <a:solidFill>
            <a:srgbClr val="C5922B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706881" y="2448580"/>
            <a:ext cx="6217919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Helvetica" pitchFamily="34" charset="0"/>
                <a:cs typeface="Helvetica" pitchFamily="34" charset="0"/>
              </a:rPr>
              <a:t>Location of Major Venues</a:t>
            </a:r>
            <a:endParaRPr lang="en-US" sz="2800" b="1" dirty="0">
              <a:latin typeface="Helvetica" pitchFamily="34" charset="0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4739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 err="1">
                <a:latin typeface="Helvetica"/>
                <a:cs typeface="Helvetica"/>
              </a:rPr>
              <a:t>Queen</a:t>
            </a:r>
            <a:r>
              <a:rPr lang="fr-FR" sz="3200" dirty="0">
                <a:latin typeface="Helvetica"/>
                <a:cs typeface="Helvetica"/>
              </a:rPr>
              <a:t> </a:t>
            </a:r>
            <a:r>
              <a:rPr lang="fr-FR" sz="3200" dirty="0" err="1">
                <a:latin typeface="Helvetica"/>
                <a:cs typeface="Helvetica"/>
              </a:rPr>
              <a:t>Sirikit</a:t>
            </a:r>
            <a:r>
              <a:rPr lang="fr-FR" sz="3200" dirty="0">
                <a:latin typeface="Helvetica"/>
                <a:cs typeface="Helvetica"/>
              </a:rPr>
              <a:t> National Convention Center (QSNCC</a:t>
            </a:r>
            <a:r>
              <a:rPr lang="fr-FR" sz="3200" dirty="0" smtClean="0">
                <a:latin typeface="Helvetica"/>
                <a:cs typeface="Helvetica"/>
              </a:rPr>
              <a:t>)</a:t>
            </a:r>
            <a:r>
              <a:rPr lang="en-US" sz="3200" dirty="0" smtClean="0">
                <a:latin typeface="Helvetica"/>
                <a:cs typeface="Helvetica"/>
              </a:rPr>
              <a:t/>
            </a:r>
            <a:br>
              <a:rPr lang="en-US" sz="3200" dirty="0" smtClean="0">
                <a:latin typeface="Helvetica"/>
                <a:cs typeface="Helvetica"/>
              </a:rPr>
            </a:br>
            <a:r>
              <a:rPr lang="en-US" sz="1600" dirty="0" smtClean="0">
                <a:latin typeface="Helvetica"/>
                <a:cs typeface="Helvetica"/>
              </a:rPr>
              <a:t>http</a:t>
            </a:r>
            <a:r>
              <a:rPr lang="en-US" sz="1600" dirty="0">
                <a:latin typeface="Helvetica"/>
                <a:cs typeface="Helvetica"/>
              </a:rPr>
              <a:t>://www.qsncc.com</a:t>
            </a:r>
            <a:r>
              <a:rPr lang="en-US" sz="1600" dirty="0" smtClean="0">
                <a:latin typeface="Helvetica"/>
                <a:cs typeface="Helvetica"/>
              </a:rPr>
              <a:t>/</a:t>
            </a:r>
            <a:endParaRPr lang="en-US" sz="3200" dirty="0">
              <a:latin typeface="Helvetica"/>
              <a:cs typeface="Helvetica"/>
            </a:endParaRPr>
          </a:p>
        </p:txBody>
      </p:sp>
      <p:sp>
        <p:nvSpPr>
          <p:cNvPr id="4" name="Content Placeholder 4"/>
          <p:cNvSpPr txBox="1">
            <a:spLocks/>
          </p:cNvSpPr>
          <p:nvPr/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latin typeface="Helvetica"/>
                <a:cs typeface="Helvetica"/>
              </a:rPr>
              <a:t>With </a:t>
            </a:r>
            <a:r>
              <a:rPr lang="en-US" sz="1800" dirty="0">
                <a:latin typeface="Helvetica"/>
                <a:cs typeface="Helvetica"/>
              </a:rPr>
              <a:t>65,000 </a:t>
            </a:r>
            <a:r>
              <a:rPr lang="en-US" sz="1800" dirty="0" err="1" smtClean="0">
                <a:latin typeface="Helvetica"/>
                <a:cs typeface="Helvetica"/>
              </a:rPr>
              <a:t>sqm</a:t>
            </a:r>
            <a:r>
              <a:rPr lang="en-US" sz="1800" dirty="0" smtClean="0">
                <a:latin typeface="Helvetica"/>
                <a:cs typeface="Helvetica"/>
              </a:rPr>
              <a:t>. </a:t>
            </a:r>
            <a:r>
              <a:rPr lang="en-US" sz="1800" dirty="0">
                <a:latin typeface="Helvetica"/>
                <a:cs typeface="Helvetica"/>
              </a:rPr>
              <a:t>of space, the Center is ideal for conferences of up to 5,000 delegates and exhibitions of up to 900 </a:t>
            </a:r>
            <a:r>
              <a:rPr lang="en-US" sz="1800" dirty="0" smtClean="0">
                <a:latin typeface="Helvetica"/>
                <a:cs typeface="Helvetica"/>
              </a:rPr>
              <a:t>booths </a:t>
            </a:r>
            <a:endParaRPr lang="en-US" sz="1800" dirty="0">
              <a:latin typeface="Helvetica"/>
              <a:cs typeface="Helvetica"/>
            </a:endParaRPr>
          </a:p>
          <a:p>
            <a:r>
              <a:rPr lang="en-US" sz="1800" dirty="0" smtClean="0">
                <a:latin typeface="Helvetica"/>
                <a:cs typeface="Helvetica"/>
              </a:rPr>
              <a:t>Located </a:t>
            </a:r>
            <a:r>
              <a:rPr lang="en-US" sz="1800" dirty="0">
                <a:latin typeface="Helvetica"/>
                <a:cs typeface="Helvetica"/>
              </a:rPr>
              <a:t>in central </a:t>
            </a:r>
            <a:r>
              <a:rPr lang="en-US" sz="1800" dirty="0" smtClean="0">
                <a:latin typeface="Helvetica"/>
                <a:cs typeface="Helvetica"/>
              </a:rPr>
              <a:t>Bangkok</a:t>
            </a:r>
          </a:p>
          <a:p>
            <a:r>
              <a:rPr lang="en-US" sz="1800" dirty="0" smtClean="0">
                <a:latin typeface="Helvetica"/>
                <a:cs typeface="Helvetica"/>
              </a:rPr>
              <a:t>Opened </a:t>
            </a:r>
            <a:r>
              <a:rPr lang="en-US" sz="1800" dirty="0">
                <a:latin typeface="Helvetica"/>
                <a:cs typeface="Helvetica"/>
              </a:rPr>
              <a:t>in </a:t>
            </a:r>
            <a:r>
              <a:rPr lang="en-US" sz="1800" dirty="0" smtClean="0">
                <a:latin typeface="Helvetica"/>
                <a:cs typeface="Helvetica"/>
              </a:rPr>
              <a:t>1991</a:t>
            </a:r>
          </a:p>
          <a:p>
            <a:r>
              <a:rPr lang="en-US" sz="1800" dirty="0" smtClean="0">
                <a:latin typeface="Helvetica"/>
                <a:cs typeface="Helvetica"/>
              </a:rPr>
              <a:t>Design: Sophisticated </a:t>
            </a:r>
            <a:r>
              <a:rPr lang="en-US" sz="1800" dirty="0">
                <a:latin typeface="Helvetica"/>
                <a:cs typeface="Helvetica"/>
              </a:rPr>
              <a:t>“Thai Hi-Tech” </a:t>
            </a:r>
            <a:r>
              <a:rPr lang="en-US" sz="1800" dirty="0" smtClean="0">
                <a:latin typeface="Helvetica"/>
                <a:cs typeface="Helvetica"/>
              </a:rPr>
              <a:t>style</a:t>
            </a:r>
            <a:endParaRPr lang="en-US" sz="1800" dirty="0">
              <a:latin typeface="Helvetica"/>
              <a:cs typeface="Helvetica"/>
            </a:endParaRPr>
          </a:p>
          <a:p>
            <a:pPr marL="0" indent="0">
              <a:buNone/>
            </a:pPr>
            <a:r>
              <a:rPr lang="en-US" sz="1800" dirty="0" smtClean="0">
                <a:latin typeface="Helvetica"/>
                <a:cs typeface="Helvetica"/>
              </a:rPr>
              <a:t/>
            </a:r>
            <a:br>
              <a:rPr lang="en-US" sz="1800" dirty="0" smtClean="0">
                <a:latin typeface="Helvetica"/>
                <a:cs typeface="Helvetica"/>
              </a:rPr>
            </a:br>
            <a:endParaRPr lang="en-US" sz="1800" dirty="0" smtClean="0">
              <a:latin typeface="Helvetica"/>
              <a:cs typeface="Helvetica"/>
            </a:endParaRPr>
          </a:p>
          <a:p>
            <a:endParaRPr lang="en-US" sz="1800" dirty="0">
              <a:latin typeface="Helvetica"/>
              <a:cs typeface="Helvetica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7388" y="2174875"/>
            <a:ext cx="4372439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8163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358140" y="381000"/>
            <a:ext cx="84582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>
                <a:latin typeface="Helvetica"/>
                <a:cs typeface="Helvetica"/>
              </a:rPr>
              <a:t>Bangkok International Trade &amp; Exhibition </a:t>
            </a:r>
            <a:r>
              <a:rPr lang="en-US" sz="3000" dirty="0" smtClean="0">
                <a:latin typeface="Helvetica"/>
                <a:cs typeface="Helvetica"/>
              </a:rPr>
              <a:t>Centre</a:t>
            </a:r>
          </a:p>
          <a:p>
            <a:r>
              <a:rPr lang="en-US" sz="3000" dirty="0" smtClean="0">
                <a:latin typeface="Helvetica"/>
                <a:cs typeface="Helvetica"/>
              </a:rPr>
              <a:t>(BITEC)  </a:t>
            </a:r>
          </a:p>
          <a:p>
            <a:r>
              <a:rPr lang="en-US" sz="1500" dirty="0"/>
              <a:t>http://</a:t>
            </a:r>
            <a:r>
              <a:rPr lang="en-US" sz="1500" dirty="0" smtClean="0"/>
              <a:t>www.bitec.co.th</a:t>
            </a:r>
            <a:endParaRPr lang="en-US" sz="1500" dirty="0">
              <a:latin typeface="Helvetica"/>
              <a:cs typeface="Helvetica"/>
            </a:endParaRPr>
          </a:p>
        </p:txBody>
      </p:sp>
      <p:sp>
        <p:nvSpPr>
          <p:cNvPr id="4" name="Content Placeholder 4"/>
          <p:cNvSpPr txBox="1">
            <a:spLocks/>
          </p:cNvSpPr>
          <p:nvPr/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latin typeface="Helvetica" pitchFamily="34" charset="0"/>
                <a:cs typeface="Helvetica"/>
              </a:rPr>
              <a:t>Spacious </a:t>
            </a:r>
            <a:r>
              <a:rPr lang="en-US" sz="1800" dirty="0">
                <a:latin typeface="Helvetica" pitchFamily="34" charset="0"/>
                <a:cs typeface="Helvetica"/>
              </a:rPr>
              <a:t>area for </a:t>
            </a:r>
            <a:r>
              <a:rPr lang="en-US" sz="1800" dirty="0" smtClean="0">
                <a:latin typeface="Helvetica" pitchFamily="34" charset="0"/>
                <a:cs typeface="Helvetica"/>
              </a:rPr>
              <a:t>events with column-free </a:t>
            </a:r>
            <a:r>
              <a:rPr lang="en-US" sz="1800" dirty="0">
                <a:latin typeface="Helvetica" pitchFamily="34" charset="0"/>
                <a:cs typeface="Helvetica"/>
              </a:rPr>
              <a:t>halls totaling 50,400 </a:t>
            </a:r>
            <a:r>
              <a:rPr lang="en-US" sz="1800" dirty="0" err="1" smtClean="0">
                <a:latin typeface="Helvetica" pitchFamily="34" charset="0"/>
                <a:cs typeface="Helvetica"/>
              </a:rPr>
              <a:t>sqm</a:t>
            </a:r>
            <a:r>
              <a:rPr lang="en-US" sz="1800" dirty="0" smtClean="0">
                <a:latin typeface="Helvetica" pitchFamily="34" charset="0"/>
                <a:cs typeface="Helvetica"/>
              </a:rPr>
              <a:t> of usable space</a:t>
            </a:r>
            <a:endParaRPr lang="en-US" sz="1800" dirty="0">
              <a:latin typeface="Helvetica" pitchFamily="34" charset="0"/>
              <a:cs typeface="Helvetica"/>
            </a:endParaRPr>
          </a:p>
          <a:p>
            <a:r>
              <a:rPr lang="en-US" sz="1800" dirty="0" smtClean="0">
                <a:latin typeface="Helvetica" pitchFamily="34" charset="0"/>
                <a:cs typeface="Helvetica"/>
              </a:rPr>
              <a:t>The </a:t>
            </a:r>
            <a:r>
              <a:rPr lang="en-US" sz="1800" dirty="0">
                <a:latin typeface="Helvetica" pitchFamily="34" charset="0"/>
                <a:cs typeface="Helvetica"/>
              </a:rPr>
              <a:t>land </a:t>
            </a:r>
            <a:r>
              <a:rPr lang="en-US" sz="1800" dirty="0" smtClean="0">
                <a:latin typeface="Helvetica" pitchFamily="34" charset="0"/>
                <a:cs typeface="Helvetica"/>
              </a:rPr>
              <a:t>area was increased </a:t>
            </a:r>
            <a:r>
              <a:rPr lang="en-US" sz="1800" dirty="0">
                <a:latin typeface="Helvetica" pitchFamily="34" charset="0"/>
                <a:cs typeface="Helvetica"/>
              </a:rPr>
              <a:t>to 68 acres (272,000 </a:t>
            </a:r>
            <a:r>
              <a:rPr lang="en-US" sz="1800" dirty="0" err="1">
                <a:latin typeface="Helvetica" pitchFamily="34" charset="0"/>
                <a:cs typeface="Helvetica"/>
              </a:rPr>
              <a:t>sq.m</a:t>
            </a:r>
            <a:r>
              <a:rPr lang="en-US" sz="1800" dirty="0">
                <a:latin typeface="Helvetica" pitchFamily="34" charset="0"/>
                <a:cs typeface="Helvetica"/>
              </a:rPr>
              <a:t>.), extending parking </a:t>
            </a:r>
            <a:r>
              <a:rPr lang="en-US" sz="1800" dirty="0" smtClean="0">
                <a:latin typeface="Helvetica" pitchFamily="34" charset="0"/>
                <a:cs typeface="Helvetica"/>
              </a:rPr>
              <a:t>capacity </a:t>
            </a:r>
            <a:r>
              <a:rPr lang="en-US" sz="1800" dirty="0">
                <a:latin typeface="Helvetica" pitchFamily="34" charset="0"/>
                <a:cs typeface="Helvetica"/>
              </a:rPr>
              <a:t>to 4,700 </a:t>
            </a:r>
            <a:r>
              <a:rPr lang="en-US" sz="1800" dirty="0" smtClean="0">
                <a:latin typeface="Helvetica" pitchFamily="34" charset="0"/>
                <a:cs typeface="Helvetica"/>
              </a:rPr>
              <a:t>vehicles</a:t>
            </a:r>
          </a:p>
          <a:p>
            <a:r>
              <a:rPr lang="en-US" sz="1800" dirty="0">
                <a:latin typeface="Helvetica" pitchFamily="34" charset="0"/>
              </a:rPr>
              <a:t>BITEC Phase II and BHIRAJ TOWER at </a:t>
            </a:r>
            <a:r>
              <a:rPr lang="en-US" sz="1800" dirty="0" smtClean="0">
                <a:latin typeface="Helvetica" pitchFamily="34" charset="0"/>
              </a:rPr>
              <a:t>BITEC will be ready by 2016</a:t>
            </a:r>
            <a:endParaRPr lang="en-US" sz="1800" dirty="0">
              <a:latin typeface="Helvetica" pitchFamily="34" charset="0"/>
            </a:endParaRPr>
          </a:p>
          <a:p>
            <a:pPr marL="0" indent="0">
              <a:buNone/>
            </a:pPr>
            <a:r>
              <a:rPr lang="en-US" sz="1800" dirty="0" smtClean="0">
                <a:latin typeface="Helvetica"/>
                <a:cs typeface="Helvetica"/>
              </a:rPr>
              <a:t/>
            </a:r>
            <a:br>
              <a:rPr lang="en-US" sz="1800" dirty="0" smtClean="0">
                <a:latin typeface="Helvetica"/>
                <a:cs typeface="Helvetica"/>
              </a:rPr>
            </a:br>
            <a:endParaRPr lang="en-US" sz="1800" dirty="0" smtClean="0">
              <a:latin typeface="Helvetica"/>
              <a:cs typeface="Helvetica"/>
            </a:endParaRPr>
          </a:p>
          <a:p>
            <a:endParaRPr lang="en-US" sz="1800" dirty="0">
              <a:latin typeface="Helvetica"/>
              <a:cs typeface="Helvetic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1321" y="2174875"/>
            <a:ext cx="4287879" cy="1975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http://www.businesseventsthailand.com/uploads/RTEmagicC_BITEC_PhaseII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1321" y="4267200"/>
            <a:ext cx="4287879" cy="2413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565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228600" y="381000"/>
            <a:ext cx="8610600" cy="114300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Helvetica"/>
                <a:cs typeface="Helvetica"/>
              </a:rPr>
              <a:t>IMPACT Arena, Exhibition and Convention Center </a:t>
            </a:r>
            <a:endParaRPr lang="en-US" sz="3200" dirty="0" smtClean="0">
              <a:latin typeface="Helvetica"/>
              <a:cs typeface="Helvetica"/>
            </a:endParaRPr>
          </a:p>
          <a:p>
            <a:r>
              <a:rPr lang="en-US" sz="1600" dirty="0" smtClean="0">
                <a:latin typeface="Helvetica"/>
                <a:cs typeface="Helvetica"/>
              </a:rPr>
              <a:t>www.impact.co.th/</a:t>
            </a:r>
            <a:endParaRPr lang="en-US" sz="3200" dirty="0">
              <a:latin typeface="Helvetica"/>
              <a:cs typeface="Helvetica"/>
            </a:endParaRPr>
          </a:p>
        </p:txBody>
      </p:sp>
      <p:sp>
        <p:nvSpPr>
          <p:cNvPr id="4" name="Content Placeholder 4"/>
          <p:cNvSpPr txBox="1">
            <a:spLocks/>
          </p:cNvSpPr>
          <p:nvPr/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Helvetica"/>
                <a:cs typeface="Helvetica"/>
              </a:rPr>
              <a:t>IMPACT Arena, Exhibition and Convention Center is one of Asia’s largest and most modern exhibition and convention </a:t>
            </a:r>
            <a:r>
              <a:rPr lang="en-US" sz="1800" dirty="0" smtClean="0">
                <a:latin typeface="Helvetica"/>
                <a:cs typeface="Helvetica"/>
              </a:rPr>
              <a:t>center, </a:t>
            </a:r>
            <a:r>
              <a:rPr lang="en-US" sz="1800" dirty="0">
                <a:latin typeface="Helvetica"/>
                <a:cs typeface="Helvetica"/>
              </a:rPr>
              <a:t>with </a:t>
            </a:r>
            <a:r>
              <a:rPr lang="en-US" sz="1800" dirty="0" smtClean="0">
                <a:latin typeface="Helvetica"/>
                <a:cs typeface="Helvetica"/>
              </a:rPr>
              <a:t>a </a:t>
            </a:r>
            <a:r>
              <a:rPr lang="en-US" sz="1800" dirty="0">
                <a:latin typeface="Helvetica"/>
                <a:cs typeface="Helvetica"/>
              </a:rPr>
              <a:t>usable indoor space of over 140,000 </a:t>
            </a:r>
            <a:r>
              <a:rPr lang="en-US" sz="1800" dirty="0" err="1" smtClean="0">
                <a:latin typeface="Helvetica"/>
                <a:cs typeface="Helvetica"/>
              </a:rPr>
              <a:t>sqm</a:t>
            </a:r>
            <a:r>
              <a:rPr lang="en-US" sz="1800" dirty="0" smtClean="0">
                <a:latin typeface="Helvetica"/>
                <a:cs typeface="Helvetica"/>
              </a:rPr>
              <a:t>. </a:t>
            </a:r>
          </a:p>
          <a:p>
            <a:endParaRPr lang="en-US" sz="1800" dirty="0">
              <a:latin typeface="Helvetica"/>
              <a:cs typeface="Helvetica"/>
            </a:endParaRPr>
          </a:p>
        </p:txBody>
      </p:sp>
      <p:pic>
        <p:nvPicPr>
          <p:cNvPr id="3074" name="Picture 2" descr="http://th.jobsdb.com/TmpImg/TH/4401/4401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373" y="2286000"/>
            <a:ext cx="4324862" cy="2133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194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 smtClean="0">
                <a:latin typeface="Helvetica"/>
                <a:cs typeface="Helvetica"/>
              </a:rPr>
              <a:t>Royal Paragon Hall</a:t>
            </a:r>
            <a:endParaRPr lang="th-TH" sz="3000" dirty="0" smtClean="0">
              <a:latin typeface="Helvetica"/>
              <a:cs typeface="Helvetica"/>
            </a:endParaRPr>
          </a:p>
          <a:p>
            <a:r>
              <a:rPr lang="en-US" sz="3200" dirty="0" smtClean="0">
                <a:latin typeface="Helvetica"/>
                <a:cs typeface="Helvetica"/>
              </a:rPr>
              <a:t> </a:t>
            </a:r>
            <a:r>
              <a:rPr lang="en-US" sz="1500" dirty="0" smtClean="0">
                <a:latin typeface="Helvetica"/>
                <a:cs typeface="Helvetica"/>
              </a:rPr>
              <a:t>www.royalparagonhall.com/</a:t>
            </a:r>
            <a:endParaRPr lang="en-US" sz="1500" dirty="0">
              <a:latin typeface="Helvetica"/>
              <a:cs typeface="Helvetica"/>
            </a:endParaRPr>
          </a:p>
        </p:txBody>
      </p:sp>
      <p:sp>
        <p:nvSpPr>
          <p:cNvPr id="4" name="Content Placeholder 4"/>
          <p:cNvSpPr txBox="1">
            <a:spLocks/>
          </p:cNvSpPr>
          <p:nvPr/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Helvetica"/>
                <a:cs typeface="Helvetica"/>
              </a:rPr>
              <a:t>The venue consists of 3 main halls, </a:t>
            </a:r>
            <a:r>
              <a:rPr lang="en-US" sz="1800" dirty="0" smtClean="0">
                <a:latin typeface="Helvetica"/>
                <a:cs typeface="Helvetica"/>
              </a:rPr>
              <a:t>6 </a:t>
            </a:r>
            <a:r>
              <a:rPr lang="en-US" sz="1800" dirty="0">
                <a:latin typeface="Helvetica"/>
                <a:cs typeface="Helvetica"/>
              </a:rPr>
              <a:t>breakout rooms, VIP room and </a:t>
            </a:r>
            <a:r>
              <a:rPr lang="en-US" sz="1800" dirty="0" smtClean="0">
                <a:latin typeface="Helvetica"/>
                <a:cs typeface="Helvetica"/>
              </a:rPr>
              <a:t>a backstage </a:t>
            </a:r>
            <a:r>
              <a:rPr lang="en-US" sz="1800" dirty="0">
                <a:latin typeface="Helvetica"/>
                <a:cs typeface="Helvetica"/>
              </a:rPr>
              <a:t>area that </a:t>
            </a:r>
            <a:r>
              <a:rPr lang="en-US" sz="1800" dirty="0" smtClean="0">
                <a:latin typeface="Helvetica"/>
                <a:cs typeface="Helvetica"/>
              </a:rPr>
              <a:t>can </a:t>
            </a:r>
            <a:r>
              <a:rPr lang="en-US" sz="1800" dirty="0">
                <a:latin typeface="Helvetica"/>
                <a:cs typeface="Helvetica"/>
              </a:rPr>
              <a:t>be used for various functions </a:t>
            </a:r>
            <a:endParaRPr lang="en-US" sz="1800" dirty="0" smtClean="0">
              <a:latin typeface="Helvetica"/>
              <a:cs typeface="Helvetica"/>
            </a:endParaRPr>
          </a:p>
          <a:p>
            <a:r>
              <a:rPr lang="en-US" sz="1800" dirty="0" smtClean="0">
                <a:latin typeface="Helvetica"/>
                <a:cs typeface="Helvetica"/>
              </a:rPr>
              <a:t>12,000 </a:t>
            </a:r>
            <a:r>
              <a:rPr lang="en-US" sz="1800" dirty="0" err="1" smtClean="0">
                <a:latin typeface="Helvetica"/>
                <a:cs typeface="Helvetica"/>
              </a:rPr>
              <a:t>sqm</a:t>
            </a:r>
            <a:r>
              <a:rPr lang="en-US" sz="1800" dirty="0" smtClean="0">
                <a:latin typeface="Helvetica"/>
                <a:cs typeface="Helvetica"/>
              </a:rPr>
              <a:t>. </a:t>
            </a:r>
            <a:endParaRPr lang="en-US" sz="1800" dirty="0">
              <a:latin typeface="Helvetica"/>
              <a:cs typeface="Helvetica"/>
            </a:endParaRPr>
          </a:p>
          <a:p>
            <a:r>
              <a:rPr lang="en-US" sz="1800" dirty="0">
                <a:latin typeface="Helvetica"/>
                <a:cs typeface="Helvetica"/>
              </a:rPr>
              <a:t>Car Park </a:t>
            </a:r>
            <a:r>
              <a:rPr lang="en-US" sz="1800" dirty="0" smtClean="0">
                <a:latin typeface="Helvetica"/>
                <a:cs typeface="Helvetica"/>
              </a:rPr>
              <a:t>with over </a:t>
            </a:r>
            <a:r>
              <a:rPr lang="en-US" sz="1800" dirty="0">
                <a:latin typeface="Helvetica"/>
                <a:cs typeface="Helvetica"/>
              </a:rPr>
              <a:t>4,500 </a:t>
            </a:r>
            <a:r>
              <a:rPr lang="en-US" sz="1800" dirty="0" smtClean="0">
                <a:latin typeface="Helvetica"/>
                <a:cs typeface="Helvetica"/>
              </a:rPr>
              <a:t>indoor parking </a:t>
            </a:r>
            <a:r>
              <a:rPr lang="en-US" sz="1800" dirty="0">
                <a:latin typeface="Helvetica"/>
                <a:cs typeface="Helvetica"/>
              </a:rPr>
              <a:t>spaces </a:t>
            </a:r>
            <a:endParaRPr lang="en-US" sz="1800" dirty="0" smtClean="0">
              <a:latin typeface="Helvetica"/>
              <a:cs typeface="Helvetica"/>
            </a:endParaRPr>
          </a:p>
          <a:p>
            <a:pPr marL="0" indent="0">
              <a:buNone/>
            </a:pPr>
            <a:r>
              <a:rPr lang="en-US" sz="1800" dirty="0" smtClean="0">
                <a:latin typeface="Helvetica"/>
                <a:cs typeface="Helvetica"/>
              </a:rPr>
              <a:t/>
            </a:r>
            <a:br>
              <a:rPr lang="en-US" sz="1800" dirty="0" smtClean="0">
                <a:latin typeface="Helvetica"/>
                <a:cs typeface="Helvetica"/>
              </a:rPr>
            </a:br>
            <a:endParaRPr lang="en-US" sz="1800" dirty="0" smtClean="0">
              <a:latin typeface="Helvetica"/>
              <a:cs typeface="Helvetica"/>
            </a:endParaRPr>
          </a:p>
          <a:p>
            <a:endParaRPr lang="en-US" sz="1800" dirty="0">
              <a:latin typeface="Helvetica"/>
              <a:cs typeface="Helvetica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143030"/>
            <a:ext cx="4185060" cy="2809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683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449580" y="381000"/>
            <a:ext cx="8305800" cy="11430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err="1" smtClean="0">
                <a:latin typeface="Helvetica"/>
                <a:cs typeface="Helvetica"/>
              </a:rPr>
              <a:t>Centara</a:t>
            </a:r>
            <a:r>
              <a:rPr lang="en-US" sz="3200" dirty="0">
                <a:latin typeface="Helvetica"/>
                <a:cs typeface="Helvetica"/>
              </a:rPr>
              <a:t> </a:t>
            </a:r>
            <a:r>
              <a:rPr lang="en-US" sz="3200" dirty="0" smtClean="0">
                <a:latin typeface="Helvetica"/>
                <a:cs typeface="Helvetica"/>
              </a:rPr>
              <a:t>Grand &amp; Bangkok Convention Centre at </a:t>
            </a:r>
            <a:r>
              <a:rPr lang="en-US" sz="3200" dirty="0" err="1" smtClean="0">
                <a:latin typeface="Helvetica"/>
                <a:cs typeface="Helvetica"/>
              </a:rPr>
              <a:t>CentralWorld</a:t>
            </a:r>
            <a:endParaRPr lang="en-US" sz="3200" dirty="0" smtClean="0">
              <a:latin typeface="Helvetica"/>
              <a:cs typeface="Helvetica"/>
            </a:endParaRPr>
          </a:p>
          <a:p>
            <a:r>
              <a:rPr lang="en-US" sz="1600" dirty="0"/>
              <a:t>https://www.centarahotelsresorts.com/centaragrand/cgcw</a:t>
            </a:r>
            <a:r>
              <a:rPr lang="en-US" sz="1600" dirty="0" smtClean="0"/>
              <a:t>/</a:t>
            </a:r>
            <a:r>
              <a:rPr lang="th-TH" sz="1600" dirty="0" smtClean="0"/>
              <a:t> </a:t>
            </a:r>
            <a:endParaRPr lang="en-US" sz="1600" dirty="0" smtClean="0">
              <a:latin typeface="Helvetica"/>
              <a:cs typeface="Helvetica"/>
            </a:endParaRPr>
          </a:p>
        </p:txBody>
      </p:sp>
      <p:sp>
        <p:nvSpPr>
          <p:cNvPr id="4" name="Content Placeholder 4"/>
          <p:cNvSpPr txBox="1">
            <a:spLocks/>
          </p:cNvSpPr>
          <p:nvPr/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>
                <a:latin typeface="Helvetica"/>
                <a:cs typeface="Helvetica"/>
              </a:rPr>
              <a:t>Shopping mall space: 50,000 </a:t>
            </a:r>
            <a:r>
              <a:rPr lang="en-US" sz="1800" dirty="0" err="1" smtClean="0">
                <a:latin typeface="Helvetica"/>
                <a:cs typeface="Helvetica"/>
              </a:rPr>
              <a:t>sqm</a:t>
            </a:r>
            <a:r>
              <a:rPr lang="en-US" sz="1800" dirty="0" smtClean="0">
                <a:latin typeface="Helvetica"/>
                <a:cs typeface="Helvetica"/>
              </a:rPr>
              <a:t> </a:t>
            </a:r>
          </a:p>
          <a:p>
            <a:r>
              <a:rPr lang="en-US" sz="1800" dirty="0" smtClean="0">
                <a:latin typeface="Helvetica"/>
                <a:cs typeface="Helvetica"/>
              </a:rPr>
              <a:t>5 Star hotel space: 90,000 </a:t>
            </a:r>
            <a:r>
              <a:rPr lang="en-US" sz="1800" dirty="0" err="1" smtClean="0">
                <a:latin typeface="Helvetica"/>
                <a:cs typeface="Helvetica"/>
              </a:rPr>
              <a:t>sqm</a:t>
            </a:r>
            <a:r>
              <a:rPr lang="en-US" sz="1800" dirty="0" smtClean="0">
                <a:latin typeface="Helvetica"/>
                <a:cs typeface="Helvetica"/>
              </a:rPr>
              <a:t> with 500 rooms</a:t>
            </a:r>
          </a:p>
          <a:p>
            <a:r>
              <a:rPr lang="en-US" sz="1800" dirty="0" smtClean="0">
                <a:latin typeface="Helvetica"/>
                <a:cs typeface="Helvetica"/>
              </a:rPr>
              <a:t>Convention hall space: 17,000 </a:t>
            </a:r>
            <a:r>
              <a:rPr lang="en-US" sz="1800" dirty="0" err="1" smtClean="0">
                <a:latin typeface="Helvetica"/>
                <a:cs typeface="Helvetica"/>
              </a:rPr>
              <a:t>sqm</a:t>
            </a:r>
            <a:endParaRPr lang="en-US" sz="1800" dirty="0" smtClean="0">
              <a:latin typeface="Helvetica"/>
              <a:cs typeface="Helvetica"/>
            </a:endParaRPr>
          </a:p>
          <a:p>
            <a:r>
              <a:rPr lang="en-US" sz="1800" dirty="0">
                <a:latin typeface="Helvetica"/>
                <a:cs typeface="Helvetica"/>
              </a:rPr>
              <a:t>Car </a:t>
            </a:r>
            <a:r>
              <a:rPr lang="en-US" sz="1800" dirty="0" smtClean="0">
                <a:latin typeface="Helvetica"/>
                <a:cs typeface="Helvetica"/>
              </a:rPr>
              <a:t>Park: Over 7,000 indoor parking </a:t>
            </a:r>
            <a:r>
              <a:rPr lang="en-US" sz="1800" dirty="0">
                <a:latin typeface="Helvetica"/>
                <a:cs typeface="Helvetica"/>
              </a:rPr>
              <a:t>spaces </a:t>
            </a:r>
          </a:p>
          <a:p>
            <a:pPr marL="0" indent="0">
              <a:buNone/>
            </a:pPr>
            <a:r>
              <a:rPr lang="en-US" sz="1800" dirty="0" smtClean="0">
                <a:latin typeface="Helvetica"/>
                <a:cs typeface="Helvetica"/>
              </a:rPr>
              <a:t/>
            </a:r>
            <a:br>
              <a:rPr lang="en-US" sz="1800" dirty="0" smtClean="0">
                <a:latin typeface="Helvetica"/>
                <a:cs typeface="Helvetica"/>
              </a:rPr>
            </a:br>
            <a:endParaRPr lang="en-US" sz="1800" dirty="0" smtClean="0">
              <a:latin typeface="Helvetica"/>
              <a:cs typeface="Helvetica"/>
            </a:endParaRPr>
          </a:p>
          <a:p>
            <a:endParaRPr lang="en-US" sz="1800" dirty="0">
              <a:latin typeface="Helvetica"/>
              <a:cs typeface="Helvetica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8070" y="2286000"/>
            <a:ext cx="3865775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683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/>
              <a:t>Royal Thai Navy Convention Hall</a:t>
            </a:r>
          </a:p>
          <a:p>
            <a:r>
              <a:rPr lang="en-US" sz="3200" dirty="0" smtClean="0">
                <a:latin typeface="Helvetica"/>
                <a:cs typeface="Helvetica"/>
              </a:rPr>
              <a:t> </a:t>
            </a:r>
            <a:r>
              <a:rPr lang="en-US" sz="1500" dirty="0" smtClean="0">
                <a:latin typeface="Helvetica"/>
                <a:cs typeface="Helvetica"/>
              </a:rPr>
              <a:t>www.navyhall.com</a:t>
            </a:r>
            <a:endParaRPr lang="en-US" sz="1500" dirty="0">
              <a:latin typeface="Helvetica"/>
              <a:cs typeface="Helvetica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19600" y="1981200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Has </a:t>
            </a:r>
            <a:r>
              <a:rPr lang="en-US" dirty="0"/>
              <a:t>a unique location on the west side of the Chao Phraya River in Bangkok. 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It </a:t>
            </a:r>
            <a:r>
              <a:rPr lang="en-US" dirty="0"/>
              <a:t>offers an extravagant view of both the Chao </a:t>
            </a:r>
            <a:r>
              <a:rPr lang="en-US" dirty="0" err="1"/>
              <a:t>Pharya</a:t>
            </a:r>
            <a:r>
              <a:rPr lang="en-US" dirty="0"/>
              <a:t> River and the Grand </a:t>
            </a:r>
            <a:r>
              <a:rPr lang="en-US" dirty="0" smtClean="0"/>
              <a:t>Palace -  </a:t>
            </a:r>
            <a:r>
              <a:rPr lang="en-US" dirty="0"/>
              <a:t>two of the most visited tourist locations in Bangkok. 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</a:t>
            </a:r>
            <a:r>
              <a:rPr lang="en-US" dirty="0"/>
              <a:t>convention hall has over 14,184 </a:t>
            </a:r>
            <a:r>
              <a:rPr lang="en-US" dirty="0" err="1" smtClean="0"/>
              <a:t>sqm</a:t>
            </a:r>
            <a:r>
              <a:rPr lang="en-US" dirty="0" smtClean="0"/>
              <a:t> of </a:t>
            </a:r>
            <a:r>
              <a:rPr lang="en-US" dirty="0"/>
              <a:t>floor space </a:t>
            </a:r>
            <a:r>
              <a:rPr lang="en-US" dirty="0" smtClean="0"/>
              <a:t>within </a:t>
            </a:r>
            <a:r>
              <a:rPr lang="en-US" dirty="0"/>
              <a:t>the main </a:t>
            </a:r>
            <a:r>
              <a:rPr lang="en-US" dirty="0" smtClean="0"/>
              <a:t>hall. It </a:t>
            </a:r>
            <a:r>
              <a:rPr lang="en-US" dirty="0"/>
              <a:t>also features an outer terrace and </a:t>
            </a:r>
            <a:r>
              <a:rPr lang="en-US" dirty="0" smtClean="0"/>
              <a:t>a garden </a:t>
            </a:r>
            <a:r>
              <a:rPr lang="en-US" dirty="0"/>
              <a:t>area along the </a:t>
            </a:r>
            <a:r>
              <a:rPr lang="en-US" dirty="0" smtClean="0"/>
              <a:t>banks </a:t>
            </a:r>
            <a:r>
              <a:rPr lang="en-US" dirty="0"/>
              <a:t>of the Chao Phraya </a:t>
            </a:r>
            <a:r>
              <a:rPr lang="en-US" dirty="0" smtClean="0"/>
              <a:t>River, giving </a:t>
            </a:r>
            <a:r>
              <a:rPr lang="en-US" dirty="0"/>
              <a:t>meetings, receptions and banquets a unique </a:t>
            </a:r>
            <a:r>
              <a:rPr lang="en-US" dirty="0" smtClean="0"/>
              <a:t>setting.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Equipped </a:t>
            </a:r>
            <a:r>
              <a:rPr lang="en-US" dirty="0"/>
              <a:t>with a full range of meeting </a:t>
            </a:r>
            <a:r>
              <a:rPr lang="en-US" dirty="0" smtClean="0"/>
              <a:t>facilities</a:t>
            </a:r>
            <a:endParaRPr lang="th-TH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94" t="16417" r="18708" b="31904"/>
          <a:stretch/>
        </p:blipFill>
        <p:spPr bwMode="auto">
          <a:xfrm>
            <a:off x="152400" y="2122219"/>
            <a:ext cx="4114800" cy="1859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74" t="26819" r="28077" b="54878"/>
          <a:stretch/>
        </p:blipFill>
        <p:spPr bwMode="auto">
          <a:xfrm>
            <a:off x="147299" y="4114800"/>
            <a:ext cx="2088107" cy="1338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33" t="22155" r="18375" b="53218"/>
          <a:stretch/>
        </p:blipFill>
        <p:spPr bwMode="auto">
          <a:xfrm>
            <a:off x="2319567" y="4116505"/>
            <a:ext cx="1947633" cy="1335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5131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228600" y="381000"/>
            <a:ext cx="8740254" cy="11430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latin typeface="Helvetica"/>
                <a:cs typeface="Helvetica"/>
              </a:rPr>
              <a:t>PATTAYA EXHIBITION AND CONVENTION HALL (PEACH</a:t>
            </a:r>
            <a:r>
              <a:rPr lang="en-US" sz="3200" dirty="0" smtClean="0">
                <a:latin typeface="Helvetica"/>
                <a:cs typeface="Helvetica"/>
              </a:rPr>
              <a:t>)</a:t>
            </a:r>
          </a:p>
          <a:p>
            <a:r>
              <a:rPr lang="en-US" sz="1600" dirty="0">
                <a:latin typeface="Helvetica"/>
                <a:cs typeface="Helvetica"/>
              </a:rPr>
              <a:t>http://www.peachthailand.com/</a:t>
            </a:r>
            <a:endParaRPr lang="en-US" sz="3200" dirty="0">
              <a:latin typeface="Helvetica"/>
              <a:cs typeface="Helvetic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28" t="30783" r="14110" b="23507"/>
          <a:stretch/>
        </p:blipFill>
        <p:spPr bwMode="auto">
          <a:xfrm>
            <a:off x="306525" y="2286000"/>
            <a:ext cx="406198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4549254" y="2286000"/>
            <a:ext cx="4572000" cy="329320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Column </a:t>
            </a:r>
            <a:r>
              <a:rPr lang="en-US" sz="1600" dirty="0"/>
              <a:t>free halls, which are ideal for automobile and product launches, exhibitions, concerts, gala events  and meetings for up to 10,062 delegates.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18 </a:t>
            </a:r>
            <a:r>
              <a:rPr lang="en-US" sz="1600" dirty="0" smtClean="0"/>
              <a:t>breakout </a:t>
            </a:r>
            <a:r>
              <a:rPr lang="en-US" sz="1600" dirty="0"/>
              <a:t>rooms for smaller meetings and functions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Vehicle </a:t>
            </a:r>
            <a:r>
              <a:rPr lang="en-US" sz="1600" dirty="0"/>
              <a:t>and display material access from ground level into the main hall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Floor loading: 2.5 tons per square </a:t>
            </a:r>
            <a:r>
              <a:rPr lang="en-US" sz="1600" dirty="0" err="1"/>
              <a:t>metre</a:t>
            </a:r>
            <a:r>
              <a:rPr lang="en-US" sz="1600" dirty="0"/>
              <a:t> (Hall A, B &amp; C), 1.0 tons per square </a:t>
            </a:r>
            <a:r>
              <a:rPr lang="en-US" sz="1600" dirty="0" err="1"/>
              <a:t>metre</a:t>
            </a:r>
            <a:r>
              <a:rPr lang="en-US" sz="1600" dirty="0"/>
              <a:t> (Hall 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495 recess floor boxes (6 </a:t>
            </a:r>
            <a:r>
              <a:rPr lang="en-US" sz="1600" dirty="0" err="1"/>
              <a:t>metres</a:t>
            </a:r>
            <a:r>
              <a:rPr lang="en-US" sz="1600" dirty="0"/>
              <a:t> apart) with power, water, telecommunication and gas outlets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Sufficient space </a:t>
            </a:r>
            <a:r>
              <a:rPr lang="en-US" sz="1600" dirty="0"/>
              <a:t>for 474 booths (</a:t>
            </a:r>
            <a:r>
              <a:rPr lang="en-US" sz="1600" dirty="0" smtClean="0"/>
              <a:t>3x3m)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Ceiling </a:t>
            </a:r>
            <a:r>
              <a:rPr lang="en-US" sz="1600" dirty="0"/>
              <a:t>height of 9.5 m.</a:t>
            </a:r>
            <a:endParaRPr lang="th-TH" sz="16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33" t="31716" r="14390" b="28451"/>
          <a:stretch/>
        </p:blipFill>
        <p:spPr bwMode="auto">
          <a:xfrm>
            <a:off x="283779" y="4191000"/>
            <a:ext cx="4031315" cy="152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734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 smtClean="0">
                <a:latin typeface="Helvetica"/>
                <a:cs typeface="Helvetica"/>
              </a:rPr>
              <a:t>MCC Hall The Mall </a:t>
            </a:r>
            <a:r>
              <a:rPr lang="en-US" sz="3000" dirty="0" err="1" smtClean="0">
                <a:latin typeface="Helvetica"/>
                <a:cs typeface="Helvetica"/>
              </a:rPr>
              <a:t>Korat</a:t>
            </a:r>
            <a:endParaRPr lang="en-US" sz="3000" dirty="0" smtClean="0">
              <a:latin typeface="Helvetica"/>
              <a:cs typeface="Helvetica"/>
            </a:endParaRPr>
          </a:p>
          <a:p>
            <a:r>
              <a:rPr lang="en-US" sz="1500" dirty="0">
                <a:latin typeface="Helvetica"/>
                <a:cs typeface="Helvetica"/>
              </a:rPr>
              <a:t>http://www.mcchall.themallgroup.com/floorplan.php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5" t="20709" r="11366" b="52985"/>
          <a:stretch/>
        </p:blipFill>
        <p:spPr bwMode="auto">
          <a:xfrm>
            <a:off x="152400" y="4506485"/>
            <a:ext cx="8907439" cy="1665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71" r="208" b="-1"/>
          <a:stretch/>
        </p:blipFill>
        <p:spPr bwMode="auto">
          <a:xfrm>
            <a:off x="-19050" y="1817427"/>
            <a:ext cx="9163050" cy="260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768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latin typeface="Helvetica"/>
                <a:cs typeface="Helvetica"/>
              </a:rPr>
              <a:t>Chiangmai International </a:t>
            </a:r>
            <a:endParaRPr lang="fr-FR" sz="3200" dirty="0" smtClean="0">
              <a:latin typeface="Helvetica"/>
              <a:cs typeface="Helvetica"/>
            </a:endParaRPr>
          </a:p>
          <a:p>
            <a:r>
              <a:rPr lang="fr-FR" sz="3200" dirty="0" smtClean="0">
                <a:latin typeface="Helvetica"/>
                <a:cs typeface="Helvetica"/>
              </a:rPr>
              <a:t>Convention </a:t>
            </a:r>
            <a:r>
              <a:rPr lang="fr-FR" sz="3200" dirty="0">
                <a:latin typeface="Helvetica"/>
                <a:cs typeface="Helvetica"/>
              </a:rPr>
              <a:t>&amp; </a:t>
            </a:r>
            <a:r>
              <a:rPr lang="fr-FR" sz="3200" dirty="0" smtClean="0">
                <a:latin typeface="Helvetica"/>
                <a:cs typeface="Helvetica"/>
              </a:rPr>
              <a:t>Exhibition Center(CMECC)</a:t>
            </a:r>
          </a:p>
          <a:p>
            <a:r>
              <a:rPr lang="en-US" sz="1600" dirty="0"/>
              <a:t>http://</a:t>
            </a:r>
            <a:r>
              <a:rPr lang="en-US" sz="1600" dirty="0" smtClean="0"/>
              <a:t>www.cmecc-mice.com</a:t>
            </a:r>
            <a:endParaRPr lang="en-US" sz="3200" dirty="0">
              <a:latin typeface="Helvetica"/>
              <a:cs typeface="Helvetica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209800"/>
            <a:ext cx="51435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5334000" y="2209800"/>
            <a:ext cx="3810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Usable </a:t>
            </a:r>
            <a:r>
              <a:rPr lang="en-US" dirty="0"/>
              <a:t>space of 60,000 </a:t>
            </a:r>
            <a:r>
              <a:rPr lang="en-US" dirty="0" err="1" smtClean="0"/>
              <a:t>sqm</a:t>
            </a:r>
            <a:r>
              <a:rPr lang="en-US" dirty="0"/>
              <a:t>., 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</a:t>
            </a:r>
            <a:r>
              <a:rPr lang="en-US" dirty="0" smtClean="0"/>
              <a:t>odern facilities and </a:t>
            </a:r>
            <a:r>
              <a:rPr lang="en-US" dirty="0"/>
              <a:t>professional services</a:t>
            </a:r>
            <a:r>
              <a:rPr lang="en-US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It </a:t>
            </a:r>
            <a:r>
              <a:rPr lang="en-US" dirty="0"/>
              <a:t>is an </a:t>
            </a:r>
            <a:r>
              <a:rPr lang="en-US" dirty="0" smtClean="0"/>
              <a:t>ideal location to </a:t>
            </a:r>
            <a:r>
              <a:rPr lang="en-US" dirty="0"/>
              <a:t>host world-class international </a:t>
            </a:r>
            <a:r>
              <a:rPr lang="en-US" dirty="0" smtClean="0"/>
              <a:t>conventions exhibitions, fairs </a:t>
            </a:r>
            <a:r>
              <a:rPr lang="en-US" dirty="0"/>
              <a:t>and </a:t>
            </a:r>
            <a:r>
              <a:rPr lang="en-US" dirty="0" smtClean="0"/>
              <a:t>MICE </a:t>
            </a:r>
            <a:r>
              <a:rPr lang="en-US" dirty="0"/>
              <a:t>events. 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main exhibition and convention hall is a large two story building </a:t>
            </a:r>
            <a:r>
              <a:rPr lang="en-US" dirty="0" smtClean="0"/>
              <a:t>that consists of </a:t>
            </a:r>
            <a:r>
              <a:rPr lang="en-US" dirty="0"/>
              <a:t>three main service areas, three connecting exhibition halls, a large convention hall and 29 meeting rooms.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996015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 smtClean="0"/>
              <a:t>AVANI </a:t>
            </a:r>
            <a:r>
              <a:rPr lang="en-US" sz="3000" dirty="0" err="1" smtClean="0"/>
              <a:t>Khon</a:t>
            </a:r>
            <a:r>
              <a:rPr lang="en-US" sz="3000" dirty="0" smtClean="0"/>
              <a:t> </a:t>
            </a:r>
            <a:r>
              <a:rPr lang="en-US" sz="3000" dirty="0" err="1" smtClean="0"/>
              <a:t>Khen</a:t>
            </a:r>
            <a:r>
              <a:rPr lang="en-US" sz="3000" dirty="0"/>
              <a:t> </a:t>
            </a:r>
            <a:r>
              <a:rPr lang="en-US" sz="3000" dirty="0" smtClean="0"/>
              <a:t>Hotel &amp; Convention Centre</a:t>
            </a:r>
            <a:endParaRPr lang="th-TH" sz="3000" dirty="0" smtClean="0"/>
          </a:p>
          <a:p>
            <a:r>
              <a:rPr lang="en-US" sz="1500" dirty="0" smtClean="0"/>
              <a:t>https</a:t>
            </a:r>
            <a:r>
              <a:rPr lang="en-US" sz="1500" dirty="0"/>
              <a:t>://</a:t>
            </a:r>
            <a:r>
              <a:rPr lang="en-US" sz="1500" dirty="0" smtClean="0"/>
              <a:t>www.avanihotels.com/th/khon-kaen</a:t>
            </a:r>
            <a:endParaRPr lang="th-TH" sz="1500" dirty="0" smtClean="0"/>
          </a:p>
          <a:p>
            <a:endParaRPr lang="en-US" sz="1500" dirty="0">
              <a:latin typeface="Helvetica"/>
              <a:cs typeface="Helvetica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946201"/>
            <a:ext cx="2124501" cy="1274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318" y="1828800"/>
            <a:ext cx="2479060" cy="185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4709160" y="1834070"/>
            <a:ext cx="40386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Four-star </a:t>
            </a:r>
            <a:r>
              <a:rPr lang="en-US" dirty="0"/>
              <a:t>hotel offering a distinctive </a:t>
            </a:r>
            <a:r>
              <a:rPr lang="en-US" dirty="0" smtClean="0"/>
              <a:t>design; </a:t>
            </a:r>
            <a:r>
              <a:rPr lang="en-US" dirty="0"/>
              <a:t>combining traditional </a:t>
            </a:r>
            <a:r>
              <a:rPr lang="en-US" dirty="0" err="1"/>
              <a:t>Isaan</a:t>
            </a:r>
            <a:r>
              <a:rPr lang="en-US" dirty="0"/>
              <a:t> influence with modern décor. 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 </a:t>
            </a:r>
            <a:r>
              <a:rPr lang="en-US" dirty="0"/>
              <a:t>hotel provides easy access to </a:t>
            </a:r>
            <a:r>
              <a:rPr lang="en-US" dirty="0" err="1"/>
              <a:t>Khon</a:t>
            </a:r>
            <a:r>
              <a:rPr lang="en-US" dirty="0"/>
              <a:t> </a:t>
            </a:r>
            <a:r>
              <a:rPr lang="en-US" dirty="0" err="1"/>
              <a:t>Kaen’s</a:t>
            </a:r>
            <a:r>
              <a:rPr lang="en-US" dirty="0"/>
              <a:t> largest shopping and lifestyle </a:t>
            </a:r>
            <a:r>
              <a:rPr lang="en-US" dirty="0" err="1"/>
              <a:t>centre</a:t>
            </a:r>
            <a:r>
              <a:rPr lang="en-US" dirty="0"/>
              <a:t>, Central Plaza </a:t>
            </a:r>
            <a:r>
              <a:rPr lang="en-US" dirty="0" err="1"/>
              <a:t>Khon</a:t>
            </a:r>
            <a:r>
              <a:rPr lang="en-US" dirty="0"/>
              <a:t> </a:t>
            </a:r>
            <a:r>
              <a:rPr lang="en-US" dirty="0" err="1" smtClean="0"/>
              <a:t>Kaen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It is near the Bung </a:t>
            </a:r>
            <a:r>
              <a:rPr lang="en-US" dirty="0"/>
              <a:t>Tung San Health </a:t>
            </a:r>
            <a:r>
              <a:rPr lang="en-US" dirty="0" smtClean="0"/>
              <a:t>Park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15-minutes </a:t>
            </a:r>
            <a:r>
              <a:rPr lang="en-US" dirty="0"/>
              <a:t>drive from </a:t>
            </a:r>
            <a:r>
              <a:rPr lang="en-US" dirty="0" err="1"/>
              <a:t>Khon</a:t>
            </a:r>
            <a:r>
              <a:rPr lang="en-US" dirty="0"/>
              <a:t> </a:t>
            </a:r>
            <a:r>
              <a:rPr lang="en-US" dirty="0" err="1"/>
              <a:t>Kaen</a:t>
            </a:r>
            <a:r>
              <a:rPr lang="en-US" dirty="0"/>
              <a:t> Airport.</a:t>
            </a:r>
            <a:endParaRPr lang="th-TH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72"/>
          <a:stretch/>
        </p:blipFill>
        <p:spPr bwMode="auto">
          <a:xfrm>
            <a:off x="228599" y="3946201"/>
            <a:ext cx="2023991" cy="125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6109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953000" y="2097530"/>
            <a:ext cx="37338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KICE is one of most comprehensive versatile MICE venue in Northeastern region of Thailand. Our long-span mega </a:t>
            </a:r>
            <a:r>
              <a:rPr lang="en-US" dirty="0" smtClean="0"/>
              <a:t>structure</a:t>
            </a:r>
            <a:r>
              <a:rPr lang="th-TH" dirty="0" smtClean="0"/>
              <a:t> </a:t>
            </a:r>
            <a:r>
              <a:rPr lang="en-US" dirty="0" smtClean="0"/>
              <a:t>enable </a:t>
            </a:r>
            <a:r>
              <a:rPr lang="en-US" dirty="0"/>
              <a:t>7,510 </a:t>
            </a:r>
            <a:r>
              <a:rPr lang="en-US" dirty="0" err="1"/>
              <a:t>sq.m</a:t>
            </a:r>
            <a:r>
              <a:rPr lang="en-US" dirty="0"/>
              <a:t> for indoor and 4,680 </a:t>
            </a:r>
            <a:r>
              <a:rPr lang="en-US" dirty="0" err="1"/>
              <a:t>sq.m</a:t>
            </a:r>
            <a:r>
              <a:rPr lang="en-US" dirty="0"/>
              <a:t> for </a:t>
            </a:r>
            <a:r>
              <a:rPr lang="en-US" dirty="0" smtClean="0"/>
              <a:t>outdoor.</a:t>
            </a:r>
            <a:endParaRPr lang="th-TH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Main </a:t>
            </a:r>
            <a:r>
              <a:rPr lang="en-US" dirty="0"/>
              <a:t>exhibition hall is versatile. It can cater to all types of </a:t>
            </a:r>
            <a:r>
              <a:rPr lang="en-US" dirty="0" smtClean="0"/>
              <a:t>event,</a:t>
            </a:r>
            <a:r>
              <a:rPr lang="th-TH" dirty="0" smtClean="0"/>
              <a:t> </a:t>
            </a:r>
            <a:r>
              <a:rPr lang="en-US" dirty="0" smtClean="0"/>
              <a:t>ranging </a:t>
            </a:r>
            <a:r>
              <a:rPr lang="en-US" dirty="0"/>
              <a:t>from heavy industrial exhibitions to meetings and convention or live music performance international bands.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097530"/>
            <a:ext cx="304800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856" y="4114800"/>
            <a:ext cx="2286000" cy="1286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114800"/>
            <a:ext cx="1902528" cy="12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381000" y="381000"/>
            <a:ext cx="8229600" cy="11430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latin typeface="Helvetica"/>
                <a:cs typeface="Helvetica"/>
              </a:rPr>
              <a:t>KHONKHEN INTERNATIONAL  CONVENTION </a:t>
            </a:r>
            <a:r>
              <a:rPr lang="fr-FR" sz="3200" dirty="0" smtClean="0">
                <a:latin typeface="Helvetica"/>
                <a:cs typeface="Helvetica"/>
              </a:rPr>
              <a:t>&amp; EXHIBITON CENTRE</a:t>
            </a:r>
          </a:p>
          <a:p>
            <a:r>
              <a:rPr lang="en-US" sz="1600" dirty="0"/>
              <a:t>https://</a:t>
            </a:r>
            <a:r>
              <a:rPr lang="en-US" sz="1600" dirty="0" smtClean="0"/>
              <a:t>www.kice-center.com</a:t>
            </a:r>
            <a:endParaRPr lang="fr-FR" sz="1600" dirty="0" smtClean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20702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630681" y="2526268"/>
            <a:ext cx="45719" cy="369332"/>
          </a:xfrm>
          <a:prstGeom prst="rect">
            <a:avLst/>
          </a:prstGeom>
          <a:solidFill>
            <a:srgbClr val="C5922B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706881" y="2448580"/>
            <a:ext cx="6217919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Helvetica" pitchFamily="34" charset="0"/>
                <a:cs typeface="Helvetica" pitchFamily="34" charset="0"/>
              </a:rPr>
              <a:t>Exhibition Facts and Figures</a:t>
            </a:r>
            <a:endParaRPr lang="en-US" sz="2800" b="1" dirty="0">
              <a:latin typeface="Helvetica" pitchFamily="34" charset="0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1665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4" name="Content Placeholder 3"/>
          <p:cNvSpPr txBox="1">
            <a:spLocks/>
          </p:cNvSpPr>
          <p:nvPr/>
        </p:nvSpPr>
        <p:spPr>
          <a:xfrm>
            <a:off x="304800" y="990600"/>
            <a:ext cx="8686800" cy="6019800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Who are typically the organizers (local? international</a:t>
            </a:r>
            <a:r>
              <a:rPr lang="en-US" dirty="0"/>
              <a:t>?): </a:t>
            </a:r>
            <a:endParaRPr lang="en-US" dirty="0" smtClean="0"/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    Both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l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ocal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and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International</a:t>
            </a:r>
            <a:endParaRPr lang="en-US" dirty="0" smtClean="0"/>
          </a:p>
          <a:p>
            <a:r>
              <a:rPr lang="en-US" dirty="0" smtClean="0"/>
              <a:t>Which services are typically handled by the organizers and which can you subcontract?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It depends on the scope of the project.</a:t>
            </a:r>
          </a:p>
          <a:p>
            <a:pPr marL="0" indent="0">
              <a:buNone/>
            </a:pP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Handled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by organizers :</a:t>
            </a: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Theme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of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the overall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event</a:t>
            </a: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Venue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Managing the budget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PR Plan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Handle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by Kingsmen C.M.T.I. : </a:t>
            </a:r>
          </a:p>
          <a:p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Eg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.: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we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create and propose the suitable mood, vibe and activities for presentation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to the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organisers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Contact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the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venue’s management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and manage site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plans.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Eg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: doing up a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floor plan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of the event’s functional area</a:t>
            </a: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Managing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the budget</a:t>
            </a: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PR Sessions for pre-event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during the event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and post event.</a:t>
            </a:r>
          </a:p>
          <a:p>
            <a:pPr marL="0" indent="0">
              <a:buNone/>
            </a:pPr>
            <a:endParaRPr lang="en-US" dirty="0" smtClean="0"/>
          </a:p>
          <a:p>
            <a:pPr marL="914400" lvl="2" indent="0">
              <a:buNone/>
            </a:pPr>
            <a:endParaRPr lang="en-US" sz="33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3200" dirty="0" smtClean="0"/>
              <a:t>General Information</a:t>
            </a:r>
            <a:endParaRPr lang="de-DE" sz="3200" dirty="0"/>
          </a:p>
        </p:txBody>
      </p:sp>
    </p:spTree>
    <p:extLst>
      <p:ext uri="{BB962C8B-B14F-4D97-AF65-F5344CB8AC3E}">
        <p14:creationId xmlns:p14="http://schemas.microsoft.com/office/powerpoint/2010/main" val="194093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57200" y="1455713"/>
            <a:ext cx="84582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Are there unions to be dealt with?  If so, who and where</a:t>
            </a:r>
            <a:r>
              <a:rPr lang="en-US" dirty="0" smtClean="0"/>
              <a:t>?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Yes, The Thai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 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Labour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 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Union. The Thai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law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allow employees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to form unions and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set requirements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for forming a union.  At least ten employees at a “business location” can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elect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to form a union and obtain approval from the Ministry of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Labour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for the formation of the union.  http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://www.pricesanond.com/knowledge/thai-labour-unions.php</a:t>
            </a:r>
            <a:endParaRPr lang="en-US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	</a:t>
            </a:r>
            <a:r>
              <a:rPr lang="en-US" dirty="0"/>
              <a:t> 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How </a:t>
            </a:r>
            <a:r>
              <a:rPr lang="en-US" dirty="0"/>
              <a:t>are move in/move outs handled (lots of time? No time? Targeted move ins or outs</a:t>
            </a:r>
            <a:r>
              <a:rPr lang="en-US" dirty="0" smtClean="0"/>
              <a:t>?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Move in typically takes about 2-3 days, while move out is done right after the closing of the show.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Titel 1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3200" dirty="0" smtClean="0"/>
              <a:t>General Information</a:t>
            </a:r>
            <a:endParaRPr lang="de-DE" sz="3200" dirty="0"/>
          </a:p>
        </p:txBody>
      </p:sp>
    </p:spTree>
    <p:extLst>
      <p:ext uri="{BB962C8B-B14F-4D97-AF65-F5344CB8AC3E}">
        <p14:creationId xmlns:p14="http://schemas.microsoft.com/office/powerpoint/2010/main" val="427158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42900" y="1676400"/>
            <a:ext cx="84582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Health and Safety standards?  Some countries (like the UK) require detailed Risk Assessments and Method Statements, for example</a:t>
            </a:r>
            <a:r>
              <a:rPr lang="en-US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    Thailand practices  the international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labour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standards 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    http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://www.ilo.org/safework/industries-sectors/WCMS_219015/lang--en/index.htm</a:t>
            </a:r>
            <a:endParaRPr lang="en-US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Titel 1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3200" dirty="0" smtClean="0"/>
              <a:t>General Information</a:t>
            </a:r>
            <a:endParaRPr lang="de-DE" sz="3200" dirty="0"/>
          </a:p>
        </p:txBody>
      </p:sp>
    </p:spTree>
    <p:extLst>
      <p:ext uri="{BB962C8B-B14F-4D97-AF65-F5344CB8AC3E}">
        <p14:creationId xmlns:p14="http://schemas.microsoft.com/office/powerpoint/2010/main" val="62990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80293" y="1676400"/>
            <a:ext cx="804554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Building permissions</a:t>
            </a:r>
            <a:r>
              <a:rPr lang="en-US" dirty="0" smtClean="0"/>
              <a:t>?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    For special stand constructions, detailed drawing of elevations, layouts, electrical 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   plans and perspective with dimensions of the stand, including materials used 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   must be submitted to the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organiser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and venue management for approval.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Titel 1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3200" dirty="0" smtClean="0"/>
              <a:t>General Information</a:t>
            </a:r>
            <a:endParaRPr lang="de-DE" sz="3200" dirty="0"/>
          </a:p>
        </p:txBody>
      </p:sp>
    </p:spTree>
    <p:extLst>
      <p:ext uri="{BB962C8B-B14F-4D97-AF65-F5344CB8AC3E}">
        <p14:creationId xmlns:p14="http://schemas.microsoft.com/office/powerpoint/2010/main" val="4143685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3" name="Titel 1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3200" dirty="0" smtClean="0"/>
              <a:t>Electrics and Electricity</a:t>
            </a:r>
            <a:endParaRPr lang="de-DE" sz="3200" dirty="0"/>
          </a:p>
        </p:txBody>
      </p:sp>
      <p:sp>
        <p:nvSpPr>
          <p:cNvPr id="4" name="Inhaltsplatzhalt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Typical Voltage (110/220v)?</a:t>
            </a:r>
          </a:p>
          <a:p>
            <a:pPr marL="0" indent="0">
              <a:buNone/>
            </a:pPr>
            <a:r>
              <a:rPr lang="en-US" sz="2400" dirty="0" smtClean="0"/>
              <a:t>     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220-240AC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, 50 Hertz. </a:t>
            </a:r>
            <a:endParaRPr lang="en-US" sz="2400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dirty="0" smtClean="0"/>
              <a:t>Do you need to have certified electricians?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     Yes</a:t>
            </a:r>
          </a:p>
          <a:p>
            <a:r>
              <a:rPr lang="en-US" dirty="0" smtClean="0"/>
              <a:t>What are the standard plugs and sockets </a:t>
            </a:r>
          </a:p>
          <a:p>
            <a:pPr marL="0" indent="0">
              <a:buNone/>
            </a:pPr>
            <a:r>
              <a:rPr lang="en-US" sz="1600" dirty="0" smtClean="0">
                <a:hlinkClick r:id="rId3"/>
              </a:rPr>
              <a:t>http://en.wikipedia.org/wiki/Mains_electricity_by_country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219700"/>
            <a:ext cx="209550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4971902"/>
            <a:ext cx="2309813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1" r="6540"/>
          <a:stretch/>
        </p:blipFill>
        <p:spPr bwMode="auto">
          <a:xfrm>
            <a:off x="6031523" y="4960543"/>
            <a:ext cx="3123028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6456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err="1" smtClean="0"/>
              <a:t>Labour</a:t>
            </a:r>
            <a:r>
              <a:rPr lang="en-US" sz="3200" dirty="0" smtClean="0"/>
              <a:t> Cost Estimates</a:t>
            </a:r>
            <a:endParaRPr lang="en-US" sz="3200" dirty="0"/>
          </a:p>
        </p:txBody>
      </p:sp>
      <p:sp>
        <p:nvSpPr>
          <p:cNvPr id="4" name="Content Placeholder 3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1800" dirty="0" smtClean="0"/>
              <a:t>General Labourer: </a:t>
            </a:r>
            <a:r>
              <a:rPr lang="en-AU" sz="1800" dirty="0" smtClean="0">
                <a:solidFill>
                  <a:schemeClr val="accent6"/>
                </a:solidFill>
              </a:rPr>
              <a:t>$20 </a:t>
            </a:r>
            <a:r>
              <a:rPr lang="en-AU" sz="1800" dirty="0">
                <a:solidFill>
                  <a:schemeClr val="accent6"/>
                </a:solidFill>
              </a:rPr>
              <a:t>/ 8 hours(9:00-17:00</a:t>
            </a:r>
            <a:r>
              <a:rPr lang="en-AU" sz="1800" dirty="0" smtClean="0">
                <a:solidFill>
                  <a:schemeClr val="accent6"/>
                </a:solidFill>
              </a:rPr>
              <a:t>)</a:t>
            </a:r>
          </a:p>
          <a:p>
            <a:r>
              <a:rPr lang="en-AU" sz="1800" dirty="0" smtClean="0"/>
              <a:t>Experienced Labourer: </a:t>
            </a:r>
            <a:r>
              <a:rPr lang="en-AU" sz="1800" dirty="0" smtClean="0">
                <a:solidFill>
                  <a:schemeClr val="accent6"/>
                </a:solidFill>
              </a:rPr>
              <a:t>$30 </a:t>
            </a:r>
            <a:r>
              <a:rPr lang="en-AU" sz="1800" dirty="0">
                <a:solidFill>
                  <a:schemeClr val="accent6"/>
                </a:solidFill>
              </a:rPr>
              <a:t>/ 8 hours(9:00-17:00</a:t>
            </a:r>
            <a:r>
              <a:rPr lang="en-AU" sz="1800" dirty="0" smtClean="0">
                <a:solidFill>
                  <a:schemeClr val="accent6"/>
                </a:solidFill>
              </a:rPr>
              <a:t>)</a:t>
            </a:r>
            <a:endParaRPr lang="en-AU" sz="1800" dirty="0">
              <a:solidFill>
                <a:schemeClr val="accent6"/>
              </a:solidFill>
            </a:endParaRPr>
          </a:p>
          <a:p>
            <a:r>
              <a:rPr lang="en-AU" sz="1800" dirty="0" smtClean="0"/>
              <a:t>Site Supervisors: </a:t>
            </a:r>
            <a:r>
              <a:rPr lang="en-AU" sz="1800" dirty="0" smtClean="0">
                <a:solidFill>
                  <a:schemeClr val="accent6"/>
                </a:solidFill>
              </a:rPr>
              <a:t>$45 </a:t>
            </a:r>
            <a:r>
              <a:rPr lang="en-AU" sz="1800" dirty="0">
                <a:solidFill>
                  <a:schemeClr val="accent6"/>
                </a:solidFill>
              </a:rPr>
              <a:t>/ 8 hours(9:00-17:00</a:t>
            </a:r>
            <a:r>
              <a:rPr lang="en-AU" sz="1800" dirty="0" smtClean="0">
                <a:solidFill>
                  <a:schemeClr val="accent6"/>
                </a:solidFill>
              </a:rPr>
              <a:t>)</a:t>
            </a:r>
          </a:p>
          <a:p>
            <a:r>
              <a:rPr lang="en-AU" sz="1800" dirty="0" smtClean="0"/>
              <a:t>Custom Stand Builders: </a:t>
            </a:r>
            <a:r>
              <a:rPr lang="en-AU" sz="1800" dirty="0" smtClean="0">
                <a:solidFill>
                  <a:schemeClr val="accent6"/>
                </a:solidFill>
              </a:rPr>
              <a:t>$50 </a:t>
            </a:r>
            <a:r>
              <a:rPr lang="en-AU" sz="1800" dirty="0">
                <a:solidFill>
                  <a:schemeClr val="accent6"/>
                </a:solidFill>
              </a:rPr>
              <a:t>/ 8 hours(9:00-17:00</a:t>
            </a:r>
            <a:r>
              <a:rPr lang="en-AU" sz="1800" dirty="0" smtClean="0">
                <a:solidFill>
                  <a:schemeClr val="accent6"/>
                </a:solidFill>
              </a:rPr>
              <a:t>)</a:t>
            </a:r>
          </a:p>
          <a:p>
            <a:pPr marL="0" indent="0">
              <a:buNone/>
            </a:pPr>
            <a:endParaRPr lang="en-AU" sz="1800" b="1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en-AU" sz="1800" dirty="0"/>
          </a:p>
        </p:txBody>
      </p:sp>
      <p:sp>
        <p:nvSpPr>
          <p:cNvPr id="5" name="Rectangle 4"/>
          <p:cNvSpPr/>
          <p:nvPr/>
        </p:nvSpPr>
        <p:spPr>
          <a:xfrm>
            <a:off x="442452" y="3322906"/>
            <a:ext cx="8077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>
                <a:solidFill>
                  <a:schemeClr val="accent6">
                    <a:lumMod val="75000"/>
                  </a:schemeClr>
                </a:solidFill>
              </a:rPr>
              <a:t>Rates are based on regular hours, Monday to Friday, excluding weekends, public holidays and overtime. </a:t>
            </a:r>
          </a:p>
        </p:txBody>
      </p:sp>
    </p:spTree>
    <p:extLst>
      <p:ext uri="{BB962C8B-B14F-4D97-AF65-F5344CB8AC3E}">
        <p14:creationId xmlns:p14="http://schemas.microsoft.com/office/powerpoint/2010/main" val="1210323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smtClean="0"/>
              <a:t>Materials Usage</a:t>
            </a:r>
            <a:endParaRPr lang="en-US" sz="32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/>
              <a:t>Carpet  - standard types, rough prices?</a:t>
            </a:r>
            <a:br>
              <a:rPr lang="en-US" sz="1800" dirty="0" smtClean="0"/>
            </a:b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- Needle punch carpet, $6/SQM</a:t>
            </a:r>
          </a:p>
          <a:p>
            <a:endParaRPr lang="en-US" sz="1800" dirty="0" smtClean="0"/>
          </a:p>
          <a:p>
            <a:r>
              <a:rPr lang="en-US" sz="1800" dirty="0" smtClean="0"/>
              <a:t>Raised flooring—standard or not standard?  Heights? Materials? Costs?</a:t>
            </a:r>
            <a:br>
              <a:rPr lang="en-US" sz="1800" dirty="0" smtClean="0"/>
            </a:b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- Standard, plywood, 100 mm.</a:t>
            </a:r>
          </a:p>
          <a:p>
            <a:endParaRPr lang="en-US" sz="1800" dirty="0" smtClean="0"/>
          </a:p>
          <a:p>
            <a:r>
              <a:rPr lang="en-US" sz="1800" dirty="0" smtClean="0"/>
              <a:t>Standard US materials available in your country? Names or equivalencies could be good (</a:t>
            </a:r>
            <a:r>
              <a:rPr lang="en-US" sz="1800" dirty="0" err="1" smtClean="0"/>
              <a:t>Sintra</a:t>
            </a:r>
            <a:r>
              <a:rPr lang="en-US" sz="1800" dirty="0" smtClean="0"/>
              <a:t> is similar to </a:t>
            </a:r>
            <a:r>
              <a:rPr lang="en-US" sz="1800" dirty="0" err="1" smtClean="0"/>
              <a:t>Forex</a:t>
            </a:r>
            <a:r>
              <a:rPr lang="en-US" sz="1800" dirty="0" smtClean="0"/>
              <a:t> in Germany, for example.</a:t>
            </a:r>
            <a:br>
              <a:rPr lang="en-US" sz="1800" dirty="0" smtClean="0"/>
            </a:b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- </a:t>
            </a:r>
            <a:r>
              <a:rPr lang="en-US" sz="1800" dirty="0" err="1" smtClean="0">
                <a:solidFill>
                  <a:schemeClr val="accent6">
                    <a:lumMod val="75000"/>
                  </a:schemeClr>
                </a:solidFill>
              </a:rPr>
              <a:t>Eg</a:t>
            </a: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.: Laminate: Armstrong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, Pergo, </a:t>
            </a: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Captain Coating</a:t>
            </a:r>
          </a:p>
          <a:p>
            <a:endParaRPr lang="en-US" sz="1800" dirty="0"/>
          </a:p>
          <a:p>
            <a:r>
              <a:rPr lang="en-US" sz="1800" dirty="0" smtClean="0"/>
              <a:t>In your experience, are any materials particularly cheaper or more expensive in your country as compared to the US?</a:t>
            </a:r>
            <a:br>
              <a:rPr lang="en-US" sz="1800" dirty="0" smtClean="0"/>
            </a:b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- Imported materials are more 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e</a:t>
            </a: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xpensive 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756386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4" name="Foliennummernplatzhalter 1"/>
          <p:cNvSpPr txBox="1">
            <a:spLocks/>
          </p:cNvSpPr>
          <p:nvPr/>
        </p:nvSpPr>
        <p:spPr>
          <a:xfrm>
            <a:off x="7010400" y="64770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528F4-D5A0-4685-975C-C614BF32372E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/>
              <a:t>Shopping Tips</a:t>
            </a:r>
            <a:endParaRPr lang="en-US" sz="32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600200"/>
            <a:ext cx="8229600" cy="505936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/>
              <a:t>An example of a Home Improvement store where construction things can be bought (hardware, tools, paint, etc.)  Home Depot or Lowes in the states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dirty="0" smtClean="0">
                <a:solidFill>
                  <a:schemeClr val="accent6">
                    <a:lumMod val="50000"/>
                  </a:schemeClr>
                </a:solidFill>
              </a:rPr>
              <a:t>- </a:t>
            </a:r>
            <a:r>
              <a:rPr lang="en-US" sz="1800" dirty="0">
                <a:solidFill>
                  <a:schemeClr val="accent6">
                    <a:lumMod val="50000"/>
                  </a:schemeClr>
                </a:solidFill>
                <a:hlinkClick r:id="rId3"/>
              </a:rPr>
              <a:t>http://www.homepro.co.th</a:t>
            </a:r>
            <a:r>
              <a:rPr lang="en-US" sz="1800" dirty="0" smtClean="0">
                <a:solidFill>
                  <a:schemeClr val="accent6">
                    <a:lumMod val="50000"/>
                  </a:schemeClr>
                </a:solidFill>
                <a:hlinkClick r:id="rId3"/>
              </a:rPr>
              <a:t>/</a:t>
            </a:r>
            <a:endParaRPr lang="en-US" sz="18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1800" dirty="0">
                <a:solidFill>
                  <a:schemeClr val="accent6">
                    <a:lumMod val="50000"/>
                  </a:schemeClr>
                </a:solidFill>
              </a:rPr>
              <a:t>	- </a:t>
            </a:r>
            <a:r>
              <a:rPr lang="en-US" sz="1800" dirty="0">
                <a:solidFill>
                  <a:schemeClr val="accent6">
                    <a:lumMod val="50000"/>
                  </a:schemeClr>
                </a:solidFill>
                <a:hlinkClick r:id="rId4"/>
              </a:rPr>
              <a:t>http://www.indexlivingmall.com</a:t>
            </a:r>
            <a:r>
              <a:rPr lang="en-US" sz="1800" dirty="0" smtClean="0">
                <a:solidFill>
                  <a:schemeClr val="accent6">
                    <a:lumMod val="50000"/>
                  </a:schemeClr>
                </a:solidFill>
                <a:hlinkClick r:id="rId4"/>
              </a:rPr>
              <a:t>/</a:t>
            </a:r>
            <a:endParaRPr lang="en-US" sz="1800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1800" dirty="0" smtClean="0"/>
              <a:t>An example of an electronics store for cables, monitors, etc. Best Buy or Fry’s in the States</a:t>
            </a:r>
          </a:p>
          <a:p>
            <a:pPr marL="457200" lvl="1" indent="0">
              <a:buNone/>
            </a:pPr>
            <a:r>
              <a:rPr lang="en-US" sz="1800" dirty="0"/>
              <a:t>	- </a:t>
            </a:r>
            <a:r>
              <a:rPr lang="en-US" sz="1800" dirty="0">
                <a:hlinkClick r:id="rId3"/>
              </a:rPr>
              <a:t>http://www.homepro.co.th</a:t>
            </a:r>
            <a:r>
              <a:rPr lang="en-US" sz="1800" dirty="0" smtClean="0">
                <a:hlinkClick r:id="rId3"/>
              </a:rPr>
              <a:t>/</a:t>
            </a:r>
            <a:endParaRPr lang="en-US" sz="1800" dirty="0" smtClean="0"/>
          </a:p>
          <a:p>
            <a:pPr marL="457200" lvl="1" indent="0">
              <a:buNone/>
            </a:pPr>
            <a:r>
              <a:rPr lang="en-US" sz="1800" dirty="0"/>
              <a:t>	- </a:t>
            </a:r>
            <a:r>
              <a:rPr lang="en-US" sz="1800" dirty="0" err="1">
                <a:solidFill>
                  <a:schemeClr val="accent6">
                    <a:lumMod val="75000"/>
                  </a:schemeClr>
                </a:solidFill>
              </a:rPr>
              <a:t>Pantip</a:t>
            </a:r>
            <a:r>
              <a:rPr lang="en-US" sz="1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Plaza in </a:t>
            </a:r>
            <a:r>
              <a:rPr lang="en-US" sz="1800" dirty="0" err="1" smtClean="0">
                <a:solidFill>
                  <a:schemeClr val="accent6">
                    <a:lumMod val="75000"/>
                  </a:schemeClr>
                </a:solidFill>
              </a:rPr>
              <a:t>Pratunam</a:t>
            </a: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, Bangkok</a:t>
            </a:r>
            <a:endParaRPr lang="en-US" sz="18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1800" dirty="0" smtClean="0"/>
              <a:t>A general sort of store where everything can be bought, a Walmart or Target type of store</a:t>
            </a:r>
            <a:br>
              <a:rPr lang="en-US" sz="1800" dirty="0" smtClean="0"/>
            </a:br>
            <a:r>
              <a:rPr lang="en-US" sz="1800" dirty="0" smtClean="0"/>
              <a:t>	</a:t>
            </a: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800" dirty="0" smtClean="0">
                <a:hlinkClick r:id="rId5"/>
              </a:rPr>
              <a:t>http</a:t>
            </a:r>
            <a:r>
              <a:rPr lang="en-US" sz="1800" dirty="0">
                <a:hlinkClick r:id="rId5"/>
              </a:rPr>
              <a:t>://www.7eleven.co.th</a:t>
            </a:r>
            <a:r>
              <a:rPr lang="en-US" sz="1800" dirty="0" smtClean="0">
                <a:hlinkClick r:id="rId5"/>
              </a:rPr>
              <a:t>/</a:t>
            </a:r>
            <a:endParaRPr lang="en-US" sz="1800" dirty="0" smtClean="0"/>
          </a:p>
          <a:p>
            <a:r>
              <a:rPr lang="en-US" sz="1800" dirty="0" smtClean="0"/>
              <a:t>Is IKEA available, if not, something similar?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Yes, IKEA is available in Thailand. </a:t>
            </a:r>
            <a:r>
              <a:rPr lang="en-US" sz="1800" dirty="0" smtClean="0"/>
              <a:t>	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         - </a:t>
            </a:r>
            <a:r>
              <a:rPr lang="en-US" sz="1800" dirty="0">
                <a:hlinkClick r:id="rId6"/>
              </a:rPr>
              <a:t>https://www.ikea.com/th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dirty="0" smtClean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709819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/>
              <a:t>Shopping Tips</a:t>
            </a:r>
            <a:endParaRPr lang="en-US" sz="3200" dirty="0"/>
          </a:p>
        </p:txBody>
      </p:sp>
      <p:sp>
        <p:nvSpPr>
          <p:cNvPr id="4" name="Rectangle 3"/>
          <p:cNvSpPr/>
          <p:nvPr/>
        </p:nvSpPr>
        <p:spPr>
          <a:xfrm>
            <a:off x="952500" y="1524000"/>
            <a:ext cx="7239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List of Top Ten Popular Shopping Malls in Thailand:</a:t>
            </a:r>
          </a:p>
          <a:p>
            <a:endParaRPr lang="en-US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1.   Siam Paragon, Siam</a:t>
            </a: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2.  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CentralWorld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Chidlom</a:t>
            </a:r>
            <a:endParaRPr lang="en-US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3.   MBK Center, Siam</a:t>
            </a: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4.  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EmQuartier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Phrom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Phong</a:t>
            </a:r>
            <a:endParaRPr lang="en-US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342900" indent="-342900">
              <a:buAutoNum type="arabicPeriod" startAt="5"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Central Embassy Shopping Mall,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Ploenchit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pPr marL="342900" indent="-342900">
              <a:buAutoNum type="arabicPeriod" startAt="5"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Siam Discovery, Siam</a:t>
            </a:r>
          </a:p>
          <a:p>
            <a:pPr marL="342900" indent="-342900">
              <a:buAutoNum type="arabicPeriod" startAt="5"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Siam Center, Siam</a:t>
            </a:r>
          </a:p>
          <a:p>
            <a:pPr marL="342900" indent="-342900">
              <a:buAutoNum type="arabicPeriod" startAt="5"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Terminal 21,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Sukhumvit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Road (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Asok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pPr marL="342900" indent="-342900">
              <a:buAutoNum type="arabicPeriod" startAt="5"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Platinum Fashion Mall,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Pratunam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pPr marL="342900" indent="-342900">
              <a:buAutoNum type="arabicPeriod" startAt="5"/>
            </a:pP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Pantip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Plaza,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Pratunam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http://www.bangkok.com/top10-shopping-malls.htm</a:t>
            </a:r>
            <a:endParaRPr lang="th-TH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96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3" name="Rectangle 10"/>
          <p:cNvSpPr/>
          <p:nvPr/>
        </p:nvSpPr>
        <p:spPr>
          <a:xfrm>
            <a:off x="0" y="4333875"/>
            <a:ext cx="9144000" cy="2514600"/>
          </a:xfrm>
          <a:prstGeom prst="rect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381000"/>
            <a:ext cx="8229600" cy="1143000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EDPA International Members</a:t>
            </a:r>
            <a:br>
              <a:rPr lang="en-US" dirty="0" smtClean="0"/>
            </a:br>
            <a:r>
              <a:rPr lang="en-US" dirty="0" smtClean="0"/>
              <a:t>Active in this country</a:t>
            </a:r>
            <a:endParaRPr lang="en-US" dirty="0"/>
          </a:p>
        </p:txBody>
      </p:sp>
      <p:sp>
        <p:nvSpPr>
          <p:cNvPr id="6" name="Slide Number Placeholder 4"/>
          <p:cNvSpPr txBox="1">
            <a:spLocks/>
          </p:cNvSpPr>
          <p:nvPr/>
        </p:nvSpPr>
        <p:spPr>
          <a:xfrm>
            <a:off x="7010400" y="6483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E528F4-D5A0-4685-975C-C614BF32372E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7" name="Rectangle 1"/>
          <p:cNvSpPr/>
          <p:nvPr/>
        </p:nvSpPr>
        <p:spPr>
          <a:xfrm>
            <a:off x="0" y="3810000"/>
            <a:ext cx="9163050" cy="3048000"/>
          </a:xfrm>
          <a:prstGeom prst="rect">
            <a:avLst/>
          </a:prstGeom>
          <a:gradFill flip="none" rotWithShape="1">
            <a:gsLst>
              <a:gs pos="0">
                <a:srgbClr val="C9661F"/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7123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528F4-D5A0-4685-975C-C614BF32372E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07" y="4648200"/>
            <a:ext cx="4351893" cy="1524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4100" y="4770120"/>
            <a:ext cx="3822700" cy="15290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810</TotalTime>
  <Words>1411</Words>
  <Application>Microsoft Office PowerPoint</Application>
  <PresentationFormat>On-screen Show (4:3)</PresentationFormat>
  <Paragraphs>234</Paragraphs>
  <Slides>31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Stephen Benedetti</dc:creator>
  <cp:lastModifiedBy>Kritikant</cp:lastModifiedBy>
  <cp:revision>224</cp:revision>
  <cp:lastPrinted>2014-03-16T01:48:05Z</cp:lastPrinted>
  <dcterms:created xsi:type="dcterms:W3CDTF">2013-12-05T16:35:22Z</dcterms:created>
  <dcterms:modified xsi:type="dcterms:W3CDTF">2019-11-01T12:21:06Z</dcterms:modified>
</cp:coreProperties>
</file>