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65" r:id="rId3"/>
    <p:sldId id="344" r:id="rId4"/>
    <p:sldId id="370" r:id="rId5"/>
    <p:sldId id="371" r:id="rId6"/>
    <p:sldId id="345" r:id="rId7"/>
    <p:sldId id="349" r:id="rId8"/>
    <p:sldId id="350" r:id="rId9"/>
    <p:sldId id="380" r:id="rId10"/>
    <p:sldId id="381" r:id="rId11"/>
    <p:sldId id="361" r:id="rId12"/>
    <p:sldId id="374" r:id="rId13"/>
    <p:sldId id="375" r:id="rId14"/>
    <p:sldId id="383" r:id="rId15"/>
    <p:sldId id="384" r:id="rId16"/>
    <p:sldId id="379" r:id="rId17"/>
    <p:sldId id="378" r:id="rId18"/>
    <p:sldId id="342" r:id="rId19"/>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661F"/>
    <a:srgbClr val="C5922B"/>
    <a:srgbClr val="3457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021" autoAdjust="0"/>
    <p:restoredTop sz="86380" autoAdjust="0"/>
  </p:normalViewPr>
  <p:slideViewPr>
    <p:cSldViewPr>
      <p:cViewPr varScale="1">
        <p:scale>
          <a:sx n="67" d="100"/>
          <a:sy n="67" d="100"/>
        </p:scale>
        <p:origin x="-1781"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56" y="-102"/>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0727" tIns="45363" rIns="90727" bIns="45363" rtlCol="0"/>
          <a:lstStyle>
            <a:lvl1pPr algn="l">
              <a:defRPr sz="1200"/>
            </a:lvl1pPr>
          </a:lstStyle>
          <a:p>
            <a:endParaRPr lang="en-US" dirty="0"/>
          </a:p>
        </p:txBody>
      </p:sp>
      <p:sp>
        <p:nvSpPr>
          <p:cNvPr id="3" name="Date Placeholder 2"/>
          <p:cNvSpPr>
            <a:spLocks noGrp="1"/>
          </p:cNvSpPr>
          <p:nvPr>
            <p:ph type="dt" sz="quarter" idx="1"/>
          </p:nvPr>
        </p:nvSpPr>
        <p:spPr>
          <a:xfrm>
            <a:off x="3777607" y="0"/>
            <a:ext cx="2889938" cy="496332"/>
          </a:xfrm>
          <a:prstGeom prst="rect">
            <a:avLst/>
          </a:prstGeom>
        </p:spPr>
        <p:txBody>
          <a:bodyPr vert="horz" lIns="90727" tIns="45363" rIns="90727" bIns="45363" rtlCol="0"/>
          <a:lstStyle>
            <a:lvl1pPr algn="r">
              <a:defRPr sz="1200"/>
            </a:lvl1pPr>
          </a:lstStyle>
          <a:p>
            <a:fld id="{E76A8AA7-FB7B-4940-B146-64ED6EED741B}" type="datetimeFigureOut">
              <a:rPr lang="en-US" smtClean="0"/>
              <a:pPr/>
              <a:t>01/11/2019</a:t>
            </a:fld>
            <a:endParaRPr lang="en-US" dirty="0"/>
          </a:p>
        </p:txBody>
      </p:sp>
      <p:sp>
        <p:nvSpPr>
          <p:cNvPr id="4" name="Footer Placeholder 3"/>
          <p:cNvSpPr>
            <a:spLocks noGrp="1"/>
          </p:cNvSpPr>
          <p:nvPr>
            <p:ph type="ftr" sz="quarter" idx="2"/>
          </p:nvPr>
        </p:nvSpPr>
        <p:spPr>
          <a:xfrm>
            <a:off x="0" y="9428584"/>
            <a:ext cx="2889938" cy="496332"/>
          </a:xfrm>
          <a:prstGeom prst="rect">
            <a:avLst/>
          </a:prstGeom>
        </p:spPr>
        <p:txBody>
          <a:bodyPr vert="horz" lIns="90727" tIns="45363" rIns="90727" bIns="4536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777607" y="9428584"/>
            <a:ext cx="2889938" cy="496332"/>
          </a:xfrm>
          <a:prstGeom prst="rect">
            <a:avLst/>
          </a:prstGeom>
        </p:spPr>
        <p:txBody>
          <a:bodyPr vert="horz" lIns="90727" tIns="45363" rIns="90727" bIns="45363" rtlCol="0" anchor="b"/>
          <a:lstStyle>
            <a:lvl1pPr algn="r">
              <a:defRPr sz="1200"/>
            </a:lvl1pPr>
          </a:lstStyle>
          <a:p>
            <a:fld id="{0149058B-6A9B-4202-A462-6C12EF8CB726}" type="slidenum">
              <a:rPr lang="en-US" smtClean="0"/>
              <a:pPr/>
              <a:t>‹#›</a:t>
            </a:fld>
            <a:endParaRPr lang="en-US" dirty="0"/>
          </a:p>
        </p:txBody>
      </p:sp>
    </p:spTree>
    <p:extLst>
      <p:ext uri="{BB962C8B-B14F-4D97-AF65-F5344CB8AC3E}">
        <p14:creationId xmlns:p14="http://schemas.microsoft.com/office/powerpoint/2010/main" val="3489287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0727" tIns="45363" rIns="90727" bIns="45363" rtlCol="0"/>
          <a:lstStyle>
            <a:lvl1pPr algn="l">
              <a:defRPr sz="1200"/>
            </a:lvl1pPr>
          </a:lstStyle>
          <a:p>
            <a:endParaRPr lang="en-US" dirty="0"/>
          </a:p>
        </p:txBody>
      </p:sp>
      <p:sp>
        <p:nvSpPr>
          <p:cNvPr id="3" name="Date Placeholder 2"/>
          <p:cNvSpPr>
            <a:spLocks noGrp="1"/>
          </p:cNvSpPr>
          <p:nvPr>
            <p:ph type="dt" idx="1"/>
          </p:nvPr>
        </p:nvSpPr>
        <p:spPr>
          <a:xfrm>
            <a:off x="3777607" y="0"/>
            <a:ext cx="2889938" cy="496332"/>
          </a:xfrm>
          <a:prstGeom prst="rect">
            <a:avLst/>
          </a:prstGeom>
        </p:spPr>
        <p:txBody>
          <a:bodyPr vert="horz" lIns="90727" tIns="45363" rIns="90727" bIns="45363" rtlCol="0"/>
          <a:lstStyle>
            <a:lvl1pPr algn="r">
              <a:defRPr sz="1200"/>
            </a:lvl1pPr>
          </a:lstStyle>
          <a:p>
            <a:fld id="{ED839001-3E9E-4724-8E09-07592E336629}" type="datetimeFigureOut">
              <a:rPr lang="en-US" smtClean="0"/>
              <a:pPr/>
              <a:t>01/11/2019</a:t>
            </a:fld>
            <a:endParaRPr lang="en-US" dirty="0"/>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0727" tIns="45363" rIns="90727" bIns="45363" rtlCol="0" anchor="ctr"/>
          <a:lstStyle/>
          <a:p>
            <a:endParaRPr lang="en-US" dirty="0"/>
          </a:p>
        </p:txBody>
      </p:sp>
      <p:sp>
        <p:nvSpPr>
          <p:cNvPr id="5" name="Notes Placeholder 4"/>
          <p:cNvSpPr>
            <a:spLocks noGrp="1"/>
          </p:cNvSpPr>
          <p:nvPr>
            <p:ph type="body" sz="quarter" idx="3"/>
          </p:nvPr>
        </p:nvSpPr>
        <p:spPr>
          <a:xfrm>
            <a:off x="666909" y="4715154"/>
            <a:ext cx="5335270" cy="4466987"/>
          </a:xfrm>
          <a:prstGeom prst="rect">
            <a:avLst/>
          </a:prstGeom>
        </p:spPr>
        <p:txBody>
          <a:bodyPr vert="horz" lIns="90727" tIns="45363" rIns="90727" bIns="4536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889938" cy="496332"/>
          </a:xfrm>
          <a:prstGeom prst="rect">
            <a:avLst/>
          </a:prstGeom>
        </p:spPr>
        <p:txBody>
          <a:bodyPr vert="horz" lIns="90727" tIns="45363" rIns="90727" bIns="4536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777607" y="9428584"/>
            <a:ext cx="2889938" cy="496332"/>
          </a:xfrm>
          <a:prstGeom prst="rect">
            <a:avLst/>
          </a:prstGeom>
        </p:spPr>
        <p:txBody>
          <a:bodyPr vert="horz" lIns="90727" tIns="45363" rIns="90727" bIns="45363" rtlCol="0" anchor="b"/>
          <a:lstStyle>
            <a:lvl1pPr algn="r">
              <a:defRPr sz="1200"/>
            </a:lvl1pPr>
          </a:lstStyle>
          <a:p>
            <a:fld id="{5E0B2E1C-028C-414B-9C27-2F2AA0E4C9E9}" type="slidenum">
              <a:rPr lang="en-US" smtClean="0"/>
              <a:pPr/>
              <a:t>‹#›</a:t>
            </a:fld>
            <a:endParaRPr lang="en-US" dirty="0"/>
          </a:p>
        </p:txBody>
      </p:sp>
    </p:spTree>
    <p:extLst>
      <p:ext uri="{BB962C8B-B14F-4D97-AF65-F5344CB8AC3E}">
        <p14:creationId xmlns:p14="http://schemas.microsoft.com/office/powerpoint/2010/main" val="1950048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2</a:t>
            </a:fld>
            <a:endParaRPr lang="en-US" dirty="0"/>
          </a:p>
        </p:txBody>
      </p:sp>
    </p:spTree>
    <p:extLst>
      <p:ext uri="{BB962C8B-B14F-4D97-AF65-F5344CB8AC3E}">
        <p14:creationId xmlns:p14="http://schemas.microsoft.com/office/powerpoint/2010/main" val="660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3</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4</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5</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6</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E0B2E1C-028C-414B-9C27-2F2AA0E4C9E9}" type="slidenum">
              <a:rPr lang="en-US" smtClean="0"/>
              <a:pPr/>
              <a:t>7</a:t>
            </a:fld>
            <a:endParaRPr lang="en-US" dirty="0"/>
          </a:p>
        </p:txBody>
      </p:sp>
    </p:spTree>
    <p:extLst>
      <p:ext uri="{BB962C8B-B14F-4D97-AF65-F5344CB8AC3E}">
        <p14:creationId xmlns:p14="http://schemas.microsoft.com/office/powerpoint/2010/main" val="3714026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0B2E1C-028C-414B-9C27-2F2AA0E4C9E9}" type="slidenum">
              <a:rPr lang="en-US" smtClean="0"/>
              <a:pPr/>
              <a:t>8</a:t>
            </a:fld>
            <a:endParaRPr lang="en-US" dirty="0"/>
          </a:p>
        </p:txBody>
      </p:sp>
    </p:spTree>
    <p:extLst>
      <p:ext uri="{BB962C8B-B14F-4D97-AF65-F5344CB8AC3E}">
        <p14:creationId xmlns:p14="http://schemas.microsoft.com/office/powerpoint/2010/main" val="2571366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9</a:t>
            </a:fld>
            <a:endParaRPr lang="en-US" dirty="0"/>
          </a:p>
        </p:txBody>
      </p:sp>
    </p:spTree>
    <p:extLst>
      <p:ext uri="{BB962C8B-B14F-4D97-AF65-F5344CB8AC3E}">
        <p14:creationId xmlns:p14="http://schemas.microsoft.com/office/powerpoint/2010/main" val="2348616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10</a:t>
            </a:fld>
            <a:endParaRPr lang="en-US" dirty="0"/>
          </a:p>
        </p:txBody>
      </p:sp>
    </p:spTree>
    <p:extLst>
      <p:ext uri="{BB962C8B-B14F-4D97-AF65-F5344CB8AC3E}">
        <p14:creationId xmlns:p14="http://schemas.microsoft.com/office/powerpoint/2010/main" val="1940687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E0B2E1C-028C-414B-9C27-2F2AA0E4C9E9}" type="slidenum">
              <a:rPr lang="en-US" smtClean="0"/>
              <a:pPr/>
              <a:t>11</a:t>
            </a:fld>
            <a:endParaRPr lang="en-US" dirty="0"/>
          </a:p>
        </p:txBody>
      </p:sp>
    </p:spTree>
    <p:extLst>
      <p:ext uri="{BB962C8B-B14F-4D97-AF65-F5344CB8AC3E}">
        <p14:creationId xmlns:p14="http://schemas.microsoft.com/office/powerpoint/2010/main" val="991115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12</a:t>
            </a:fld>
            <a:endParaRPr lang="en-US" dirty="0"/>
          </a:p>
        </p:txBody>
      </p:sp>
    </p:spTree>
    <p:extLst>
      <p:ext uri="{BB962C8B-B14F-4D97-AF65-F5344CB8AC3E}">
        <p14:creationId xmlns:p14="http://schemas.microsoft.com/office/powerpoint/2010/main" val="4186153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13</a:t>
            </a:fld>
            <a:endParaRPr lang="en-US" dirty="0"/>
          </a:p>
        </p:txBody>
      </p:sp>
    </p:spTree>
    <p:extLst>
      <p:ext uri="{BB962C8B-B14F-4D97-AF65-F5344CB8AC3E}">
        <p14:creationId xmlns:p14="http://schemas.microsoft.com/office/powerpoint/2010/main" val="3534307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14</a:t>
            </a:fld>
            <a:endParaRPr lang="en-US" dirty="0"/>
          </a:p>
        </p:txBody>
      </p:sp>
    </p:spTree>
    <p:extLst>
      <p:ext uri="{BB962C8B-B14F-4D97-AF65-F5344CB8AC3E}">
        <p14:creationId xmlns:p14="http://schemas.microsoft.com/office/powerpoint/2010/main" val="2130877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15</a:t>
            </a:fld>
            <a:endParaRPr lang="en-US" dirty="0"/>
          </a:p>
        </p:txBody>
      </p:sp>
    </p:spTree>
    <p:extLst>
      <p:ext uri="{BB962C8B-B14F-4D97-AF65-F5344CB8AC3E}">
        <p14:creationId xmlns:p14="http://schemas.microsoft.com/office/powerpoint/2010/main" val="2561536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16</a:t>
            </a:fld>
            <a:endParaRPr lang="en-US" dirty="0"/>
          </a:p>
        </p:txBody>
      </p:sp>
    </p:spTree>
    <p:extLst>
      <p:ext uri="{BB962C8B-B14F-4D97-AF65-F5344CB8AC3E}">
        <p14:creationId xmlns:p14="http://schemas.microsoft.com/office/powerpoint/2010/main" val="1011867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17</a:t>
            </a:fld>
            <a:endParaRPr lang="en-US" dirty="0"/>
          </a:p>
        </p:txBody>
      </p:sp>
    </p:spTree>
    <p:extLst>
      <p:ext uri="{BB962C8B-B14F-4D97-AF65-F5344CB8AC3E}">
        <p14:creationId xmlns:p14="http://schemas.microsoft.com/office/powerpoint/2010/main" val="1206569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0B2E1C-028C-414B-9C27-2F2AA0E4C9E9}" type="slidenum">
              <a:rPr lang="en-US" smtClean="0"/>
              <a:pPr/>
              <a:t>18</a:t>
            </a:fld>
            <a:endParaRPr lang="en-US" dirty="0"/>
          </a:p>
        </p:txBody>
      </p:sp>
    </p:spTree>
    <p:extLst>
      <p:ext uri="{BB962C8B-B14F-4D97-AF65-F5344CB8AC3E}">
        <p14:creationId xmlns:p14="http://schemas.microsoft.com/office/powerpoint/2010/main" val="718303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A015D3-BFD8-4B0C-A1BD-1917CF526A78}" type="datetime1">
              <a:rPr lang="en-US" smtClean="0"/>
              <a:pPr/>
              <a:t>01/11/2019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1FA27-E30E-4062-BFBE-9DA70EDACEF7}" type="datetime1">
              <a:rPr lang="en-US" smtClean="0"/>
              <a:pPr/>
              <a:t>01/11/2019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E020D-2E59-4206-8A1B-CF7EBC1D720D}" type="datetime1">
              <a:rPr lang="en-US" smtClean="0"/>
              <a:pPr/>
              <a:t>01/11/2019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16D125-BC52-4913-88C0-C53861E310DB}" type="datetime1">
              <a:rPr lang="en-US" smtClean="0"/>
              <a:pPr/>
              <a:t>01/11/2019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0F0073-4037-47DC-B549-4D9CC75F6D05}" type="datetime1">
              <a:rPr lang="en-US" smtClean="0"/>
              <a:pPr/>
              <a:t>01/11/2019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93B271-2AAF-4CF9-9923-E1A2E418F208}" type="slidenum">
              <a:rPr lang="en-US" smtClean="0"/>
              <a:pPr/>
              <a:t>‹#›</a:t>
            </a:fld>
            <a:endParaRPr lang="en-US" dirty="0"/>
          </a:p>
        </p:txBody>
      </p:sp>
      <p:sp>
        <p:nvSpPr>
          <p:cNvPr id="10" name="TextBox 9"/>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DD04A2-7C2A-4CBD-BBF8-1BE43FC43261}" type="datetime1">
              <a:rPr lang="en-US" smtClean="0"/>
              <a:pPr/>
              <a:t>01/11/2019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6E637-3C0F-4FC6-B7AC-86190434D138}" type="datetime1">
              <a:rPr lang="en-US" smtClean="0"/>
              <a:pPr/>
              <a:t>01/11/2019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010400" y="6477000"/>
            <a:ext cx="2133600" cy="365125"/>
          </a:xfrm>
        </p:spPr>
        <p:txBody>
          <a:bodyPr/>
          <a:lstStyle>
            <a:lvl1pPr>
              <a:defRPr sz="1000">
                <a:latin typeface="Helvetica" pitchFamily="34" charset="0"/>
                <a:cs typeface="Helvetica" pitchFamily="34" charset="0"/>
              </a:defRPr>
            </a:lvl1pPr>
          </a:lstStyle>
          <a:p>
            <a:fld id="{7EE528F4-D5A0-4685-975C-C614BF32372E}" type="slidenum">
              <a:rPr lang="en-US" smtClean="0"/>
              <a:pPr/>
              <a:t>‹#›</a:t>
            </a:fld>
            <a:endParaRPr lang="en-US" dirty="0"/>
          </a:p>
        </p:txBody>
      </p:sp>
      <p:sp>
        <p:nvSpPr>
          <p:cNvPr id="5" name="TextBox 4"/>
          <p:cNvSpPr txBox="1"/>
          <p:nvPr userDrawn="1"/>
        </p:nvSpPr>
        <p:spPr>
          <a:xfrm>
            <a:off x="0" y="0"/>
            <a:ext cx="9144000" cy="369332"/>
          </a:xfrm>
          <a:prstGeom prst="rect">
            <a:avLst/>
          </a:prstGeom>
          <a:solidFill>
            <a:srgbClr val="C9661F"/>
          </a:solidFill>
          <a:ln>
            <a:noFill/>
          </a:ln>
        </p:spPr>
        <p:txBody>
          <a:bodyPr wrap="square" rtlCol="0">
            <a:spAutoFit/>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B40333-4D29-4434-BE6F-C1A3E8CA6F1C}" type="datetime1">
              <a:rPr lang="en-US" smtClean="0"/>
              <a:pPr/>
              <a:t>01/11/2019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6BAB35-AC18-4D04-B400-74FDE0CF6011}" type="datetime1">
              <a:rPr lang="en-US" smtClean="0"/>
              <a:pPr/>
              <a:t>01/11/2019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3B271-2AAF-4CF9-9923-E1A2E418F208}" type="slidenum">
              <a:rPr lang="en-US" smtClean="0"/>
              <a:pPr/>
              <a:t>‹#›</a:t>
            </a:fld>
            <a:endParaRPr lang="en-US" dirty="0"/>
          </a:p>
        </p:txBody>
      </p:sp>
      <p:sp>
        <p:nvSpPr>
          <p:cNvPr id="8" name="TextBox 7"/>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AB6509-9129-4929-965B-9A76AA7C1A21}" type="datetime1">
              <a:rPr lang="en-US" smtClean="0"/>
              <a:pPr/>
              <a:t>01/11/2019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BF7B52-F515-4EC8-9708-E0F9E1A30B02}" type="datetime1">
              <a:rPr lang="en-US" smtClean="0"/>
              <a:pPr/>
              <a:t>01/11/2019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3B271-2AAF-4CF9-9923-E1A2E418F20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27F46B-24C7-4F13-9AB1-65F58F2639B6}" type="datetime1">
              <a:rPr lang="en-US" smtClean="0"/>
              <a:pPr/>
              <a:t>01/11/2019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3B271-2AAF-4CF9-9923-E1A2E418F208}" type="slidenum">
              <a:rPr lang="en-US" smtClean="0"/>
              <a:pPr/>
              <a:t>‹#›</a:t>
            </a:fld>
            <a:endParaRPr lang="en-US" dirty="0"/>
          </a:p>
        </p:txBody>
      </p:sp>
      <p:sp>
        <p:nvSpPr>
          <p:cNvPr id="7" name="TextBox 6"/>
          <p:cNvSpPr txBox="1"/>
          <p:nvPr userDrawn="1"/>
        </p:nvSpPr>
        <p:spPr>
          <a:xfrm>
            <a:off x="0" y="0"/>
            <a:ext cx="9144000" cy="369332"/>
          </a:xfrm>
          <a:prstGeom prst="rect">
            <a:avLst/>
          </a:pr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txBody>
          <a:bodyPr wrap="squar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889843"/>
            <a:ext cx="9144000" cy="2539157"/>
          </a:xfrm>
          <a:prstGeom prst="rect">
            <a:avLst/>
          </a:prstGeom>
          <a:noFill/>
        </p:spPr>
        <p:txBody>
          <a:bodyPr wrap="square" rtlCol="0">
            <a:spAutoFit/>
          </a:bodyPr>
          <a:lstStyle/>
          <a:p>
            <a:pPr algn="ctr"/>
            <a:r>
              <a:rPr lang="en-US" sz="3300" b="1" dirty="0" smtClean="0">
                <a:latin typeface="Arial" pitchFamily="34" charset="0"/>
                <a:cs typeface="Arial" pitchFamily="34" charset="0"/>
              </a:rPr>
              <a:t>EDPA International/IFES</a:t>
            </a:r>
          </a:p>
          <a:p>
            <a:pPr algn="ctr"/>
            <a:endParaRPr lang="en-US" sz="3300" b="1" dirty="0">
              <a:latin typeface="Arial" pitchFamily="34" charset="0"/>
              <a:cs typeface="Arial" pitchFamily="34" charset="0"/>
            </a:endParaRPr>
          </a:p>
          <a:p>
            <a:pPr algn="ctr"/>
            <a:r>
              <a:rPr lang="en-US" sz="3300" b="1" dirty="0" smtClean="0">
                <a:solidFill>
                  <a:srgbClr val="345776"/>
                </a:solidFill>
                <a:latin typeface="Arial" pitchFamily="34" charset="0"/>
                <a:cs typeface="Arial" pitchFamily="34" charset="0"/>
              </a:rPr>
              <a:t>Country Report Template</a:t>
            </a:r>
          </a:p>
          <a:p>
            <a:pPr algn="ctr"/>
            <a:endParaRPr lang="en-US" sz="1200" dirty="0" smtClean="0">
              <a:latin typeface="Arial" pitchFamily="34" charset="0"/>
              <a:cs typeface="Arial" pitchFamily="34" charset="0"/>
            </a:endParaRPr>
          </a:p>
          <a:p>
            <a:pPr algn="ctr"/>
            <a:r>
              <a:rPr lang="en-US" sz="2400" b="1" i="1" dirty="0" smtClean="0">
                <a:solidFill>
                  <a:srgbClr val="C5922B"/>
                </a:solidFill>
                <a:latin typeface="Arial" pitchFamily="34" charset="0"/>
                <a:cs typeface="Arial" pitchFamily="34" charset="0"/>
              </a:rPr>
              <a:t>A Local Knowledge Report </a:t>
            </a:r>
          </a:p>
          <a:p>
            <a:pPr algn="ctr"/>
            <a:r>
              <a:rPr lang="en-US" sz="2400" b="1" i="1" dirty="0" smtClean="0">
                <a:solidFill>
                  <a:srgbClr val="C5922B"/>
                </a:solidFill>
                <a:latin typeface="Arial" pitchFamily="34" charset="0"/>
                <a:cs typeface="Arial" pitchFamily="34" charset="0"/>
              </a:rPr>
              <a:t>From Exhibit/Event Service Providers</a:t>
            </a:r>
            <a:endParaRPr lang="en-US" sz="2400" b="1" i="1" dirty="0">
              <a:solidFill>
                <a:srgbClr val="C5922B"/>
              </a:solidFill>
              <a:latin typeface="Arial" pitchFamily="34" charset="0"/>
              <a:cs typeface="Arial" pitchFamily="34" charset="0"/>
            </a:endParaRPr>
          </a:p>
        </p:txBody>
      </p:sp>
      <p:sp>
        <p:nvSpPr>
          <p:cNvPr id="7" name="TextBox 6"/>
          <p:cNvSpPr txBox="1"/>
          <p:nvPr/>
        </p:nvSpPr>
        <p:spPr>
          <a:xfrm>
            <a:off x="0" y="5330217"/>
            <a:ext cx="9144000" cy="923330"/>
          </a:xfrm>
          <a:prstGeom prst="rect">
            <a:avLst/>
          </a:prstGeom>
          <a:noFill/>
        </p:spPr>
        <p:txBody>
          <a:bodyPr wrap="square" rtlCol="0">
            <a:spAutoFit/>
          </a:bodyPr>
          <a:lstStyle/>
          <a:p>
            <a:pPr algn="ctr"/>
            <a:r>
              <a:rPr lang="en-US" sz="5400" b="1" dirty="0" smtClean="0">
                <a:latin typeface="Arial" pitchFamily="34" charset="0"/>
                <a:cs typeface="Arial" pitchFamily="34" charset="0"/>
              </a:rPr>
              <a:t>Singapore</a:t>
            </a:r>
            <a:endParaRPr lang="en-US" sz="5400" b="1" dirty="0">
              <a:latin typeface="Arial" pitchFamily="34" charset="0"/>
              <a:cs typeface="Arial" pitchFamily="34" charset="0"/>
            </a:endParaRPr>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3790674"/>
            <a:ext cx="3733800" cy="1307548"/>
          </a:xfrm>
          <a:prstGeom prst="rect">
            <a:avLst/>
          </a:prstGeom>
        </p:spPr>
      </p:pic>
      <p:pic>
        <p:nvPicPr>
          <p:cNvPr id="3" name="Picture 2"/>
          <p:cNvPicPr>
            <a:picLocks noChangeAspect="1"/>
          </p:cNvPicPr>
          <p:nvPr/>
        </p:nvPicPr>
        <p:blipFill>
          <a:blip r:embed="rId4"/>
          <a:stretch>
            <a:fillRect/>
          </a:stretch>
        </p:blipFill>
        <p:spPr>
          <a:xfrm>
            <a:off x="4724400" y="3790674"/>
            <a:ext cx="3746500" cy="1498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5" name="Slide Number Placeholder 4"/>
          <p:cNvSpPr>
            <a:spLocks noGrp="1"/>
          </p:cNvSpPr>
          <p:nvPr>
            <p:ph type="sldNum" sz="quarter" idx="12"/>
          </p:nvPr>
        </p:nvSpPr>
        <p:spPr/>
        <p:txBody>
          <a:bodyPr/>
          <a:lstStyle/>
          <a:p>
            <a:fld id="{7EE528F4-D5A0-4685-975C-C614BF32372E}" type="slidenum">
              <a:rPr lang="en-US" smtClean="0"/>
              <a:pPr/>
              <a:t>2</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solidFill>
                <a:srgbClr val="C5922B"/>
              </a:solidFill>
            </a:endParaRPr>
          </a:p>
        </p:txBody>
      </p:sp>
      <p:sp>
        <p:nvSpPr>
          <p:cNvPr id="7" name="TextBox 6"/>
          <p:cNvSpPr txBox="1"/>
          <p:nvPr/>
        </p:nvSpPr>
        <p:spPr>
          <a:xfrm>
            <a:off x="1706881" y="2448580"/>
            <a:ext cx="5379719" cy="2492990"/>
          </a:xfrm>
          <a:prstGeom prst="rect">
            <a:avLst/>
          </a:prstGeom>
          <a:noFill/>
          <a:ln>
            <a:noFill/>
          </a:ln>
        </p:spPr>
        <p:txBody>
          <a:bodyPr wrap="square" rtlCol="0">
            <a:spAutoFit/>
          </a:bodyPr>
          <a:lstStyle/>
          <a:p>
            <a:r>
              <a:rPr lang="en-US" sz="2800" b="1" dirty="0" smtClean="0">
                <a:latin typeface="Helvetica" pitchFamily="34" charset="0"/>
                <a:cs typeface="Helvetica" pitchFamily="34" charset="0"/>
              </a:rPr>
              <a:t>Presentation Prepared By</a:t>
            </a:r>
          </a:p>
          <a:p>
            <a:endParaRPr lang="en-US" sz="2800" b="1" dirty="0">
              <a:latin typeface="Helvetica" pitchFamily="34" charset="0"/>
              <a:cs typeface="Helvetica" pitchFamily="34" charset="0"/>
            </a:endParaRPr>
          </a:p>
          <a:p>
            <a:r>
              <a:rPr lang="en-US" sz="2000" dirty="0" smtClean="0">
                <a:latin typeface="Helvetica" pitchFamily="34" charset="0"/>
                <a:cs typeface="Helvetica" pitchFamily="34" charset="0"/>
              </a:rPr>
              <a:t>Kingsmen Exhibits Pte Ltd</a:t>
            </a:r>
          </a:p>
          <a:p>
            <a:endParaRPr lang="en-US" sz="2000" dirty="0" smtClean="0">
              <a:latin typeface="Helvetica" pitchFamily="34" charset="0"/>
              <a:cs typeface="Helvetica" pitchFamily="34" charset="0"/>
            </a:endParaRPr>
          </a:p>
          <a:p>
            <a:r>
              <a:rPr lang="en-US" sz="2000" dirty="0">
                <a:latin typeface="Helvetica" panose="020B0604020202020204" pitchFamily="34" charset="0"/>
                <a:cs typeface="Helvetica" panose="020B0604020202020204" pitchFamily="34" charset="0"/>
              </a:rPr>
              <a:t>The </a:t>
            </a:r>
            <a:r>
              <a:rPr lang="en-US" sz="2000" dirty="0" err="1">
                <a:latin typeface="Helvetica" panose="020B0604020202020204" pitchFamily="34" charset="0"/>
                <a:cs typeface="Helvetica" panose="020B0604020202020204" pitchFamily="34" charset="0"/>
              </a:rPr>
              <a:t>Kingsmen</a:t>
            </a:r>
            <a:r>
              <a:rPr lang="en-US" sz="2000" dirty="0">
                <a:latin typeface="Helvetica" panose="020B0604020202020204" pitchFamily="34" charset="0"/>
                <a:cs typeface="Helvetica" panose="020B0604020202020204" pitchFamily="34" charset="0"/>
              </a:rPr>
              <a:t> </a:t>
            </a:r>
            <a:r>
              <a:rPr lang="en-US" sz="2000" dirty="0" smtClean="0">
                <a:latin typeface="Helvetica" panose="020B0604020202020204" pitchFamily="34" charset="0"/>
                <a:cs typeface="Helvetica" panose="020B0604020202020204" pitchFamily="34" charset="0"/>
              </a:rPr>
              <a:t>Experience</a:t>
            </a:r>
            <a:br>
              <a:rPr lang="en-US" sz="2000" dirty="0" smtClean="0">
                <a:latin typeface="Helvetica" panose="020B0604020202020204" pitchFamily="34" charset="0"/>
                <a:cs typeface="Helvetica" panose="020B0604020202020204" pitchFamily="34" charset="0"/>
              </a:rPr>
            </a:br>
            <a:r>
              <a:rPr lang="en-US" sz="2000" dirty="0" smtClean="0">
                <a:latin typeface="Helvetica" panose="020B0604020202020204" pitchFamily="34" charset="0"/>
                <a:cs typeface="Helvetica" panose="020B0604020202020204" pitchFamily="34" charset="0"/>
              </a:rPr>
              <a:t>22 </a:t>
            </a:r>
            <a:r>
              <a:rPr lang="en-US" sz="2000" dirty="0">
                <a:latin typeface="Helvetica" panose="020B0604020202020204" pitchFamily="34" charset="0"/>
                <a:cs typeface="Helvetica" panose="020B0604020202020204" pitchFamily="34" charset="0"/>
              </a:rPr>
              <a:t>Changi Business Park Central </a:t>
            </a:r>
            <a:r>
              <a:rPr lang="en-US" sz="2000" dirty="0" smtClean="0">
                <a:latin typeface="Helvetica" panose="020B0604020202020204" pitchFamily="34" charset="0"/>
                <a:cs typeface="Helvetica" panose="020B0604020202020204" pitchFamily="34" charset="0"/>
              </a:rPr>
              <a:t>2</a:t>
            </a:r>
            <a:br>
              <a:rPr lang="en-US" sz="2000" dirty="0" smtClean="0">
                <a:latin typeface="Helvetica" panose="020B0604020202020204" pitchFamily="34" charset="0"/>
                <a:cs typeface="Helvetica" panose="020B0604020202020204" pitchFamily="34" charset="0"/>
              </a:rPr>
            </a:br>
            <a:r>
              <a:rPr lang="en-US" sz="2000" dirty="0" smtClean="0">
                <a:latin typeface="Helvetica" panose="020B0604020202020204" pitchFamily="34" charset="0"/>
                <a:cs typeface="Helvetica" panose="020B0604020202020204" pitchFamily="34" charset="0"/>
              </a:rPr>
              <a:t>Singapore </a:t>
            </a:r>
            <a:r>
              <a:rPr lang="en-US" sz="2000" dirty="0">
                <a:latin typeface="Helvetica" panose="020B0604020202020204" pitchFamily="34" charset="0"/>
                <a:cs typeface="Helvetica" panose="020B0604020202020204" pitchFamily="34" charset="0"/>
              </a:rPr>
              <a:t>486032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0" y="609600"/>
            <a:ext cx="2310816" cy="54101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3</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smtClean="0">
                <a:latin typeface="Helvetica" pitchFamily="34" charset="0"/>
                <a:cs typeface="Helvetica" pitchFamily="34" charset="0"/>
              </a:rPr>
              <a:t>Singapore </a:t>
            </a:r>
            <a:r>
              <a:rPr lang="en-US" sz="2800" b="1" dirty="0" smtClean="0">
                <a:latin typeface="Helvetica" pitchFamily="34" charset="0"/>
                <a:cs typeface="Helvetica" pitchFamily="34" charset="0"/>
              </a:rPr>
              <a:t>Facts and Figures</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4</a:t>
            </a:fld>
            <a:endParaRPr lang="en-US" dirty="0"/>
          </a:p>
        </p:txBody>
      </p:sp>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latin typeface="Helvetica"/>
                <a:cs typeface="Helvetica"/>
              </a:rPr>
              <a:t>Facts &amp; Figures</a:t>
            </a:r>
            <a:endParaRPr lang="en-US" sz="3200" dirty="0">
              <a:latin typeface="Helvetica"/>
              <a:cs typeface="Helvetica"/>
            </a:endParaRPr>
          </a:p>
        </p:txBody>
      </p:sp>
      <p:sp>
        <p:nvSpPr>
          <p:cNvPr id="9" name="Content Placeholder 3"/>
          <p:cNvSpPr txBox="1">
            <a:spLocks/>
          </p:cNvSpPr>
          <p:nvPr/>
        </p:nvSpPr>
        <p:spPr>
          <a:xfrm>
            <a:off x="152400" y="1600200"/>
            <a:ext cx="43434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Helvetica"/>
                <a:cs typeface="Helvetica"/>
              </a:rPr>
              <a:t>Population </a:t>
            </a:r>
            <a:r>
              <a:rPr lang="en-US" sz="1800" dirty="0" err="1" smtClean="0">
                <a:latin typeface="Helvetica"/>
                <a:cs typeface="Helvetica"/>
              </a:rPr>
              <a:t>approx</a:t>
            </a:r>
            <a:r>
              <a:rPr lang="en-US" sz="1800" dirty="0" smtClean="0">
                <a:latin typeface="Helvetica"/>
                <a:cs typeface="Helvetica"/>
              </a:rPr>
              <a:t>: </a:t>
            </a:r>
            <a:r>
              <a:rPr lang="en-US" sz="1800" dirty="0" smtClean="0">
                <a:solidFill>
                  <a:schemeClr val="accent6">
                    <a:lumMod val="75000"/>
                  </a:schemeClr>
                </a:solidFill>
                <a:latin typeface="Helvetica"/>
                <a:cs typeface="Helvetica"/>
              </a:rPr>
              <a:t>5.7 million</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Main language(s): </a:t>
            </a:r>
            <a:r>
              <a:rPr lang="en-US" sz="1800" dirty="0" smtClean="0">
                <a:solidFill>
                  <a:schemeClr val="accent6">
                    <a:lumMod val="75000"/>
                  </a:schemeClr>
                </a:solidFill>
                <a:latin typeface="Helvetica"/>
                <a:cs typeface="Helvetica"/>
              </a:rPr>
              <a:t>English</a:t>
            </a:r>
            <a:r>
              <a:rPr lang="en-US" sz="1800" dirty="0" smtClean="0">
                <a:latin typeface="Helvetica"/>
                <a:cs typeface="Helvetica"/>
              </a:rPr>
              <a:t/>
            </a:r>
            <a:br>
              <a:rPr lang="en-US" sz="1800" dirty="0" smtClean="0">
                <a:latin typeface="Helvetica"/>
                <a:cs typeface="Helvetica"/>
              </a:rPr>
            </a:br>
            <a:endParaRPr lang="en-US" sz="1800" dirty="0" smtClean="0">
              <a:latin typeface="Helvetica"/>
              <a:cs typeface="Helvetica"/>
            </a:endParaRPr>
          </a:p>
          <a:p>
            <a:r>
              <a:rPr lang="en-US" sz="1800" dirty="0" smtClean="0">
                <a:latin typeface="Helvetica"/>
                <a:cs typeface="Helvetica"/>
              </a:rPr>
              <a:t>Country Size – </a:t>
            </a:r>
            <a:r>
              <a:rPr lang="en-US" sz="1800" dirty="0" smtClean="0">
                <a:solidFill>
                  <a:schemeClr val="accent6">
                    <a:lumMod val="75000"/>
                  </a:schemeClr>
                </a:solidFill>
                <a:latin typeface="Helvetica"/>
                <a:cs typeface="Helvetica"/>
              </a:rPr>
              <a:t>721.5 </a:t>
            </a:r>
            <a:r>
              <a:rPr lang="en-US" sz="1800" dirty="0" err="1" smtClean="0">
                <a:solidFill>
                  <a:schemeClr val="accent6">
                    <a:lumMod val="75000"/>
                  </a:schemeClr>
                </a:solidFill>
                <a:latin typeface="Helvetica"/>
                <a:cs typeface="Helvetica"/>
              </a:rPr>
              <a:t>sq</a:t>
            </a:r>
            <a:r>
              <a:rPr lang="en-US" sz="1800" dirty="0" smtClean="0">
                <a:solidFill>
                  <a:schemeClr val="accent6">
                    <a:lumMod val="75000"/>
                  </a:schemeClr>
                </a:solidFill>
                <a:latin typeface="Helvetica"/>
                <a:cs typeface="Helvetica"/>
              </a:rPr>
              <a:t> km</a:t>
            </a:r>
            <a:r>
              <a:rPr lang="en-US" sz="1800" dirty="0" smtClean="0">
                <a:solidFill>
                  <a:srgbClr val="FF0000"/>
                </a:solidFill>
                <a:latin typeface="Helvetica"/>
                <a:cs typeface="Helvetica"/>
              </a:rPr>
              <a:t/>
            </a:r>
            <a:br>
              <a:rPr lang="en-US" sz="1800" dirty="0" smtClean="0">
                <a:solidFill>
                  <a:srgbClr val="FF0000"/>
                </a:solidFill>
                <a:latin typeface="Helvetica"/>
                <a:cs typeface="Helvetica"/>
              </a:rPr>
            </a:br>
            <a:endParaRPr lang="en-US" sz="1800" dirty="0" smtClean="0">
              <a:solidFill>
                <a:srgbClr val="FF0000"/>
              </a:solidFill>
              <a:latin typeface="Helvetica"/>
              <a:cs typeface="Helvetica"/>
            </a:endParaRPr>
          </a:p>
          <a:p>
            <a:r>
              <a:rPr lang="en-US" sz="1800" dirty="0" smtClean="0">
                <a:latin typeface="Helvetica"/>
                <a:cs typeface="Helvetica"/>
              </a:rPr>
              <a:t>Capital City, population : </a:t>
            </a:r>
            <a:r>
              <a:rPr lang="en-US" sz="1800" dirty="0" smtClean="0">
                <a:solidFill>
                  <a:schemeClr val="accent6">
                    <a:lumMod val="75000"/>
                  </a:schemeClr>
                </a:solidFill>
                <a:latin typeface="Helvetica"/>
                <a:cs typeface="Helvetica"/>
              </a:rPr>
              <a:t>5.7 million</a:t>
            </a:r>
          </a:p>
          <a:p>
            <a:endParaRPr lang="en-US" sz="1800" dirty="0" smtClean="0">
              <a:latin typeface="Helvetica"/>
              <a:cs typeface="Helvetica"/>
            </a:endParaRPr>
          </a:p>
          <a:p>
            <a:r>
              <a:rPr lang="en-US" sz="1800" dirty="0" smtClean="0">
                <a:latin typeface="Helvetica"/>
                <a:cs typeface="Helvetica"/>
              </a:rPr>
              <a:t>Largest City, population : </a:t>
            </a:r>
            <a:r>
              <a:rPr lang="en-US" sz="1800" dirty="0" smtClean="0">
                <a:solidFill>
                  <a:schemeClr val="accent6">
                    <a:lumMod val="75000"/>
                  </a:schemeClr>
                </a:solidFill>
                <a:latin typeface="Helvetica"/>
                <a:cs typeface="Helvetica"/>
              </a:rPr>
              <a:t>5.7 million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687" y="1355678"/>
            <a:ext cx="4743450" cy="3963487"/>
          </a:xfrm>
          <a:prstGeom prst="rect">
            <a:avLst/>
          </a:prstGeom>
        </p:spPr>
      </p:pic>
    </p:spTree>
    <p:extLst>
      <p:ext uri="{BB962C8B-B14F-4D97-AF65-F5344CB8AC3E}">
        <p14:creationId xmlns:p14="http://schemas.microsoft.com/office/powerpoint/2010/main" val="3732792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smtClean="0"/>
              <a:t>Money Issues</a:t>
            </a:r>
            <a:endParaRPr lang="en-US" sz="3200" dirty="0"/>
          </a:p>
        </p:txBody>
      </p:sp>
      <p:sp>
        <p:nvSpPr>
          <p:cNvPr id="9" name="Content Placeholder 3"/>
          <p:cNvSpPr txBox="1">
            <a:spLocks/>
          </p:cNvSpPr>
          <p:nvPr/>
        </p:nvSpPr>
        <p:spPr>
          <a:xfrm>
            <a:off x="457200" y="1327240"/>
            <a:ext cx="8382000" cy="522596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AU" sz="1800" dirty="0" smtClean="0"/>
              <a:t>What is the standard currency? </a:t>
            </a:r>
            <a:r>
              <a:rPr lang="en-AU" sz="1800" dirty="0" smtClean="0">
                <a:solidFill>
                  <a:schemeClr val="accent6">
                    <a:lumMod val="75000"/>
                  </a:schemeClr>
                </a:solidFill>
              </a:rPr>
              <a:t>Singapore Dollars (SGD) </a:t>
            </a:r>
            <a:r>
              <a:rPr lang="en-AU" sz="1800" dirty="0" smtClean="0"/>
              <a:t>What is a standard conversion rate? </a:t>
            </a:r>
            <a:r>
              <a:rPr lang="en-AU" sz="1800" dirty="0" smtClean="0">
                <a:solidFill>
                  <a:schemeClr val="accent6">
                    <a:lumMod val="75000"/>
                  </a:schemeClr>
                </a:solidFill>
              </a:rPr>
              <a:t>1 USD = 1.35 SGD</a:t>
            </a:r>
          </a:p>
          <a:p>
            <a:endParaRPr lang="en-AU" sz="1800" dirty="0" smtClean="0"/>
          </a:p>
          <a:p>
            <a:r>
              <a:rPr lang="en-AU" sz="1800" dirty="0" smtClean="0"/>
              <a:t>Are credit cards widely accepted? </a:t>
            </a:r>
            <a:r>
              <a:rPr lang="en-AU" sz="1800" dirty="0" smtClean="0">
                <a:solidFill>
                  <a:schemeClr val="accent6">
                    <a:lumMod val="75000"/>
                  </a:schemeClr>
                </a:solidFill>
              </a:rPr>
              <a:t>Yes</a:t>
            </a:r>
            <a:r>
              <a:rPr lang="en-AU" sz="1800" dirty="0" smtClean="0"/>
              <a:t> Should the traveller plan on dealing with lots of cash? </a:t>
            </a:r>
            <a:r>
              <a:rPr lang="en-AU" sz="1800" dirty="0" smtClean="0">
                <a:solidFill>
                  <a:schemeClr val="accent6">
                    <a:lumMod val="75000"/>
                  </a:schemeClr>
                </a:solidFill>
              </a:rPr>
              <a:t>No</a:t>
            </a:r>
          </a:p>
          <a:p>
            <a:endParaRPr lang="en-AU" sz="1800" dirty="0" smtClean="0"/>
          </a:p>
          <a:p>
            <a:r>
              <a:rPr lang="en-AU" sz="1800" dirty="0" smtClean="0"/>
              <a:t>Are credit cards required (like in the US at shows for services)? </a:t>
            </a:r>
            <a:r>
              <a:rPr lang="en-AU" sz="1800" dirty="0" smtClean="0">
                <a:solidFill>
                  <a:schemeClr val="accent6">
                    <a:lumMod val="75000"/>
                  </a:schemeClr>
                </a:solidFill>
              </a:rPr>
              <a:t>Yes</a:t>
            </a:r>
          </a:p>
          <a:p>
            <a:endParaRPr lang="en-AU" sz="1800" dirty="0" smtClean="0"/>
          </a:p>
          <a:p>
            <a:r>
              <a:rPr lang="en-AU" sz="1800" dirty="0" smtClean="0"/>
              <a:t>Hints regarding tipping (taxis, restaurants, bars, baggage handlers, etc.) and/or haggling? </a:t>
            </a:r>
            <a:r>
              <a:rPr lang="en-AU" sz="1800" dirty="0" smtClean="0">
                <a:solidFill>
                  <a:schemeClr val="accent6">
                    <a:lumMod val="75000"/>
                  </a:schemeClr>
                </a:solidFill>
              </a:rPr>
              <a:t>Tipping is not mandatory</a:t>
            </a:r>
          </a:p>
          <a:p>
            <a:endParaRPr lang="en-AU" sz="1800" dirty="0" smtClean="0"/>
          </a:p>
          <a:p>
            <a:r>
              <a:rPr lang="en-AU" sz="1800" dirty="0" smtClean="0"/>
              <a:t>Is there a VAT? </a:t>
            </a:r>
            <a:r>
              <a:rPr lang="en-AU" sz="1800" dirty="0" smtClean="0">
                <a:solidFill>
                  <a:schemeClr val="accent6">
                    <a:lumMod val="75000"/>
                  </a:schemeClr>
                </a:solidFill>
              </a:rPr>
              <a:t>There is GST (Goods &amp; Services Tax) </a:t>
            </a:r>
            <a:r>
              <a:rPr lang="en-AU" sz="1800" dirty="0" smtClean="0"/>
              <a:t>How high is it?</a:t>
            </a:r>
            <a:r>
              <a:rPr lang="en-AU" sz="1800" dirty="0" smtClean="0">
                <a:solidFill>
                  <a:srgbClr val="FF0000"/>
                </a:solidFill>
              </a:rPr>
              <a:t> </a:t>
            </a:r>
            <a:r>
              <a:rPr lang="en-AU" sz="1800" dirty="0" smtClean="0">
                <a:solidFill>
                  <a:schemeClr val="accent6">
                    <a:lumMod val="75000"/>
                  </a:schemeClr>
                </a:solidFill>
              </a:rPr>
              <a:t>7%  </a:t>
            </a:r>
            <a:r>
              <a:rPr lang="en-AU" sz="1800" dirty="0" smtClean="0"/>
              <a:t>Who needs to pay it</a:t>
            </a:r>
            <a:r>
              <a:rPr lang="en-AU" sz="1800" dirty="0" smtClean="0">
                <a:solidFill>
                  <a:schemeClr val="accent6">
                    <a:lumMod val="75000"/>
                  </a:schemeClr>
                </a:solidFill>
              </a:rPr>
              <a:t>? It’s compulsory for businesses to register for GST once their taxable turnover exceeds SGD1M per year.   </a:t>
            </a:r>
            <a:r>
              <a:rPr lang="en-AU" sz="1800" dirty="0" smtClean="0"/>
              <a:t>Is there a way for Americans to get it refunded?  Is there a useful website (in English)? </a:t>
            </a:r>
            <a:r>
              <a:rPr lang="en-US" sz="1800" dirty="0" smtClean="0">
                <a:solidFill>
                  <a:schemeClr val="accent6">
                    <a:lumMod val="75000"/>
                  </a:schemeClr>
                </a:solidFill>
              </a:rPr>
              <a:t>https</a:t>
            </a:r>
            <a:r>
              <a:rPr lang="en-US" sz="1800" dirty="0">
                <a:solidFill>
                  <a:schemeClr val="accent6">
                    <a:lumMod val="75000"/>
                  </a:schemeClr>
                </a:solidFill>
              </a:rPr>
              <a:t>://www.iras.gov.sg/IRASHome/Schemes/GST/Tourist-Refund-Scheme/</a:t>
            </a:r>
            <a:endParaRPr lang="en-AU" sz="1800" dirty="0" smtClean="0">
              <a:solidFill>
                <a:schemeClr val="accent6">
                  <a:lumMod val="75000"/>
                </a:schemeClr>
              </a:solidFill>
            </a:endParaRPr>
          </a:p>
          <a:p>
            <a:endParaRPr lang="en-AU" sz="1800" dirty="0" smtClean="0"/>
          </a:p>
          <a:p>
            <a:endParaRPr lang="en-AU" sz="1800" dirty="0" smtClean="0"/>
          </a:p>
          <a:p>
            <a:pPr marL="0" indent="0">
              <a:buFont typeface="Arial" pitchFamily="34" charset="0"/>
              <a:buNone/>
            </a:pPr>
            <a:endParaRPr lang="en-AU" sz="1800" dirty="0"/>
          </a:p>
        </p:txBody>
      </p:sp>
      <p:sp>
        <p:nvSpPr>
          <p:cNvPr id="10" name="Slide Number Placeholder 1"/>
          <p:cNvSpPr>
            <a:spLocks noGrp="1"/>
          </p:cNvSpPr>
          <p:nvPr>
            <p:ph type="sldNum" sz="quarter" idx="12"/>
          </p:nvPr>
        </p:nvSpPr>
        <p:spPr>
          <a:xfrm>
            <a:off x="6553200" y="6356350"/>
            <a:ext cx="2133600" cy="365125"/>
          </a:xfrm>
        </p:spPr>
        <p:txBody>
          <a:bodyPr/>
          <a:lstStyle/>
          <a:p>
            <a:fld id="{7EE528F4-D5A0-4685-975C-C614BF32372E}" type="slidenum">
              <a:rPr lang="en-US" smtClean="0"/>
              <a:pPr/>
              <a:t>5</a:t>
            </a:fld>
            <a:endParaRPr lang="en-US" dirty="0"/>
          </a:p>
        </p:txBody>
      </p:sp>
    </p:spTree>
    <p:extLst>
      <p:ext uri="{BB962C8B-B14F-4D97-AF65-F5344CB8AC3E}">
        <p14:creationId xmlns:p14="http://schemas.microsoft.com/office/powerpoint/2010/main" val="3215874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6</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676400" y="2449324"/>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Size and Distance Information</a:t>
            </a:r>
            <a:endParaRPr lang="en-US" sz="2800" b="1" dirty="0">
              <a:latin typeface="Helvetica" pitchFamily="34" charset="0"/>
              <a:cs typeface="Helvetic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E528F4-D5A0-4685-975C-C614BF32372E}" type="slidenum">
              <a:rPr lang="en-US" smtClean="0"/>
              <a:pPr/>
              <a:t>7</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250" y="1085850"/>
            <a:ext cx="6667500" cy="4686300"/>
          </a:xfrm>
          <a:prstGeom prst="rect">
            <a:avLst/>
          </a:prstGeom>
        </p:spPr>
      </p:pic>
    </p:spTree>
    <p:extLst>
      <p:ext uri="{BB962C8B-B14F-4D97-AF65-F5344CB8AC3E}">
        <p14:creationId xmlns:p14="http://schemas.microsoft.com/office/powerpoint/2010/main" val="4112033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8</a:t>
            </a:fld>
            <a:endParaRPr lang="en-US" dirty="0"/>
          </a:p>
        </p:txBody>
      </p:sp>
      <p:pic>
        <p:nvPicPr>
          <p:cNvPr id="2066" name="Picture 18" descr="Sands Expo and Convention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171" y="627799"/>
            <a:ext cx="4718354" cy="314868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1771" y="285763"/>
            <a:ext cx="3508076" cy="369332"/>
          </a:xfrm>
          <a:prstGeom prst="rect">
            <a:avLst/>
          </a:prstGeom>
        </p:spPr>
        <p:txBody>
          <a:bodyPr wrap="none">
            <a:spAutoFit/>
          </a:bodyPr>
          <a:lstStyle/>
          <a:p>
            <a:r>
              <a:rPr lang="en-SG" b="1" dirty="0"/>
              <a:t>Sands Expo and Convention </a:t>
            </a:r>
            <a:r>
              <a:rPr lang="en-SG" b="1" dirty="0" err="1"/>
              <a:t>Center</a:t>
            </a:r>
            <a:endParaRPr lang="en-SG" b="1" dirty="0"/>
          </a:p>
        </p:txBody>
      </p:sp>
      <p:sp>
        <p:nvSpPr>
          <p:cNvPr id="15" name="Rectangle 14"/>
          <p:cNvSpPr/>
          <p:nvPr/>
        </p:nvSpPr>
        <p:spPr>
          <a:xfrm>
            <a:off x="21771" y="3776484"/>
            <a:ext cx="9122229" cy="3093154"/>
          </a:xfrm>
          <a:prstGeom prst="rect">
            <a:avLst/>
          </a:prstGeom>
        </p:spPr>
        <p:txBody>
          <a:bodyPr wrap="square">
            <a:spAutoFit/>
          </a:bodyPr>
          <a:lstStyle/>
          <a:p>
            <a:r>
              <a:rPr lang="en-SG" sz="1500" b="1" dirty="0" smtClean="0"/>
              <a:t>Nothing short of spectacular…</a:t>
            </a:r>
          </a:p>
          <a:p>
            <a:r>
              <a:rPr lang="en-SG" sz="1500" dirty="0" smtClean="0"/>
              <a:t>Singapore’s </a:t>
            </a:r>
            <a:r>
              <a:rPr lang="en-SG" sz="1500" dirty="0"/>
              <a:t>newest, largest and most flexible exhibition and meeting venue proudly stands in the middle of the Central Business District, and is strategically located for success. Set to be Asia’s premiere exhibition and meeting location, Sands Expo and Convention </a:t>
            </a:r>
            <a:r>
              <a:rPr lang="en-SG" sz="1500" dirty="0" err="1"/>
              <a:t>Center</a:t>
            </a:r>
            <a:r>
              <a:rPr lang="en-SG" sz="1500" dirty="0"/>
              <a:t> offers numerous options for meetings or events of any scale, with a huge 120,000 square metres of floor space, able to host the largest conventions of up to 45,000 delegates.</a:t>
            </a:r>
          </a:p>
          <a:p>
            <a:r>
              <a:rPr lang="en-SG" sz="1500" dirty="0"/>
              <a:t>The premiere venue has the largest ballroom in South East Asia, able to accommodate up to 6,600 banquet diners or 11,000 delegates, while its flexible space also enables set-up of up to 2,000 exhibition booths and 250 meeting rooms can flexibly be configured to fit your group size perfectly. Due to its central location, visitors and delegates can enjoy world-class entertainment, shopping, dining, arts and culture and accommodation options under one roof after a day of work and meetings. Singapore’s many other attractions are also all within your reach.</a:t>
            </a:r>
          </a:p>
          <a:p>
            <a:r>
              <a:rPr lang="en-SG" sz="1500" dirty="0"/>
              <a:t>Be it intimate meetings or huge conventions, the Sands Expo and Convention </a:t>
            </a:r>
            <a:r>
              <a:rPr lang="en-SG" sz="1500" dirty="0" err="1"/>
              <a:t>Center</a:t>
            </a:r>
            <a:r>
              <a:rPr lang="en-SG" sz="1500" dirty="0"/>
              <a:t> caters for your every requirement, with its team of highly-experienced professionals assisting you to make your event as inspiring as it can be.</a:t>
            </a:r>
          </a:p>
        </p:txBody>
      </p:sp>
    </p:spTree>
    <p:extLst>
      <p:ext uri="{BB962C8B-B14F-4D97-AF65-F5344CB8AC3E}">
        <p14:creationId xmlns:p14="http://schemas.microsoft.com/office/powerpoint/2010/main" val="4264739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E528F4-D5A0-4685-975C-C614BF32372E}" type="slidenum">
              <a:rPr lang="en-US" smtClean="0"/>
              <a:pPr/>
              <a:t>9</a:t>
            </a:fld>
            <a:endParaRPr lang="en-US" dirty="0"/>
          </a:p>
        </p:txBody>
      </p:sp>
      <p:pic>
        <p:nvPicPr>
          <p:cNvPr id="3074" name="Picture 2" descr="Singapore Exp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6988" y="470429"/>
            <a:ext cx="4810125" cy="32099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3680355"/>
            <a:ext cx="9133114" cy="3108543"/>
          </a:xfrm>
          <a:prstGeom prst="rect">
            <a:avLst/>
          </a:prstGeom>
        </p:spPr>
        <p:txBody>
          <a:bodyPr wrap="square">
            <a:spAutoFit/>
          </a:bodyPr>
          <a:lstStyle/>
          <a:p>
            <a:r>
              <a:rPr lang="en-SG" sz="1400" b="1" dirty="0"/>
              <a:t>The largest purpose-built MICE venue in </a:t>
            </a:r>
            <a:r>
              <a:rPr lang="en-SG" sz="1400" b="1" dirty="0" smtClean="0"/>
              <a:t>Singapore…</a:t>
            </a:r>
            <a:endParaRPr lang="en-SG" sz="1400" b="1" dirty="0"/>
          </a:p>
          <a:p>
            <a:r>
              <a:rPr lang="en-SG" sz="1400" dirty="0"/>
              <a:t>Boasting over 100,000 square metres of indoor exhibition, 100,000 square metres of indoor convention and 10,000 square metres of outdoor activity space, the Singapore Expo is the largest purpose-built MICE venue in Singapore. It is located just five minutes drive from </a:t>
            </a:r>
            <a:r>
              <a:rPr lang="en-SG" sz="1400" dirty="0" err="1"/>
              <a:t>Changi</a:t>
            </a:r>
            <a:r>
              <a:rPr lang="en-SG" sz="1400" dirty="0"/>
              <a:t> International Airport and 15 minutes drive from the city centre.</a:t>
            </a:r>
            <a:br>
              <a:rPr lang="en-SG" sz="1400" dirty="0"/>
            </a:br>
            <a:r>
              <a:rPr lang="en-SG" sz="1400" dirty="0"/>
              <a:t/>
            </a:r>
            <a:br>
              <a:rPr lang="en-SG" sz="1400" dirty="0"/>
            </a:br>
            <a:r>
              <a:rPr lang="en-SG" sz="1400" dirty="0"/>
              <a:t>With 10 convention and exhibition multi-purpose halls, 10 conference halls, and multiple meeting rooms, Singapore Expo can host groups of 30 to 19,000 delegates at once, with plenty of versatile spaces. Singapore Expo also offers six “V-rooms”, or mobile rooms that allow organisers and exhibitors the flexibility to decide where to hold their events.</a:t>
            </a:r>
            <a:br>
              <a:rPr lang="en-SG" sz="1400" dirty="0"/>
            </a:br>
            <a:r>
              <a:rPr lang="en-SG" sz="1400" dirty="0"/>
              <a:t/>
            </a:r>
            <a:br>
              <a:rPr lang="en-SG" sz="1400" dirty="0"/>
            </a:br>
            <a:r>
              <a:rPr lang="en-SG" sz="1400" dirty="0"/>
              <a:t>A one-stop conventions, meetings and exhibitions venue with world-class facilities, the Singapore Expo is equipped with fibre optics backbone, wireless WIFI facilities, 3.5G mobile coverage, broadcast and satellite capabilities, broadband links, top-notch acoustics, AV sound and lighting systems, LCD panels, internet kiosks, and energy-saving building automation systems. Its other facilities include ATMs, a Business Centre, a Concierge, nursing rooms, prayer rooms, and Flavours East, Singapore Expo’s collection of fifteen F&amp;B outlets of diverse cuisines.</a:t>
            </a:r>
          </a:p>
        </p:txBody>
      </p:sp>
      <p:sp>
        <p:nvSpPr>
          <p:cNvPr id="5" name="Rectangle 4"/>
          <p:cNvSpPr/>
          <p:nvPr/>
        </p:nvSpPr>
        <p:spPr>
          <a:xfrm>
            <a:off x="21771" y="285763"/>
            <a:ext cx="1704184" cy="369332"/>
          </a:xfrm>
          <a:prstGeom prst="rect">
            <a:avLst/>
          </a:prstGeom>
        </p:spPr>
        <p:txBody>
          <a:bodyPr wrap="none">
            <a:spAutoFit/>
          </a:bodyPr>
          <a:lstStyle/>
          <a:p>
            <a:r>
              <a:rPr lang="en-SG" b="1" dirty="0" smtClean="0"/>
              <a:t>Singapore EXPO</a:t>
            </a:r>
            <a:endParaRPr lang="en-SG" b="1" dirty="0"/>
          </a:p>
        </p:txBody>
      </p:sp>
    </p:spTree>
    <p:extLst>
      <p:ext uri="{BB962C8B-B14F-4D97-AF65-F5344CB8AC3E}">
        <p14:creationId xmlns:p14="http://schemas.microsoft.com/office/powerpoint/2010/main" val="2187338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E528F4-D5A0-4685-975C-C614BF32372E}" type="slidenum">
              <a:rPr lang="en-US" smtClean="0"/>
              <a:pPr/>
              <a:t>10</a:t>
            </a:fld>
            <a:endParaRPr lang="en-US" dirty="0"/>
          </a:p>
        </p:txBody>
      </p:sp>
      <p:sp>
        <p:nvSpPr>
          <p:cNvPr id="3" name="Rectangle 2"/>
          <p:cNvSpPr/>
          <p:nvPr/>
        </p:nvSpPr>
        <p:spPr>
          <a:xfrm>
            <a:off x="4876801" y="561230"/>
            <a:ext cx="4267198" cy="5632311"/>
          </a:xfrm>
          <a:prstGeom prst="rect">
            <a:avLst/>
          </a:prstGeom>
        </p:spPr>
        <p:txBody>
          <a:bodyPr wrap="square">
            <a:spAutoFit/>
          </a:bodyPr>
          <a:lstStyle/>
          <a:p>
            <a:r>
              <a:rPr lang="en-SG" sz="1500" b="1" dirty="0" smtClean="0"/>
              <a:t>A fully integrated convention city…</a:t>
            </a:r>
          </a:p>
          <a:p>
            <a:r>
              <a:rPr lang="en-SG" sz="1500" dirty="0" smtClean="0"/>
              <a:t>Designed to cater to a diverse range of events, </a:t>
            </a:r>
            <a:r>
              <a:rPr lang="en-SG" sz="1500" dirty="0" err="1" smtClean="0"/>
              <a:t>Suntec</a:t>
            </a:r>
            <a:r>
              <a:rPr lang="en-SG" sz="1500" dirty="0" smtClean="0"/>
              <a:t> Singapore is an award-winning venue with top-notch facilities and services. It offers direct access to 5,200 hotel rooms, 1,000 retail outlets, 300 restaurants, 6 museums and a world-class performing arts centre, Esplanade – Theatres on the Bay, all within a 15-minute walk.</a:t>
            </a:r>
            <a:br>
              <a:rPr lang="en-SG" sz="1500" dirty="0" smtClean="0"/>
            </a:br>
            <a:r>
              <a:rPr lang="en-SG" sz="1500" dirty="0" smtClean="0"/>
              <a:t/>
            </a:r>
            <a:br>
              <a:rPr lang="en-SG" sz="1500" dirty="0" smtClean="0"/>
            </a:br>
            <a:r>
              <a:rPr lang="en-SG" sz="1500" dirty="0" smtClean="0"/>
              <a:t>With 100,000 square metres of versatile floor space over six levels, </a:t>
            </a:r>
            <a:r>
              <a:rPr lang="en-SG" sz="1500" dirty="0" err="1" smtClean="0"/>
              <a:t>Suntec</a:t>
            </a:r>
            <a:r>
              <a:rPr lang="en-SG" sz="1500" dirty="0" smtClean="0"/>
              <a:t> Singapore is a fully integrated convention city. Some of its facilities include a column-free Convention Hall for up to 10,000 delegates theatre-style, an Exhibition Hall that can be divided into smaller areas, 31 Meeting Rooms, a 596-seat Theatre, a multi-purpose Ballroom to accommodate 1,800 people theatre-style with spacious pre-function areas, and more. </a:t>
            </a:r>
            <a:br>
              <a:rPr lang="en-SG" sz="1500" dirty="0" smtClean="0"/>
            </a:br>
            <a:r>
              <a:rPr lang="en-SG" sz="1500" dirty="0" smtClean="0"/>
              <a:t/>
            </a:r>
            <a:br>
              <a:rPr lang="en-SG" sz="1500" dirty="0" smtClean="0"/>
            </a:br>
            <a:r>
              <a:rPr lang="en-SG" sz="1500" dirty="0" err="1" smtClean="0"/>
              <a:t>Suntec</a:t>
            </a:r>
            <a:r>
              <a:rPr lang="en-SG" sz="1500" dirty="0" smtClean="0"/>
              <a:t> Singapore also runs the largest commercial kitchen in Singapore. Its award-winning culinary team can whip up 20,000 meals at any one time, tailored to suit various palates and dietary requirements.</a:t>
            </a:r>
            <a:endParaRPr lang="en-SG" sz="15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5429" t="13732" r="26307" b="12953"/>
          <a:stretch/>
        </p:blipFill>
        <p:spPr>
          <a:xfrm>
            <a:off x="-6825" y="1066800"/>
            <a:ext cx="4722127" cy="4459630"/>
          </a:xfrm>
          <a:prstGeom prst="rect">
            <a:avLst/>
          </a:prstGeom>
        </p:spPr>
      </p:pic>
      <p:sp>
        <p:nvSpPr>
          <p:cNvPr id="6" name="Rectangle 5"/>
          <p:cNvSpPr/>
          <p:nvPr/>
        </p:nvSpPr>
        <p:spPr>
          <a:xfrm>
            <a:off x="-6825" y="420356"/>
            <a:ext cx="5023531" cy="615553"/>
          </a:xfrm>
          <a:prstGeom prst="rect">
            <a:avLst/>
          </a:prstGeom>
        </p:spPr>
        <p:txBody>
          <a:bodyPr wrap="square">
            <a:spAutoFit/>
          </a:bodyPr>
          <a:lstStyle/>
          <a:p>
            <a:r>
              <a:rPr lang="fr-FR" sz="1700" b="1" dirty="0" err="1"/>
              <a:t>Suntec</a:t>
            </a:r>
            <a:r>
              <a:rPr lang="fr-FR" sz="1700" b="1" dirty="0"/>
              <a:t> Singapore International Convention &amp; Exhibition Centre</a:t>
            </a:r>
            <a:endParaRPr lang="en-SG" sz="1700" b="1" dirty="0"/>
          </a:p>
        </p:txBody>
      </p:sp>
    </p:spTree>
    <p:extLst>
      <p:ext uri="{BB962C8B-B14F-4D97-AF65-F5344CB8AC3E}">
        <p14:creationId xmlns:p14="http://schemas.microsoft.com/office/powerpoint/2010/main" val="4187604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11</a:t>
            </a:fld>
            <a:endParaRPr lang="en-US" dirty="0"/>
          </a:p>
        </p:txBody>
      </p:sp>
      <p:sp>
        <p:nvSpPr>
          <p:cNvPr id="6" name="TextBox 5"/>
          <p:cNvSpPr txBox="1"/>
          <p:nvPr/>
        </p:nvSpPr>
        <p:spPr>
          <a:xfrm>
            <a:off x="1630681" y="2526268"/>
            <a:ext cx="45719" cy="369332"/>
          </a:xfrm>
          <a:prstGeom prst="rect">
            <a:avLst/>
          </a:prstGeom>
          <a:solidFill>
            <a:srgbClr val="C5922B"/>
          </a:solidFill>
          <a:ln>
            <a:noFill/>
          </a:ln>
        </p:spPr>
        <p:txBody>
          <a:bodyPr wrap="square" rtlCol="0">
            <a:spAutoFit/>
          </a:bodyPr>
          <a:lstStyle/>
          <a:p>
            <a:endParaRPr lang="en-US" dirty="0"/>
          </a:p>
        </p:txBody>
      </p:sp>
      <p:sp>
        <p:nvSpPr>
          <p:cNvPr id="7" name="TextBox 6"/>
          <p:cNvSpPr txBox="1"/>
          <p:nvPr/>
        </p:nvSpPr>
        <p:spPr>
          <a:xfrm>
            <a:off x="1706881" y="2448580"/>
            <a:ext cx="6217919" cy="523220"/>
          </a:xfrm>
          <a:prstGeom prst="rect">
            <a:avLst/>
          </a:prstGeom>
          <a:solidFill>
            <a:schemeClr val="bg1"/>
          </a:solidFill>
          <a:ln>
            <a:noFill/>
          </a:ln>
        </p:spPr>
        <p:txBody>
          <a:bodyPr wrap="square" rtlCol="0">
            <a:spAutoFit/>
          </a:bodyPr>
          <a:lstStyle/>
          <a:p>
            <a:r>
              <a:rPr lang="en-US" sz="2800" b="1" dirty="0" smtClean="0">
                <a:latin typeface="Helvetica" pitchFamily="34" charset="0"/>
                <a:cs typeface="Helvetica" pitchFamily="34" charset="0"/>
              </a:rPr>
              <a:t>Exhibition Facts and Figures</a:t>
            </a:r>
            <a:endParaRPr lang="en-US" sz="2800" b="1" dirty="0">
              <a:latin typeface="Helvetica" pitchFamily="34" charset="0"/>
              <a:cs typeface="Helvetica" pitchFamily="34" charset="0"/>
            </a:endParaRPr>
          </a:p>
        </p:txBody>
      </p:sp>
    </p:spTree>
    <p:extLst>
      <p:ext uri="{BB962C8B-B14F-4D97-AF65-F5344CB8AC3E}">
        <p14:creationId xmlns:p14="http://schemas.microsoft.com/office/powerpoint/2010/main" val="11227954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12</a:t>
            </a:fld>
            <a:endParaRPr lang="en-US" dirty="0"/>
          </a:p>
        </p:txBody>
      </p:sp>
      <p:sp>
        <p:nvSpPr>
          <p:cNvPr id="4" name="Content Placeholder 3"/>
          <p:cNvSpPr txBox="1">
            <a:spLocks/>
          </p:cNvSpPr>
          <p:nvPr/>
        </p:nvSpPr>
        <p:spPr>
          <a:xfrm>
            <a:off x="457200" y="1600200"/>
            <a:ext cx="8229600" cy="4525963"/>
          </a:xfrm>
          <a:prstGeom prst="rect">
            <a:avLst/>
          </a:prstGeom>
        </p:spPr>
        <p:txBody>
          <a:bodyPr>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Who are typically the organizers (local? international?)</a:t>
            </a:r>
            <a:r>
              <a:rPr lang="en-US" dirty="0" smtClean="0">
                <a:solidFill>
                  <a:srgbClr val="FF0000"/>
                </a:solidFill>
              </a:rPr>
              <a:t> </a:t>
            </a:r>
            <a:r>
              <a:rPr lang="en-US" dirty="0" smtClean="0">
                <a:solidFill>
                  <a:schemeClr val="accent6">
                    <a:lumMod val="75000"/>
                  </a:schemeClr>
                </a:solidFill>
              </a:rPr>
              <a:t>Both local &amp; International</a:t>
            </a:r>
            <a:r>
              <a:rPr lang="en-US" dirty="0" smtClean="0"/>
              <a:t/>
            </a:r>
            <a:br>
              <a:rPr lang="en-US" dirty="0" smtClean="0"/>
            </a:br>
            <a:endParaRPr lang="en-US" dirty="0" smtClean="0"/>
          </a:p>
          <a:p>
            <a:r>
              <a:rPr lang="en-US" dirty="0" smtClean="0"/>
              <a:t>Which services are typically handled by the organizers and which can you subcontract? </a:t>
            </a:r>
            <a:r>
              <a:rPr lang="en-US" dirty="0" smtClean="0">
                <a:solidFill>
                  <a:schemeClr val="accent6">
                    <a:lumMod val="75000"/>
                  </a:schemeClr>
                </a:solidFill>
              </a:rPr>
              <a:t>Organizers will usually be responsible for temporary staff, accommodation, transport and conference registration.  Stand builders, security, cleaning, freight forwarder, AV rental, rigging &amp; way findings can be subcontracted.</a:t>
            </a:r>
          </a:p>
          <a:p>
            <a:endParaRPr lang="en-US" dirty="0" smtClean="0"/>
          </a:p>
          <a:p>
            <a:r>
              <a:rPr lang="en-US" dirty="0" smtClean="0"/>
              <a:t>Are there unions to be dealt with?  If so, who and where? </a:t>
            </a:r>
            <a:r>
              <a:rPr lang="en-US" dirty="0" smtClean="0">
                <a:solidFill>
                  <a:schemeClr val="accent6">
                    <a:lumMod val="75000"/>
                  </a:schemeClr>
                </a:solidFill>
              </a:rPr>
              <a:t>No</a:t>
            </a:r>
            <a:r>
              <a:rPr lang="en-US" dirty="0" smtClean="0"/>
              <a:t/>
            </a:r>
            <a:br>
              <a:rPr lang="en-US" dirty="0" smtClean="0"/>
            </a:br>
            <a:endParaRPr lang="en-US" dirty="0" smtClean="0"/>
          </a:p>
          <a:p>
            <a:r>
              <a:rPr lang="en-US" dirty="0" smtClean="0"/>
              <a:t>Information on Rigging? </a:t>
            </a:r>
            <a:r>
              <a:rPr lang="en-US" dirty="0" smtClean="0">
                <a:solidFill>
                  <a:schemeClr val="accent6">
                    <a:lumMod val="75000"/>
                  </a:schemeClr>
                </a:solidFill>
              </a:rPr>
              <a:t>Most venues have rigging points that allow external riggers, with the exception of MBS where all contractors must engage an  in-house rigger.</a:t>
            </a:r>
          </a:p>
          <a:p>
            <a:endParaRPr lang="en-US" dirty="0" smtClean="0"/>
          </a:p>
          <a:p>
            <a:r>
              <a:rPr lang="en-US" dirty="0" smtClean="0"/>
              <a:t>How are move in/move outs handled (lots of time? No time? Targeted move ins or outs? </a:t>
            </a:r>
            <a:r>
              <a:rPr lang="en-US" dirty="0" smtClean="0">
                <a:solidFill>
                  <a:schemeClr val="accent6">
                    <a:lumMod val="75000"/>
                  </a:schemeClr>
                </a:solidFill>
              </a:rPr>
              <a:t>It depends on the scale of the event.  Typically, move-in period is about 2-3 days and move-out usually takes less than </a:t>
            </a:r>
            <a:r>
              <a:rPr lang="en-US" dirty="0">
                <a:solidFill>
                  <a:schemeClr val="accent6">
                    <a:lumMod val="75000"/>
                  </a:schemeClr>
                </a:solidFill>
              </a:rPr>
              <a:t>a</a:t>
            </a:r>
            <a:r>
              <a:rPr lang="en-US" dirty="0" smtClean="0">
                <a:solidFill>
                  <a:schemeClr val="accent6">
                    <a:lumMod val="75000"/>
                  </a:schemeClr>
                </a:solidFill>
              </a:rPr>
              <a:t> day.</a:t>
            </a:r>
            <a:br>
              <a:rPr lang="en-US" dirty="0" smtClean="0">
                <a:solidFill>
                  <a:schemeClr val="accent6">
                    <a:lumMod val="75000"/>
                  </a:schemeClr>
                </a:solidFill>
              </a:rPr>
            </a:br>
            <a:endParaRPr lang="en-US" dirty="0" smtClean="0">
              <a:solidFill>
                <a:schemeClr val="accent6">
                  <a:lumMod val="75000"/>
                </a:schemeClr>
              </a:solidFill>
            </a:endParaRPr>
          </a:p>
          <a:p>
            <a:r>
              <a:rPr lang="en-US" dirty="0" smtClean="0"/>
              <a:t>Health and Safety standards?  Some countries (like the UK) require detailed Risk Assessments and Method Statements, for example.</a:t>
            </a:r>
            <a:r>
              <a:rPr lang="en-US" dirty="0" smtClean="0">
                <a:solidFill>
                  <a:srgbClr val="FF0000"/>
                </a:solidFill>
              </a:rPr>
              <a:t> </a:t>
            </a:r>
            <a:r>
              <a:rPr lang="en-US" dirty="0" smtClean="0">
                <a:solidFill>
                  <a:schemeClr val="accent6">
                    <a:lumMod val="75000"/>
                  </a:schemeClr>
                </a:solidFill>
              </a:rPr>
              <a:t>This is not new to us as some organizers have been embarking on such practices.  </a:t>
            </a:r>
            <a:r>
              <a:rPr lang="en-US" dirty="0" smtClean="0"/>
              <a:t/>
            </a:r>
            <a:br>
              <a:rPr lang="en-US" dirty="0" smtClean="0"/>
            </a:br>
            <a:endParaRPr lang="en-US" dirty="0" smtClean="0"/>
          </a:p>
          <a:p>
            <a:r>
              <a:rPr lang="en-US" dirty="0" smtClean="0"/>
              <a:t>Building permissions?.  </a:t>
            </a:r>
            <a:r>
              <a:rPr lang="en-US" dirty="0" smtClean="0">
                <a:solidFill>
                  <a:schemeClr val="accent6">
                    <a:lumMod val="75000"/>
                  </a:schemeClr>
                </a:solidFill>
              </a:rPr>
              <a:t>Yes, applicable. A </a:t>
            </a:r>
            <a:r>
              <a:rPr lang="en-US" dirty="0">
                <a:solidFill>
                  <a:schemeClr val="accent6">
                    <a:lumMod val="75000"/>
                  </a:schemeClr>
                </a:solidFill>
              </a:rPr>
              <a:t>Temporary Permit application has to be made</a:t>
            </a:r>
            <a:endParaRPr lang="en-US" dirty="0" smtClean="0">
              <a:solidFill>
                <a:schemeClr val="accent6">
                  <a:lumMod val="75000"/>
                </a:schemeClr>
              </a:solidFill>
            </a:endParaRPr>
          </a:p>
          <a:p>
            <a:endParaRPr lang="en-US" dirty="0" smtClean="0"/>
          </a:p>
          <a:p>
            <a:endParaRPr lang="en-US" dirty="0"/>
          </a:p>
        </p:txBody>
      </p:sp>
      <p:sp>
        <p:nvSpPr>
          <p:cNvPr id="6"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mtClean="0"/>
              <a:t>General Information</a:t>
            </a:r>
            <a:endParaRPr lang="de-DE" dirty="0"/>
          </a:p>
        </p:txBody>
      </p:sp>
    </p:spTree>
    <p:extLst>
      <p:ext uri="{BB962C8B-B14F-4D97-AF65-F5344CB8AC3E}">
        <p14:creationId xmlns:p14="http://schemas.microsoft.com/office/powerpoint/2010/main" val="1212788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13</a:t>
            </a:fld>
            <a:endParaRPr lang="en-US" dirty="0"/>
          </a:p>
        </p:txBody>
      </p:sp>
      <p:sp>
        <p:nvSpPr>
          <p:cNvPr id="3" name="Titel 1"/>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smtClean="0"/>
              <a:t>Electrics and Electricity</a:t>
            </a:r>
            <a:endParaRPr lang="de-DE" dirty="0"/>
          </a:p>
        </p:txBody>
      </p:sp>
      <p:sp>
        <p:nvSpPr>
          <p:cNvPr id="4" name="Inhaltsplatzhalter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Typical Voltage (110/220v)?</a:t>
            </a:r>
            <a:r>
              <a:rPr lang="en-US" dirty="0" smtClean="0">
                <a:solidFill>
                  <a:srgbClr val="FF0000"/>
                </a:solidFill>
              </a:rPr>
              <a:t> </a:t>
            </a:r>
            <a:r>
              <a:rPr lang="en-US" dirty="0" smtClean="0">
                <a:solidFill>
                  <a:schemeClr val="accent6">
                    <a:lumMod val="75000"/>
                  </a:schemeClr>
                </a:solidFill>
              </a:rPr>
              <a:t>220V</a:t>
            </a:r>
          </a:p>
          <a:p>
            <a:endParaRPr lang="en-US" dirty="0" smtClean="0"/>
          </a:p>
          <a:p>
            <a:r>
              <a:rPr lang="en-US" dirty="0" smtClean="0"/>
              <a:t>Do you need to have certified electricians?  </a:t>
            </a:r>
            <a:r>
              <a:rPr lang="en-US" dirty="0" smtClean="0">
                <a:solidFill>
                  <a:schemeClr val="accent6">
                    <a:lumMod val="75000"/>
                  </a:schemeClr>
                </a:solidFill>
              </a:rPr>
              <a:t>Yes, LEW is required for all electrical submissions</a:t>
            </a:r>
          </a:p>
          <a:p>
            <a:endParaRPr lang="en-US" dirty="0" smtClean="0"/>
          </a:p>
          <a:p>
            <a:r>
              <a:rPr lang="en-US" dirty="0" smtClean="0"/>
              <a:t>What are the standard plugs and sockets </a:t>
            </a:r>
          </a:p>
          <a:p>
            <a:endParaRPr lang="en-US" dirty="0" smtClean="0"/>
          </a:p>
          <a:p>
            <a:endParaRPr lang="en-US" dirty="0" smtClean="0"/>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5410200"/>
            <a:ext cx="118110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5410201"/>
            <a:ext cx="1209675" cy="132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06505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14</a:t>
            </a:fld>
            <a:endParaRPr lang="en-US" dirty="0"/>
          </a:p>
        </p:txBody>
      </p:sp>
      <p:sp>
        <p:nvSpPr>
          <p:cNvPr id="3" name="Title 2"/>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smtClean="0"/>
              <a:t>Labour</a:t>
            </a:r>
            <a:r>
              <a:rPr lang="en-US" sz="3200" dirty="0" smtClean="0"/>
              <a:t> Cost Estimates</a:t>
            </a:r>
            <a:endParaRPr lang="en-US" sz="3200" dirty="0"/>
          </a:p>
        </p:txBody>
      </p:sp>
      <p:sp>
        <p:nvSpPr>
          <p:cNvPr id="4" name="Content Placeholder 3"/>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AU" sz="1800" dirty="0"/>
          </a:p>
        </p:txBody>
      </p:sp>
      <p:sp>
        <p:nvSpPr>
          <p:cNvPr id="5" name="Rectangle 4"/>
          <p:cNvSpPr/>
          <p:nvPr/>
        </p:nvSpPr>
        <p:spPr>
          <a:xfrm>
            <a:off x="533400" y="1600200"/>
            <a:ext cx="8153400" cy="2308324"/>
          </a:xfrm>
          <a:prstGeom prst="rect">
            <a:avLst/>
          </a:prstGeom>
        </p:spPr>
        <p:txBody>
          <a:bodyPr wrap="square">
            <a:spAutoFit/>
          </a:bodyPr>
          <a:lstStyle/>
          <a:p>
            <a:r>
              <a:rPr lang="en-AU" dirty="0"/>
              <a:t>General Labourer: </a:t>
            </a:r>
            <a:r>
              <a:rPr lang="en-AU" dirty="0" smtClean="0">
                <a:solidFill>
                  <a:schemeClr val="accent6">
                    <a:lumMod val="75000"/>
                  </a:schemeClr>
                </a:solidFill>
              </a:rPr>
              <a:t>$120 </a:t>
            </a:r>
            <a:r>
              <a:rPr lang="en-US" dirty="0">
                <a:solidFill>
                  <a:schemeClr val="accent6">
                    <a:lumMod val="75000"/>
                  </a:schemeClr>
                </a:solidFill>
              </a:rPr>
              <a:t>/</a:t>
            </a:r>
            <a:r>
              <a:rPr lang="en-AU" dirty="0">
                <a:solidFill>
                  <a:schemeClr val="accent6">
                    <a:lumMod val="75000"/>
                  </a:schemeClr>
                </a:solidFill>
              </a:rPr>
              <a:t> 8 hours (9:00 – 17:00) </a:t>
            </a:r>
            <a:endParaRPr lang="en-AU" dirty="0" smtClean="0">
              <a:solidFill>
                <a:schemeClr val="accent6">
                  <a:lumMod val="75000"/>
                </a:schemeClr>
              </a:solidFill>
            </a:endParaRPr>
          </a:p>
          <a:p>
            <a:endParaRPr lang="en-AU" dirty="0">
              <a:solidFill>
                <a:schemeClr val="accent6">
                  <a:lumMod val="75000"/>
                </a:schemeClr>
              </a:solidFill>
            </a:endParaRPr>
          </a:p>
          <a:p>
            <a:r>
              <a:rPr lang="en-AU" dirty="0"/>
              <a:t>Experienced Labourer</a:t>
            </a:r>
            <a:r>
              <a:rPr lang="en-AU" dirty="0">
                <a:solidFill>
                  <a:srgbClr val="FF0000"/>
                </a:solidFill>
              </a:rPr>
              <a:t> </a:t>
            </a:r>
            <a:r>
              <a:rPr lang="en-AU" dirty="0" smtClean="0">
                <a:solidFill>
                  <a:schemeClr val="accent6">
                    <a:lumMod val="75000"/>
                  </a:schemeClr>
                </a:solidFill>
              </a:rPr>
              <a:t>$150 </a:t>
            </a:r>
            <a:r>
              <a:rPr lang="en-US" dirty="0">
                <a:solidFill>
                  <a:schemeClr val="accent6">
                    <a:lumMod val="75000"/>
                  </a:schemeClr>
                </a:solidFill>
              </a:rPr>
              <a:t>/</a:t>
            </a:r>
            <a:r>
              <a:rPr lang="en-AU" dirty="0">
                <a:solidFill>
                  <a:schemeClr val="accent6">
                    <a:lumMod val="75000"/>
                  </a:schemeClr>
                </a:solidFill>
              </a:rPr>
              <a:t> 8 hours (9:00 – 17:00</a:t>
            </a:r>
            <a:r>
              <a:rPr lang="en-AU" dirty="0" smtClean="0">
                <a:solidFill>
                  <a:schemeClr val="accent6">
                    <a:lumMod val="75000"/>
                  </a:schemeClr>
                </a:solidFill>
              </a:rPr>
              <a:t>)</a:t>
            </a:r>
          </a:p>
          <a:p>
            <a:r>
              <a:rPr lang="en-AU" dirty="0" smtClean="0">
                <a:solidFill>
                  <a:schemeClr val="accent6">
                    <a:lumMod val="75000"/>
                  </a:schemeClr>
                </a:solidFill>
              </a:rPr>
              <a:t> </a:t>
            </a:r>
            <a:endParaRPr lang="en-AU" dirty="0">
              <a:solidFill>
                <a:schemeClr val="accent6">
                  <a:lumMod val="75000"/>
                </a:schemeClr>
              </a:solidFill>
            </a:endParaRPr>
          </a:p>
          <a:p>
            <a:r>
              <a:rPr lang="en-AU" dirty="0" smtClean="0"/>
              <a:t>Project/Operations Executive or Manager: </a:t>
            </a:r>
            <a:r>
              <a:rPr lang="en-AU" dirty="0" smtClean="0">
                <a:solidFill>
                  <a:schemeClr val="accent6">
                    <a:lumMod val="75000"/>
                  </a:schemeClr>
                </a:solidFill>
              </a:rPr>
              <a:t>$250 - $300 </a:t>
            </a:r>
            <a:r>
              <a:rPr lang="en-US" dirty="0">
                <a:solidFill>
                  <a:schemeClr val="accent6">
                    <a:lumMod val="75000"/>
                  </a:schemeClr>
                </a:solidFill>
              </a:rPr>
              <a:t>/</a:t>
            </a:r>
            <a:r>
              <a:rPr lang="en-AU" dirty="0">
                <a:solidFill>
                  <a:schemeClr val="accent6">
                    <a:lumMod val="75000"/>
                  </a:schemeClr>
                </a:solidFill>
              </a:rPr>
              <a:t> 8 hours (9:00 – 17:00) </a:t>
            </a:r>
            <a:endParaRPr lang="en-AU" dirty="0" smtClean="0">
              <a:solidFill>
                <a:schemeClr val="accent6">
                  <a:lumMod val="75000"/>
                </a:schemeClr>
              </a:solidFill>
            </a:endParaRPr>
          </a:p>
          <a:p>
            <a:endParaRPr lang="en-AU" dirty="0">
              <a:solidFill>
                <a:schemeClr val="accent6">
                  <a:lumMod val="75000"/>
                </a:schemeClr>
              </a:solidFill>
            </a:endParaRPr>
          </a:p>
          <a:p>
            <a:r>
              <a:rPr lang="en-AU" dirty="0"/>
              <a:t>Custom Stand Builders: </a:t>
            </a:r>
            <a:r>
              <a:rPr lang="en-AU" dirty="0" smtClean="0">
                <a:solidFill>
                  <a:schemeClr val="accent6">
                    <a:lumMod val="75000"/>
                  </a:schemeClr>
                </a:solidFill>
              </a:rPr>
              <a:t>$200 </a:t>
            </a:r>
            <a:r>
              <a:rPr lang="en-US" dirty="0">
                <a:solidFill>
                  <a:schemeClr val="accent6">
                    <a:lumMod val="75000"/>
                  </a:schemeClr>
                </a:solidFill>
              </a:rPr>
              <a:t>/</a:t>
            </a:r>
            <a:r>
              <a:rPr lang="en-AU" dirty="0">
                <a:solidFill>
                  <a:schemeClr val="accent6">
                    <a:lumMod val="75000"/>
                  </a:schemeClr>
                </a:solidFill>
              </a:rPr>
              <a:t> 8 hours (9:00 – 17:00) </a:t>
            </a:r>
          </a:p>
          <a:p>
            <a:endParaRPr lang="en-AU" dirty="0">
              <a:solidFill>
                <a:schemeClr val="accent6">
                  <a:lumMod val="75000"/>
                </a:schemeClr>
              </a:solidFill>
            </a:endParaRPr>
          </a:p>
        </p:txBody>
      </p:sp>
      <p:sp>
        <p:nvSpPr>
          <p:cNvPr id="6" name="Rectangle 5"/>
          <p:cNvSpPr/>
          <p:nvPr/>
        </p:nvSpPr>
        <p:spPr>
          <a:xfrm>
            <a:off x="457200" y="4038600"/>
            <a:ext cx="8229600" cy="646331"/>
          </a:xfrm>
          <a:prstGeom prst="rect">
            <a:avLst/>
          </a:prstGeom>
        </p:spPr>
        <p:txBody>
          <a:bodyPr wrap="square">
            <a:spAutoFit/>
          </a:bodyPr>
          <a:lstStyle/>
          <a:p>
            <a:r>
              <a:rPr lang="en-AU" dirty="0">
                <a:solidFill>
                  <a:schemeClr val="accent6">
                    <a:lumMod val="75000"/>
                  </a:schemeClr>
                </a:solidFill>
              </a:rPr>
              <a:t>Rates are based on regular hours, Monday to Friday, excluding weekends, public holidays and overtime. </a:t>
            </a:r>
          </a:p>
        </p:txBody>
      </p:sp>
    </p:spTree>
    <p:extLst>
      <p:ext uri="{BB962C8B-B14F-4D97-AF65-F5344CB8AC3E}">
        <p14:creationId xmlns:p14="http://schemas.microsoft.com/office/powerpoint/2010/main" val="2514565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15</a:t>
            </a:fld>
            <a:endParaRPr lang="en-US" dirty="0"/>
          </a:p>
        </p:txBody>
      </p:sp>
      <p:sp>
        <p:nvSpPr>
          <p:cNvPr id="3"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Materials Usage</a:t>
            </a:r>
            <a:endParaRPr lang="en-US" sz="3200" dirty="0"/>
          </a:p>
        </p:txBody>
      </p:sp>
      <p:sp>
        <p:nvSpPr>
          <p:cNvPr id="4" name="Content Placeholder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Carpet  - standard types, rough prices?</a:t>
            </a:r>
            <a:endParaRPr lang="en-US" sz="1800" dirty="0">
              <a:solidFill>
                <a:srgbClr val="FF0000"/>
              </a:solidFill>
            </a:endParaRPr>
          </a:p>
          <a:p>
            <a:pPr marL="685800" indent="-285750">
              <a:buFont typeface="+mj-lt"/>
              <a:buAutoNum type="arabicPeriod"/>
            </a:pPr>
            <a:r>
              <a:rPr lang="en-US" sz="1800" dirty="0" smtClean="0">
                <a:solidFill>
                  <a:schemeClr val="accent6">
                    <a:lumMod val="75000"/>
                  </a:schemeClr>
                </a:solidFill>
              </a:rPr>
              <a:t>Needle punch </a:t>
            </a:r>
            <a:r>
              <a:rPr lang="en-US" sz="1800" smtClean="0">
                <a:solidFill>
                  <a:schemeClr val="accent6">
                    <a:lumMod val="75000"/>
                  </a:schemeClr>
                </a:solidFill>
              </a:rPr>
              <a:t>– </a:t>
            </a:r>
            <a:r>
              <a:rPr lang="en-US" sz="1800" smtClean="0">
                <a:solidFill>
                  <a:schemeClr val="accent6">
                    <a:lumMod val="75000"/>
                  </a:schemeClr>
                </a:solidFill>
              </a:rPr>
              <a:t>$9 </a:t>
            </a:r>
            <a:r>
              <a:rPr lang="en-US" sz="1800" dirty="0" smtClean="0">
                <a:solidFill>
                  <a:schemeClr val="accent6">
                    <a:lumMod val="75000"/>
                  </a:schemeClr>
                </a:solidFill>
              </a:rPr>
              <a:t>per </a:t>
            </a:r>
            <a:r>
              <a:rPr lang="en-US" sz="1800" dirty="0" err="1" smtClean="0">
                <a:solidFill>
                  <a:schemeClr val="accent6">
                    <a:lumMod val="75000"/>
                  </a:schemeClr>
                </a:solidFill>
              </a:rPr>
              <a:t>sqm</a:t>
            </a:r>
            <a:endParaRPr lang="en-US" sz="1800" dirty="0" smtClean="0">
              <a:solidFill>
                <a:schemeClr val="accent6">
                  <a:lumMod val="75000"/>
                </a:schemeClr>
              </a:solidFill>
            </a:endParaRPr>
          </a:p>
          <a:p>
            <a:pPr marL="685800" indent="-285750">
              <a:buFont typeface="+mj-lt"/>
              <a:buAutoNum type="arabicPeriod"/>
            </a:pPr>
            <a:r>
              <a:rPr lang="en-US" sz="1800" dirty="0" smtClean="0">
                <a:solidFill>
                  <a:schemeClr val="accent6">
                    <a:lumMod val="75000"/>
                  </a:schemeClr>
                </a:solidFill>
              </a:rPr>
              <a:t>Velour – $24 per </a:t>
            </a:r>
            <a:r>
              <a:rPr lang="en-US" sz="1800" dirty="0" err="1" smtClean="0">
                <a:solidFill>
                  <a:schemeClr val="accent6">
                    <a:lumMod val="75000"/>
                  </a:schemeClr>
                </a:solidFill>
              </a:rPr>
              <a:t>sqm</a:t>
            </a:r>
            <a:r>
              <a:rPr lang="en-US" sz="1800" dirty="0" smtClean="0">
                <a:solidFill>
                  <a:srgbClr val="FF0000"/>
                </a:solidFill>
              </a:rPr>
              <a:t/>
            </a:r>
            <a:br>
              <a:rPr lang="en-US" sz="1800" dirty="0" smtClean="0">
                <a:solidFill>
                  <a:srgbClr val="FF0000"/>
                </a:solidFill>
              </a:rPr>
            </a:br>
            <a:endParaRPr lang="en-US" sz="1800" dirty="0" smtClean="0">
              <a:solidFill>
                <a:srgbClr val="FF0000"/>
              </a:solidFill>
            </a:endParaRPr>
          </a:p>
          <a:p>
            <a:r>
              <a:rPr lang="en-US" sz="1800" dirty="0" smtClean="0"/>
              <a:t>Raised flooring—standard or not standard?  Heights? Materials? Costs?</a:t>
            </a:r>
          </a:p>
          <a:p>
            <a:pPr marL="0" indent="0">
              <a:buNone/>
            </a:pPr>
            <a:r>
              <a:rPr lang="en-US" sz="1800" dirty="0" smtClean="0">
                <a:solidFill>
                  <a:srgbClr val="FF0000"/>
                </a:solidFill>
              </a:rPr>
              <a:t>       </a:t>
            </a:r>
            <a:r>
              <a:rPr lang="en-US" sz="1800" dirty="0" smtClean="0">
                <a:solidFill>
                  <a:schemeClr val="accent6">
                    <a:lumMod val="75000"/>
                  </a:schemeClr>
                </a:solidFill>
              </a:rPr>
              <a:t>100mm height – $40 per </a:t>
            </a:r>
            <a:r>
              <a:rPr lang="en-US" sz="1800" dirty="0" err="1" smtClean="0">
                <a:solidFill>
                  <a:schemeClr val="accent6">
                    <a:lumMod val="75000"/>
                  </a:schemeClr>
                </a:solidFill>
              </a:rPr>
              <a:t>sqm</a:t>
            </a:r>
            <a:endParaRPr lang="en-US" sz="1800" dirty="0" smtClean="0">
              <a:solidFill>
                <a:schemeClr val="accent6">
                  <a:lumMod val="75000"/>
                </a:schemeClr>
              </a:solidFill>
            </a:endParaRPr>
          </a:p>
          <a:p>
            <a:pPr marL="0" indent="0">
              <a:buNone/>
            </a:pPr>
            <a:r>
              <a:rPr lang="en-US" sz="1800" dirty="0" smtClean="0">
                <a:solidFill>
                  <a:schemeClr val="accent6">
                    <a:lumMod val="75000"/>
                  </a:schemeClr>
                </a:solidFill>
              </a:rPr>
              <a:t>       Plywood</a:t>
            </a:r>
            <a:endParaRPr lang="en-US" sz="1800" dirty="0" smtClean="0">
              <a:solidFill>
                <a:srgbClr val="FF0000"/>
              </a:solidFill>
            </a:endParaRPr>
          </a:p>
          <a:p>
            <a:r>
              <a:rPr lang="en-US" sz="1800" dirty="0" smtClean="0"/>
              <a:t>Standard US materials available in your country? Names or equivalencies could be good (</a:t>
            </a:r>
            <a:r>
              <a:rPr lang="en-US" sz="1800" dirty="0" err="1" smtClean="0"/>
              <a:t>Sintra</a:t>
            </a:r>
            <a:r>
              <a:rPr lang="en-US" sz="1800" dirty="0" smtClean="0"/>
              <a:t> is similar to Forex in Germany, for example).  </a:t>
            </a:r>
            <a:r>
              <a:rPr lang="en-US" sz="1800" dirty="0" smtClean="0">
                <a:solidFill>
                  <a:schemeClr val="accent6">
                    <a:lumMod val="75000"/>
                  </a:schemeClr>
                </a:solidFill>
              </a:rPr>
              <a:t>Foamex in US is similar to </a:t>
            </a:r>
            <a:r>
              <a:rPr lang="en-US" sz="1800" dirty="0" err="1" smtClean="0">
                <a:solidFill>
                  <a:schemeClr val="accent6">
                    <a:lumMod val="75000"/>
                  </a:schemeClr>
                </a:solidFill>
              </a:rPr>
              <a:t>kapaline</a:t>
            </a:r>
            <a:r>
              <a:rPr lang="en-US" sz="1800" dirty="0" smtClean="0">
                <a:solidFill>
                  <a:schemeClr val="accent6">
                    <a:lumMod val="75000"/>
                  </a:schemeClr>
                </a:solidFill>
              </a:rPr>
              <a:t> board or compressed foam board in Singapore</a:t>
            </a:r>
          </a:p>
          <a:p>
            <a:pPr marL="0" indent="0">
              <a:buNone/>
            </a:pPr>
            <a:endParaRPr lang="en-US" sz="1800" dirty="0" smtClean="0"/>
          </a:p>
          <a:p>
            <a:r>
              <a:rPr lang="en-US" sz="1800" dirty="0" smtClean="0"/>
              <a:t>In your experience, are any materials particularly cheaper or more expensive in your country as compared to the US?  </a:t>
            </a:r>
            <a:r>
              <a:rPr lang="en-US" sz="1800" dirty="0" smtClean="0">
                <a:solidFill>
                  <a:schemeClr val="accent6">
                    <a:lumMod val="75000"/>
                  </a:schemeClr>
                </a:solidFill>
              </a:rPr>
              <a:t>Generally, everything costs more in US and also additional drayage cost &amp; </a:t>
            </a:r>
            <a:r>
              <a:rPr lang="en-US" sz="1800" dirty="0" err="1" smtClean="0">
                <a:solidFill>
                  <a:schemeClr val="accent6">
                    <a:lumMod val="75000"/>
                  </a:schemeClr>
                </a:solidFill>
              </a:rPr>
              <a:t>labour</a:t>
            </a:r>
            <a:r>
              <a:rPr lang="en-US" sz="1800" dirty="0" smtClean="0">
                <a:solidFill>
                  <a:schemeClr val="accent6">
                    <a:lumMod val="75000"/>
                  </a:schemeClr>
                </a:solidFill>
              </a:rPr>
              <a:t> union cost.</a:t>
            </a:r>
            <a:r>
              <a:rPr lang="en-US" sz="1800" dirty="0" smtClean="0"/>
              <a:t/>
            </a:r>
            <a:br>
              <a:rPr lang="en-US" sz="1800" dirty="0" smtClean="0"/>
            </a:br>
            <a:endParaRPr lang="en-US" sz="1800" dirty="0" smtClean="0"/>
          </a:p>
          <a:p>
            <a:pPr marL="0" indent="0">
              <a:buNone/>
            </a:pPr>
            <a:endParaRPr lang="en-US" sz="1800" dirty="0"/>
          </a:p>
        </p:txBody>
      </p:sp>
    </p:spTree>
    <p:extLst>
      <p:ext uri="{BB962C8B-B14F-4D97-AF65-F5344CB8AC3E}">
        <p14:creationId xmlns:p14="http://schemas.microsoft.com/office/powerpoint/2010/main" val="13913967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16</a:t>
            </a:fld>
            <a:endParaRPr lang="en-US" dirty="0"/>
          </a:p>
        </p:txBody>
      </p:sp>
      <p:sp>
        <p:nvSpPr>
          <p:cNvPr id="4" name="Foliennummernplatzhalter 1"/>
          <p:cNvSpPr txBox="1">
            <a:spLocks/>
          </p:cNvSpPr>
          <p:nvPr/>
        </p:nvSpPr>
        <p:spPr>
          <a:xfrm>
            <a:off x="7010400" y="64770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16</a:t>
            </a:fld>
            <a:endParaRPr lang="en-US" dirty="0"/>
          </a:p>
        </p:txBody>
      </p:sp>
      <p:sp>
        <p:nvSpPr>
          <p:cNvPr id="5" name="Title 1"/>
          <p:cNvSpPr txBox="1">
            <a:spLocks/>
          </p:cNvSpPr>
          <p:nvPr/>
        </p:nvSpPr>
        <p:spPr>
          <a:xfrm>
            <a:off x="457200" y="381000"/>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t>Shopping Tips</a:t>
            </a:r>
            <a:endParaRPr lang="en-US" sz="3200" dirty="0"/>
          </a:p>
        </p:txBody>
      </p:sp>
      <p:sp>
        <p:nvSpPr>
          <p:cNvPr id="6" name="Content Placeholder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An example of a Home Improvement store where construction things can be bought (hardware, tools, paint, etc.)  Home Depot or Lowes in the states</a:t>
            </a:r>
          </a:p>
          <a:p>
            <a:pPr marL="0" indent="0">
              <a:buNone/>
            </a:pPr>
            <a:r>
              <a:rPr lang="en-US" sz="1800" dirty="0">
                <a:solidFill>
                  <a:schemeClr val="accent6">
                    <a:lumMod val="75000"/>
                  </a:schemeClr>
                </a:solidFill>
              </a:rPr>
              <a:t> </a:t>
            </a:r>
            <a:r>
              <a:rPr lang="en-US" sz="1800" dirty="0" smtClean="0">
                <a:solidFill>
                  <a:schemeClr val="accent6">
                    <a:lumMod val="75000"/>
                  </a:schemeClr>
                </a:solidFill>
              </a:rPr>
              <a:t>      Home Fix, </a:t>
            </a:r>
            <a:r>
              <a:rPr lang="en-US" sz="1800" dirty="0" err="1" smtClean="0">
                <a:solidFill>
                  <a:schemeClr val="accent6">
                    <a:lumMod val="75000"/>
                  </a:schemeClr>
                </a:solidFill>
              </a:rPr>
              <a:t>Horme</a:t>
            </a:r>
            <a:r>
              <a:rPr lang="en-US" sz="1800" smtClean="0">
                <a:solidFill>
                  <a:schemeClr val="accent6">
                    <a:lumMod val="75000"/>
                  </a:schemeClr>
                </a:solidFill>
              </a:rPr>
              <a:t>, Buildmate</a:t>
            </a:r>
            <a:r>
              <a:rPr lang="en-US" sz="1800" dirty="0" smtClean="0">
                <a:solidFill>
                  <a:schemeClr val="accent6">
                    <a:lumMod val="75000"/>
                  </a:schemeClr>
                </a:solidFill>
              </a:rPr>
              <a:t> and in several departmental stores island wide.</a:t>
            </a:r>
            <a:r>
              <a:rPr lang="en-US" sz="1800" dirty="0" smtClean="0"/>
              <a:t/>
            </a:r>
            <a:br>
              <a:rPr lang="en-US" sz="1800" dirty="0" smtClean="0"/>
            </a:br>
            <a:endParaRPr lang="en-US" sz="1800" dirty="0" smtClean="0"/>
          </a:p>
          <a:p>
            <a:r>
              <a:rPr lang="en-US" sz="1800" dirty="0" smtClean="0"/>
              <a:t>An example of an electronics store for cables, monitors, etc. Best Buy or Fry’s in the States </a:t>
            </a:r>
            <a:r>
              <a:rPr lang="en-US" sz="1800" dirty="0" smtClean="0">
                <a:solidFill>
                  <a:schemeClr val="accent6">
                    <a:lumMod val="75000"/>
                  </a:schemeClr>
                </a:solidFill>
              </a:rPr>
              <a:t>Challenger, Harvey Norman, Best Denki, Courts, Mustafa (24 </a:t>
            </a:r>
            <a:r>
              <a:rPr lang="en-US" sz="1800" dirty="0" err="1" smtClean="0">
                <a:solidFill>
                  <a:schemeClr val="accent6">
                    <a:lumMod val="75000"/>
                  </a:schemeClr>
                </a:solidFill>
              </a:rPr>
              <a:t>hrs</a:t>
            </a:r>
            <a:r>
              <a:rPr lang="en-US" sz="1800" dirty="0" smtClean="0">
                <a:solidFill>
                  <a:schemeClr val="accent6">
                    <a:lumMod val="75000"/>
                  </a:schemeClr>
                </a:solidFill>
              </a:rPr>
              <a:t>)</a:t>
            </a:r>
          </a:p>
          <a:p>
            <a:endParaRPr lang="en-US" sz="1800" dirty="0" smtClean="0"/>
          </a:p>
          <a:p>
            <a:r>
              <a:rPr lang="en-US" sz="1800" dirty="0" smtClean="0"/>
              <a:t>A general sort of store where everything can be bought, a Walmart or Target type of store</a:t>
            </a:r>
            <a:r>
              <a:rPr lang="en-US" sz="1800" dirty="0" smtClean="0">
                <a:solidFill>
                  <a:srgbClr val="FF0000"/>
                </a:solidFill>
              </a:rPr>
              <a:t> </a:t>
            </a:r>
            <a:r>
              <a:rPr lang="en-US" sz="1800" dirty="0">
                <a:solidFill>
                  <a:schemeClr val="accent6">
                    <a:lumMod val="75000"/>
                  </a:schemeClr>
                </a:solidFill>
              </a:rPr>
              <a:t>Giant, Mustafa (24 </a:t>
            </a:r>
            <a:r>
              <a:rPr lang="en-US" sz="1800" dirty="0" err="1">
                <a:solidFill>
                  <a:schemeClr val="accent6">
                    <a:lumMod val="75000"/>
                  </a:schemeClr>
                </a:solidFill>
              </a:rPr>
              <a:t>hrs</a:t>
            </a:r>
            <a:r>
              <a:rPr lang="en-US" sz="1800" dirty="0" smtClean="0">
                <a:solidFill>
                  <a:schemeClr val="accent6">
                    <a:lumMod val="75000"/>
                  </a:schemeClr>
                </a:solidFill>
              </a:rPr>
              <a:t>)</a:t>
            </a:r>
            <a:r>
              <a:rPr lang="en-US" sz="1800" dirty="0" smtClean="0"/>
              <a:t/>
            </a:r>
            <a:br>
              <a:rPr lang="en-US" sz="1800" dirty="0" smtClean="0"/>
            </a:br>
            <a:endParaRPr lang="en-US" sz="1800" dirty="0" smtClean="0"/>
          </a:p>
          <a:p>
            <a:r>
              <a:rPr lang="en-US" sz="1800" dirty="0" smtClean="0"/>
              <a:t>Is IKEA available, if not, something similar?</a:t>
            </a:r>
            <a:r>
              <a:rPr lang="en-US" sz="1800" dirty="0" smtClean="0">
                <a:solidFill>
                  <a:srgbClr val="FF0000"/>
                </a:solidFill>
              </a:rPr>
              <a:t> </a:t>
            </a:r>
            <a:r>
              <a:rPr lang="en-US" sz="1800" dirty="0" smtClean="0">
                <a:solidFill>
                  <a:schemeClr val="accent6">
                    <a:lumMod val="75000"/>
                  </a:schemeClr>
                </a:solidFill>
              </a:rPr>
              <a:t>Ikea &amp; Courts</a:t>
            </a:r>
            <a:r>
              <a:rPr lang="en-US" sz="1800" dirty="0" smtClean="0"/>
              <a:t/>
            </a:r>
            <a:br>
              <a:rPr lang="en-US" sz="1800" dirty="0" smtClean="0"/>
            </a:br>
            <a:endParaRPr lang="en-US" sz="1800" dirty="0" smtClean="0"/>
          </a:p>
          <a:p>
            <a:pPr marL="0" indent="0">
              <a:buNone/>
            </a:pPr>
            <a:endParaRPr lang="en-US" sz="1800" dirty="0"/>
          </a:p>
        </p:txBody>
      </p:sp>
    </p:spTree>
    <p:extLst>
      <p:ext uri="{BB962C8B-B14F-4D97-AF65-F5344CB8AC3E}">
        <p14:creationId xmlns:p14="http://schemas.microsoft.com/office/powerpoint/2010/main" val="2557260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2"/>
          </p:nvPr>
        </p:nvSpPr>
        <p:spPr/>
        <p:txBody>
          <a:bodyPr/>
          <a:lstStyle/>
          <a:p>
            <a:fld id="{7EE528F4-D5A0-4685-975C-C614BF32372E}" type="slidenum">
              <a:rPr lang="en-US" smtClean="0"/>
              <a:pPr/>
              <a:t>17</a:t>
            </a:fld>
            <a:endParaRPr lang="en-US" dirty="0"/>
          </a:p>
        </p:txBody>
      </p:sp>
      <p:sp>
        <p:nvSpPr>
          <p:cNvPr id="3" name="Rectangle 10"/>
          <p:cNvSpPr/>
          <p:nvPr/>
        </p:nvSpPr>
        <p:spPr>
          <a:xfrm>
            <a:off x="0" y="4333875"/>
            <a:ext cx="9144000" cy="2514600"/>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0000"/>
              </a:solidFill>
            </a:endParaRPr>
          </a:p>
        </p:txBody>
      </p:sp>
      <p:sp>
        <p:nvSpPr>
          <p:cNvPr id="4" name="Title 1"/>
          <p:cNvSpPr txBox="1">
            <a:spLocks/>
          </p:cNvSpPr>
          <p:nvPr/>
        </p:nvSpPr>
        <p:spPr>
          <a:xfrm>
            <a:off x="457200" y="381000"/>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EDPA International Members</a:t>
            </a:r>
            <a:br>
              <a:rPr lang="en-US" dirty="0" smtClean="0"/>
            </a:br>
            <a:r>
              <a:rPr lang="en-US" dirty="0" smtClean="0"/>
              <a:t>Active in this country</a:t>
            </a:r>
            <a:endParaRPr lang="en-US" dirty="0"/>
          </a:p>
        </p:txBody>
      </p:sp>
      <p:sp>
        <p:nvSpPr>
          <p:cNvPr id="6" name="Slide Number Placeholder 4"/>
          <p:cNvSpPr txBox="1">
            <a:spLocks/>
          </p:cNvSpPr>
          <p:nvPr/>
        </p:nvSpPr>
        <p:spPr>
          <a:xfrm>
            <a:off x="7010400" y="6483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Helvetica" pitchFamily="34" charset="0"/>
                <a:ea typeface="+mn-ea"/>
                <a:cs typeface="Helvetic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E528F4-D5A0-4685-975C-C614BF32372E}" type="slidenum">
              <a:rPr lang="en-US" smtClean="0"/>
              <a:pPr/>
              <a:t>17</a:t>
            </a:fld>
            <a:endParaRPr lang="en-US" dirty="0"/>
          </a:p>
        </p:txBody>
      </p:sp>
      <p:sp>
        <p:nvSpPr>
          <p:cNvPr id="7" name="Rectangle 1"/>
          <p:cNvSpPr/>
          <p:nvPr/>
        </p:nvSpPr>
        <p:spPr>
          <a:xfrm>
            <a:off x="0" y="3810000"/>
            <a:ext cx="9163050" cy="3048000"/>
          </a:xfrm>
          <a:prstGeom prst="rect">
            <a:avLst/>
          </a:prstGeom>
          <a:gradFill flip="none" rotWithShape="1">
            <a:gsLst>
              <a:gs pos="0">
                <a:srgbClr val="C9661F"/>
              </a:gs>
              <a:gs pos="50000">
                <a:schemeClr val="accent6">
                  <a:tint val="44500"/>
                  <a:satMod val="160000"/>
                </a:schemeClr>
              </a:gs>
              <a:gs pos="100000">
                <a:schemeClr val="accent6">
                  <a:tint val="23500"/>
                  <a:satMod val="160000"/>
                </a:schemeClr>
              </a:gs>
            </a:gsLst>
            <a:lin ang="162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Tree>
    <p:extLst>
      <p:ext uri="{BB962C8B-B14F-4D97-AF65-F5344CB8AC3E}">
        <p14:creationId xmlns:p14="http://schemas.microsoft.com/office/powerpoint/2010/main" val="827123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EE528F4-D5A0-4685-975C-C614BF32372E}" type="slidenum">
              <a:rPr lang="en-US" smtClean="0"/>
              <a:pPr/>
              <a:t>18</a:t>
            </a:fld>
            <a:endParaRPr lang="en-US"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507" y="4648200"/>
            <a:ext cx="4351893" cy="1524000"/>
          </a:xfrm>
          <a:prstGeom prst="rect">
            <a:avLst/>
          </a:prstGeom>
        </p:spPr>
      </p:pic>
      <p:pic>
        <p:nvPicPr>
          <p:cNvPr id="3" name="Picture 2"/>
          <p:cNvPicPr>
            <a:picLocks noChangeAspect="1"/>
          </p:cNvPicPr>
          <p:nvPr/>
        </p:nvPicPr>
        <p:blipFill>
          <a:blip r:embed="rId4"/>
          <a:stretch>
            <a:fillRect/>
          </a:stretch>
        </p:blipFill>
        <p:spPr>
          <a:xfrm>
            <a:off x="4864100" y="4770120"/>
            <a:ext cx="3822700" cy="152908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794</Words>
  <Application>Microsoft Office PowerPoint</Application>
  <PresentationFormat>On-screen Show (4:3)</PresentationFormat>
  <Paragraphs>125</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Stephen Benedetti</dc:creator>
  <cp:lastModifiedBy>Nurlin</cp:lastModifiedBy>
  <cp:revision>192</cp:revision>
  <cp:lastPrinted>2019-10-31T03:25:00Z</cp:lastPrinted>
  <dcterms:created xsi:type="dcterms:W3CDTF">2013-12-05T16:35:22Z</dcterms:created>
  <dcterms:modified xsi:type="dcterms:W3CDTF">2019-11-01T01:40:07Z</dcterms:modified>
</cp:coreProperties>
</file>