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5" r:id="rId3"/>
    <p:sldId id="344" r:id="rId4"/>
    <p:sldId id="380" r:id="rId5"/>
    <p:sldId id="370" r:id="rId6"/>
    <p:sldId id="371" r:id="rId7"/>
    <p:sldId id="345" r:id="rId8"/>
    <p:sldId id="349" r:id="rId9"/>
    <p:sldId id="350" r:id="rId10"/>
    <p:sldId id="372" r:id="rId11"/>
    <p:sldId id="373" r:id="rId12"/>
    <p:sldId id="383" r:id="rId13"/>
    <p:sldId id="389" r:id="rId14"/>
    <p:sldId id="384" r:id="rId15"/>
    <p:sldId id="385" r:id="rId16"/>
    <p:sldId id="386" r:id="rId17"/>
    <p:sldId id="387" r:id="rId18"/>
    <p:sldId id="388" r:id="rId19"/>
    <p:sldId id="393" r:id="rId20"/>
    <p:sldId id="394" r:id="rId21"/>
    <p:sldId id="395" r:id="rId22"/>
    <p:sldId id="361" r:id="rId23"/>
    <p:sldId id="374" r:id="rId24"/>
    <p:sldId id="390" r:id="rId25"/>
    <p:sldId id="375" r:id="rId26"/>
    <p:sldId id="391" r:id="rId27"/>
    <p:sldId id="392" r:id="rId28"/>
    <p:sldId id="379" r:id="rId29"/>
    <p:sldId id="381" r:id="rId30"/>
    <p:sldId id="378" r:id="rId31"/>
    <p:sldId id="34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61F"/>
    <a:srgbClr val="C5922B"/>
    <a:srgbClr val="345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49" autoAdjust="0"/>
    <p:restoredTop sz="85992" autoAdjust="0"/>
  </p:normalViewPr>
  <p:slideViewPr>
    <p:cSldViewPr>
      <p:cViewPr varScale="1">
        <p:scale>
          <a:sx n="74" d="100"/>
          <a:sy n="74" d="100"/>
        </p:scale>
        <p:origin x="11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A8AA7-FB7B-4940-B146-64ED6EED741B}" type="datetimeFigureOut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058B-6A9B-4202-A462-6C12EF8CB7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87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39001-3E9E-4724-8E09-07592E336629}" type="datetimeFigureOut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2E1C-028C-414B-9C27-2F2AA0E4C9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4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2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02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26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0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15D3-BFD8-4B0C-A1BD-1917CF526A78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FA27-E30E-4062-BFBE-9DA70EDACEF7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020D-2E59-4206-8A1B-CF7EBC1D720D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D125-BC52-4913-88C0-C53861E310DB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F0073-4037-47DC-B549-4D9CC75F6D05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04A2-7C2A-4CBD-BBF8-1BE43FC43261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6E637-3C0F-4FC6-B7AC-86190434D138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>
            <a:lvl1pPr>
              <a:defRPr sz="1000">
                <a:latin typeface="Helvetica" pitchFamily="34" charset="0"/>
                <a:cs typeface="Helvetica" pitchFamily="34" charset="0"/>
              </a:defRPr>
            </a:lvl1pPr>
          </a:lstStyle>
          <a:p>
            <a:fld id="{7EE528F4-D5A0-4685-975C-C614BF3237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C9661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40333-4D29-4434-BE6F-C1A3E8CA6F1C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AB35-AC18-4D04-B400-74FDE0CF6011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B6509-9129-4929-965B-9A76AA7C1A21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7B52-F515-4EC8-9708-E0F9E1A30B02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F46B-24C7-4F13-9AB1-65F58F2639B6}" type="datetime1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stmalaysia.org/touristrefund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rwgenting.com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klccconventioncentre.com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mecc.matrade.gov.my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mvec.com.my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ecc.mines.com.my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pwtc.com.my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picc.com.my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sunway.com.my/pyramid/index.asp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mitec.com.my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setiacitycc.com/index.aspx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www.setiaspice.com/convention-centre.aspx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ehardware.com/home/index.jsp" TargetMode="External"/><Relationship Id="rId2" Type="http://schemas.openxmlformats.org/officeDocument/2006/relationships/hyperlink" Target="https://www.facebook.com/mrdiy2u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enheng.com.my/updates/2012/04/senheng-grows-on-branding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sco.com.my/" TargetMode="External"/><Relationship Id="rId7" Type="http://schemas.openxmlformats.org/officeDocument/2006/relationships/hyperlink" Target="http://www.ikea.com/my/en/store" TargetMode="External"/><Relationship Id="rId2" Type="http://schemas.openxmlformats.org/officeDocument/2006/relationships/hyperlink" Target="http://www.giant.com.my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eonbig.com.my/" TargetMode="External"/><Relationship Id="rId5" Type="http://schemas.openxmlformats.org/officeDocument/2006/relationships/hyperlink" Target="http://www.econsave.com.my/" TargetMode="External"/><Relationship Id="rId4" Type="http://schemas.openxmlformats.org/officeDocument/2006/relationships/hyperlink" Target="http://www.aeonretail.com.my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9843"/>
            <a:ext cx="9144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latin typeface="Arial" pitchFamily="34" charset="0"/>
                <a:cs typeface="Arial" pitchFamily="34" charset="0"/>
              </a:rPr>
              <a:t>EDPA International/IFES</a:t>
            </a:r>
          </a:p>
          <a:p>
            <a:pPr algn="ctr"/>
            <a:endParaRPr lang="en-US" sz="33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300" b="1" dirty="0" smtClean="0">
                <a:solidFill>
                  <a:srgbClr val="345776"/>
                </a:solidFill>
                <a:latin typeface="Arial" pitchFamily="34" charset="0"/>
                <a:cs typeface="Arial" pitchFamily="34" charset="0"/>
              </a:rPr>
              <a:t>Country Report</a:t>
            </a:r>
          </a:p>
          <a:p>
            <a:pPr algn="ctr"/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i="1" dirty="0" smtClean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A Local Knowledge Report </a:t>
            </a:r>
          </a:p>
          <a:p>
            <a:pPr algn="ctr"/>
            <a:r>
              <a:rPr lang="en-US" sz="2400" b="1" i="1" dirty="0" smtClean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From Exhibit/Event Service Providers</a:t>
            </a:r>
            <a:endParaRPr lang="en-US" sz="2400" b="1" i="1" dirty="0">
              <a:solidFill>
                <a:srgbClr val="C5922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15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Malaysia</a:t>
            </a:r>
            <a:endParaRPr lang="en-US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8600"/>
            <a:ext cx="3733800" cy="13075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3886200"/>
            <a:ext cx="3746500" cy="149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1772215"/>
            <a:ext cx="7061835" cy="3293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Presentation Prepared By</a:t>
            </a:r>
          </a:p>
          <a:p>
            <a:endParaRPr lang="en-US" sz="2000" dirty="0" smtClean="0">
              <a:latin typeface="Helvetica" pitchFamily="34" charset="0"/>
              <a:cs typeface="Helvetica" pitchFamily="34" charset="0"/>
            </a:endParaRPr>
          </a:p>
          <a:p>
            <a:endParaRPr lang="en-US" sz="2000" dirty="0" smtClean="0">
              <a:latin typeface="Helvetica" pitchFamily="34" charset="0"/>
              <a:cs typeface="Helvetica" pitchFamily="34" charset="0"/>
            </a:endParaRP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Kingsmen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Sdn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Bhd</a:t>
            </a:r>
            <a:endParaRPr lang="en-US" sz="2000" dirty="0" smtClean="0">
              <a:latin typeface="Helvetica" pitchFamily="34" charset="0"/>
              <a:cs typeface="Helvetica" pitchFamily="34" charset="0"/>
            </a:endParaRPr>
          </a:p>
          <a:p>
            <a:endParaRPr lang="en-US" sz="2000" dirty="0">
              <a:latin typeface="Helvetica" pitchFamily="34" charset="0"/>
              <a:cs typeface="Helvetica" pitchFamily="34" charset="0"/>
            </a:endParaRP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No. 5,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Jalan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6/2B</a:t>
            </a: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Taman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Industri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,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Selesa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Jaya</a:t>
            </a: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43300 Seri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Kembangan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, </a:t>
            </a: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Selangor </a:t>
            </a:r>
            <a:r>
              <a:rPr lang="en-US" sz="2000" dirty="0" err="1" smtClean="0">
                <a:latin typeface="Helvetica" pitchFamily="34" charset="0"/>
                <a:cs typeface="Helvetica" pitchFamily="34" charset="0"/>
              </a:rPr>
              <a:t>Darul</a:t>
            </a:r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 Ehsan,</a:t>
            </a:r>
          </a:p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Malaysia</a:t>
            </a:r>
          </a:p>
        </p:txBody>
      </p:sp>
      <p:pic>
        <p:nvPicPr>
          <p:cNvPr id="9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9619"/>
          <a:stretch/>
        </p:blipFill>
        <p:spPr>
          <a:xfrm>
            <a:off x="7086600" y="609600"/>
            <a:ext cx="1877650" cy="493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914400"/>
            <a:ext cx="8305800" cy="4524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itchFamily="34" charset="0"/>
                <a:cs typeface="Helvetica" pitchFamily="34" charset="0"/>
              </a:rPr>
              <a:t>MALAYSIA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A federal constitutional monarchy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Located in Southeast Asia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Consists of 13 states and 3 federal territories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Capital city: Kuala Lumpur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Putrajaya - seat of federal government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Multi-ethnic and multi-cultural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990600"/>
            <a:ext cx="8077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>
                <a:latin typeface="Helvetica" pitchFamily="34" charset="0"/>
                <a:cs typeface="Helvetica" pitchFamily="34" charset="0"/>
              </a:rPr>
              <a:t>Government system 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is closely 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modeled after the Westminster parliamentary 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system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Legal 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s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ystem 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is based on common law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The Head 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of 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State 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known as Yang di-</a:t>
            </a:r>
            <a:r>
              <a:rPr lang="en-US" sz="2800" b="1" dirty="0" err="1">
                <a:latin typeface="Helvetica" pitchFamily="34" charset="0"/>
                <a:cs typeface="Helvetica" pitchFamily="34" charset="0"/>
              </a:rPr>
              <a:t>Pertuan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2800" b="1" dirty="0" err="1">
                <a:latin typeface="Helvetica" pitchFamily="34" charset="0"/>
                <a:cs typeface="Helvetica" pitchFamily="34" charset="0"/>
              </a:rPr>
              <a:t>Agong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The Head </a:t>
            </a:r>
            <a:r>
              <a:rPr lang="en-US" sz="2800" b="1" dirty="0">
                <a:latin typeface="Helvetica" pitchFamily="34" charset="0"/>
                <a:cs typeface="Helvetica" pitchFamily="34" charset="0"/>
              </a:rPr>
              <a:t>of Government is </a:t>
            </a:r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the Prime Minister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9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Facts &amp; Figures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381000" y="1143000"/>
            <a:ext cx="4343400" cy="5181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Population </a:t>
            </a:r>
            <a:r>
              <a:rPr lang="en-US" sz="1800" dirty="0" err="1" smtClean="0">
                <a:latin typeface="Helvetica"/>
                <a:cs typeface="Helvetica"/>
              </a:rPr>
              <a:t>approx</a:t>
            </a:r>
            <a:r>
              <a:rPr lang="en-US" sz="1800" dirty="0" smtClean="0">
                <a:latin typeface="Helvetica"/>
                <a:cs typeface="Helvetica"/>
              </a:rPr>
              <a:t>: </a:t>
            </a:r>
            <a:r>
              <a:rPr lang="en-US" sz="1800" b="1" dirty="0">
                <a:latin typeface="Helvetica" pitchFamily="34" charset="0"/>
                <a:cs typeface="Helvetica" pitchFamily="34" charset="0"/>
              </a:rPr>
              <a:t> </a:t>
            </a:r>
            <a:r>
              <a:rPr lang="en-US" sz="1800" dirty="0" smtClean="0">
                <a:solidFill>
                  <a:schemeClr val="accent6"/>
                </a:solidFill>
                <a:latin typeface="Helvetica" pitchFamily="34" charset="0"/>
                <a:cs typeface="Helvetica" pitchFamily="34" charset="0"/>
              </a:rPr>
              <a:t>32,000,000 (as on August 2019)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Main language(s): </a:t>
            </a:r>
          </a:p>
          <a:p>
            <a:pPr marL="400050" lvl="1" indent="0">
              <a:buNone/>
            </a:pPr>
            <a:r>
              <a:rPr lang="en-US" sz="1800" dirty="0" err="1" smtClean="0">
                <a:solidFill>
                  <a:schemeClr val="accent6"/>
                </a:solidFill>
                <a:latin typeface="Helvetica"/>
                <a:cs typeface="Helvetica"/>
              </a:rPr>
              <a:t>i</a:t>
            </a: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) Malay</a:t>
            </a:r>
          </a:p>
          <a:p>
            <a:pPr marL="400050" lvl="1" indent="0">
              <a:buNone/>
            </a:pP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ii) English</a:t>
            </a:r>
          </a:p>
          <a:p>
            <a:pPr marL="400050" lvl="1" indent="0">
              <a:buNone/>
            </a:pP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iii) Chinese (Mandarin, Cantonese)</a:t>
            </a:r>
          </a:p>
          <a:p>
            <a:pPr marL="400050" lvl="1" indent="0">
              <a:buNone/>
            </a:pP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iv) Tamil</a:t>
            </a:r>
          </a:p>
          <a:p>
            <a:pPr marL="400050" lvl="1" indent="0">
              <a:buNone/>
            </a:pP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Country Size : </a:t>
            </a: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330,803 km²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Capital City : </a:t>
            </a: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Kuala Lumpur, with an estimated population of 1.8 million as of 2017.</a:t>
            </a:r>
          </a:p>
          <a:p>
            <a:pPr>
              <a:buNone/>
            </a:pP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Largest City : </a:t>
            </a:r>
            <a:r>
              <a:rPr lang="en-US" sz="1800" dirty="0" smtClean="0">
                <a:solidFill>
                  <a:schemeClr val="accent6"/>
                </a:solidFill>
                <a:latin typeface="Helvetica"/>
                <a:cs typeface="Helvetica"/>
              </a:rPr>
              <a:t>Kuala Lumpur 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 pitchFamily="34" charset="0"/>
                <a:cs typeface="Helvetica" pitchFamily="34" charset="0"/>
              </a:rPr>
              <a:t>Coordinates : </a:t>
            </a:r>
            <a:r>
              <a:rPr lang="en-US" sz="1800" dirty="0">
                <a:solidFill>
                  <a:schemeClr val="accent6"/>
                </a:solidFill>
                <a:latin typeface="Helvetica" pitchFamily="34" charset="0"/>
                <a:cs typeface="Helvetica" pitchFamily="34" charset="0"/>
              </a:rPr>
              <a:t>2°30'N 112°30'E</a:t>
            </a:r>
          </a:p>
        </p:txBody>
      </p:sp>
      <p:pic>
        <p:nvPicPr>
          <p:cNvPr id="1026" name="Picture 2" descr="http://www.businesscircle.com.my/wp-content/uploads/2013/04/kl-skyline-720x48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900695" cy="287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7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Money Issues</a:t>
            </a:r>
            <a:endParaRPr lang="en-US" sz="3200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381000" y="838200"/>
            <a:ext cx="8305800" cy="5791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dirty="0" smtClean="0"/>
              <a:t>What is the standard currency?  What is the standard conversion rate?</a:t>
            </a:r>
          </a:p>
          <a:p>
            <a:pPr marL="0" indent="0">
              <a:buNone/>
            </a:pPr>
            <a:r>
              <a:rPr lang="en-AU" sz="1600" dirty="0">
                <a:solidFill>
                  <a:srgbClr val="00B050"/>
                </a:solidFill>
              </a:rPr>
              <a:t> </a:t>
            </a:r>
            <a:r>
              <a:rPr lang="en-AU" sz="1600" dirty="0" smtClean="0">
                <a:solidFill>
                  <a:srgbClr val="00B050"/>
                </a:solidFill>
              </a:rPr>
              <a:t>      </a:t>
            </a:r>
            <a:r>
              <a:rPr lang="en-AU" sz="1600" dirty="0" smtClean="0">
                <a:solidFill>
                  <a:schemeClr val="accent6"/>
                </a:solidFill>
              </a:rPr>
              <a:t>Malaysia Ringgit (MYR).</a:t>
            </a:r>
          </a:p>
          <a:p>
            <a:pPr marL="0" indent="0">
              <a:buNone/>
            </a:pPr>
            <a:r>
              <a:rPr lang="en-AU" sz="1600" dirty="0" smtClean="0">
                <a:solidFill>
                  <a:schemeClr val="accent6"/>
                </a:solidFill>
              </a:rPr>
              <a:t>       1USD = 4.19MYR (as on October 2019)</a:t>
            </a:r>
          </a:p>
          <a:p>
            <a:pPr marL="0" indent="0">
              <a:buNone/>
            </a:pPr>
            <a:endParaRPr lang="en-AU" sz="1600" dirty="0" smtClean="0">
              <a:solidFill>
                <a:schemeClr val="accent6"/>
              </a:solidFill>
            </a:endParaRPr>
          </a:p>
          <a:p>
            <a:r>
              <a:rPr lang="en-AU" sz="1600" dirty="0" smtClean="0"/>
              <a:t>Are credit cards widely accepted?  Should the traveller plan on dealing with lots of cash?</a:t>
            </a:r>
          </a:p>
          <a:p>
            <a:pPr>
              <a:buNone/>
            </a:pPr>
            <a:r>
              <a:rPr lang="en-AU" sz="1600" dirty="0" smtClean="0"/>
              <a:t>	</a:t>
            </a:r>
            <a:r>
              <a:rPr lang="en-AU" sz="1600" dirty="0">
                <a:solidFill>
                  <a:schemeClr val="accent6"/>
                </a:solidFill>
              </a:rPr>
              <a:t>M</a:t>
            </a:r>
            <a:r>
              <a:rPr lang="en-AU" sz="1600" dirty="0" smtClean="0">
                <a:solidFill>
                  <a:schemeClr val="accent6"/>
                </a:solidFill>
              </a:rPr>
              <a:t>ajor credit cards are accepted within the country.  However, a traveller should plan ahead on dealing with cash. </a:t>
            </a:r>
          </a:p>
          <a:p>
            <a:pPr>
              <a:buNone/>
            </a:pPr>
            <a:endParaRPr lang="en-AU" sz="1600" dirty="0" smtClean="0"/>
          </a:p>
          <a:p>
            <a:r>
              <a:rPr lang="en-AU" sz="1600" dirty="0" smtClean="0"/>
              <a:t>Are credit cards required (like in the US at shows for services)?</a:t>
            </a:r>
          </a:p>
          <a:p>
            <a:pPr>
              <a:buNone/>
            </a:pPr>
            <a:r>
              <a:rPr lang="en-AU" sz="1600" dirty="0" smtClean="0">
                <a:solidFill>
                  <a:srgbClr val="00B050"/>
                </a:solidFill>
              </a:rPr>
              <a:t>	</a:t>
            </a:r>
            <a:r>
              <a:rPr lang="en-AU" sz="1600" dirty="0" smtClean="0">
                <a:solidFill>
                  <a:schemeClr val="accent6"/>
                </a:solidFill>
              </a:rPr>
              <a:t>It depends on the organisation’s terms and conditions of the services provided</a:t>
            </a:r>
          </a:p>
          <a:p>
            <a:endParaRPr lang="en-AU" sz="1600" dirty="0" smtClean="0">
              <a:solidFill>
                <a:srgbClr val="00B050"/>
              </a:solidFill>
            </a:endParaRPr>
          </a:p>
          <a:p>
            <a:r>
              <a:rPr lang="en-AU" sz="1600" dirty="0" smtClean="0"/>
              <a:t>Hints regarding tipping (taxis, restaurants, bars, baggage handlers, etc.) and/or haggling?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</a:rPr>
              <a:t>	</a:t>
            </a:r>
            <a:r>
              <a:rPr lang="en-US" sz="1600" dirty="0">
                <a:solidFill>
                  <a:schemeClr val="accent6"/>
                </a:solidFill>
              </a:rPr>
              <a:t>Tipping is not common practice in Malaysia and most people won't expect it. In some tourist hot spots you may notice 10% service charge added to your restaurant bill. Otherwise tipping will be discretionary</a:t>
            </a:r>
            <a:r>
              <a:rPr lang="en-US" sz="1600" dirty="0" smtClean="0">
                <a:solidFill>
                  <a:schemeClr val="accent6"/>
                </a:solidFill>
              </a:rPr>
              <a:t>.</a:t>
            </a:r>
          </a:p>
          <a:p>
            <a:pPr>
              <a:buNone/>
            </a:pPr>
            <a:endParaRPr lang="en-AU" sz="1600" dirty="0" smtClean="0"/>
          </a:p>
          <a:p>
            <a:r>
              <a:rPr lang="en-AU" sz="1600" dirty="0" smtClean="0"/>
              <a:t>Is there a VAT?  How high is it?  Who needs to pay it?  Is there a way for Americans to get it refunded?  Is there a useful website (in English)?</a:t>
            </a:r>
          </a:p>
          <a:p>
            <a:pPr>
              <a:buNone/>
            </a:pPr>
            <a:r>
              <a:rPr lang="en-AU" sz="1600" dirty="0" smtClean="0">
                <a:solidFill>
                  <a:srgbClr val="00B050"/>
                </a:solidFill>
              </a:rPr>
              <a:t>	</a:t>
            </a:r>
            <a:r>
              <a:rPr lang="en-AU" sz="1600" dirty="0" smtClean="0">
                <a:solidFill>
                  <a:schemeClr val="accent6"/>
                </a:solidFill>
              </a:rPr>
              <a:t>VAT in Malaysia, known as GST (Goods and Services Tax). The standard rate for VAT is 6%. </a:t>
            </a:r>
            <a:r>
              <a:rPr lang="en-AU" sz="1600" dirty="0" smtClean="0">
                <a:solidFill>
                  <a:schemeClr val="accent6"/>
                </a:solidFill>
                <a:hlinkClick r:id="rId3"/>
              </a:rPr>
              <a:t>http://www.gstmalaysia.org/touristrefund/</a:t>
            </a:r>
            <a:endParaRPr lang="en-AU" sz="1600" dirty="0" smtClean="0">
              <a:solidFill>
                <a:schemeClr val="accent6"/>
              </a:solidFill>
            </a:endParaRPr>
          </a:p>
          <a:p>
            <a:pPr>
              <a:buNone/>
            </a:pPr>
            <a:endParaRPr lang="en-AU" sz="1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AU" sz="1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AU" sz="1800" dirty="0" smtClean="0">
              <a:solidFill>
                <a:srgbClr val="00B050"/>
              </a:solidFill>
            </a:endParaRPr>
          </a:p>
          <a:p>
            <a:endParaRPr lang="en-AU" sz="1800" dirty="0" smtClean="0"/>
          </a:p>
          <a:p>
            <a:endParaRPr lang="en-AU" sz="1800" dirty="0" smtClean="0"/>
          </a:p>
          <a:p>
            <a:pPr marL="0" indent="0">
              <a:buFont typeface="Arial" pitchFamily="34" charset="0"/>
              <a:buNone/>
            </a:pPr>
            <a:endParaRPr lang="en-AU" sz="1800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15400" y="4267200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Size and Distance Information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120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Location of Major Venues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Helvetica"/>
                <a:cs typeface="Helvetica"/>
              </a:rPr>
              <a:t>Genting</a:t>
            </a:r>
            <a:r>
              <a:rPr lang="en-US" sz="3200" dirty="0" smtClean="0">
                <a:latin typeface="Helvetica"/>
                <a:cs typeface="Helvetica"/>
              </a:rPr>
              <a:t> International Convention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(GICC)</a:t>
            </a:r>
            <a:br>
              <a:rPr lang="en-US" sz="3200" dirty="0" smtClean="0">
                <a:latin typeface="Helvetica"/>
                <a:cs typeface="Helvetica"/>
              </a:rPr>
            </a:br>
            <a:r>
              <a:rPr lang="en-US" sz="1600" dirty="0" smtClean="0">
                <a:latin typeface="Helvetica"/>
                <a:cs typeface="Helvetica"/>
              </a:rPr>
              <a:t> (</a:t>
            </a:r>
            <a:r>
              <a:rPr lang="en-US" sz="1600" dirty="0" smtClean="0">
                <a:latin typeface="Helvetica"/>
                <a:cs typeface="Helvetica"/>
                <a:hlinkClick r:id="rId2"/>
              </a:rPr>
              <a:t>http://www.rwgenting.com/</a:t>
            </a:r>
            <a:r>
              <a:rPr lang="en-US" sz="1600" dirty="0">
                <a:latin typeface="Helvetica"/>
                <a:cs typeface="Helvetica"/>
              </a:rPr>
              <a:t>)</a:t>
            </a:r>
            <a:endParaRPr lang="en-US" sz="1600" dirty="0" smtClean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 9,847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(106, 000 sq feet) of convention/ meeting space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Biggest convention/ meeting venue in Malaysia with an accompanying cluster of hotels nearby.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</a:t>
            </a:r>
            <a:r>
              <a:rPr lang="en-US" sz="1800" dirty="0" err="1" smtClean="0">
                <a:latin typeface="Helvetica"/>
                <a:cs typeface="Helvetica"/>
              </a:rPr>
              <a:t>Genting</a:t>
            </a:r>
            <a:r>
              <a:rPr lang="en-US" sz="1800" dirty="0" smtClean="0">
                <a:latin typeface="Helvetica"/>
                <a:cs typeface="Helvetica"/>
              </a:rPr>
              <a:t> Highland, Pahang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8" name="Picture 2" descr="http://1.bp.blogspot.com/_nvr1VSqjxqo/TFmyfW2chqI/AAAAAAAAARw/FlhyDggUFVw/s1600/gicc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86000"/>
            <a:ext cx="4114800" cy="3130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81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Kuala Lumpur Convention Centre </a:t>
            </a:r>
            <a:br>
              <a:rPr lang="en-US" sz="3200" dirty="0" smtClean="0">
                <a:latin typeface="Helvetica"/>
                <a:cs typeface="Helvetica"/>
              </a:rPr>
            </a:br>
            <a:r>
              <a:rPr lang="en-US" sz="3200" dirty="0" smtClean="0">
                <a:latin typeface="Helvetica"/>
                <a:cs typeface="Helvetica"/>
              </a:rPr>
              <a:t>(KLCC)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hlinkClick r:id="rId2"/>
              </a:rPr>
              <a:t>www.klccconventioncentre.com</a:t>
            </a:r>
            <a:r>
              <a:rPr lang="en-US" sz="1600" dirty="0" smtClean="0"/>
              <a:t> </a:t>
            </a:r>
            <a:r>
              <a:rPr lang="en-US" sz="1600" dirty="0" smtClean="0">
                <a:latin typeface="Helvetica"/>
                <a:cs typeface="Helvetica"/>
              </a:rPr>
              <a:t>)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828800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Total function space is 20,059m², inclusive of supporting areas and circulation space.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The facility’s gross built-up area is 120,000m² on a 7.3 acre site.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 : Kuala Lumpur City Centre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12296" name="Picture 8" descr="http://www.klccconventioncentre.com/images/articles/BG_image/1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81200"/>
            <a:ext cx="4116408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Helvetica"/>
                <a:cs typeface="Helvetica"/>
              </a:rPr>
              <a:t>Matrade</a:t>
            </a:r>
            <a:r>
              <a:rPr lang="en-US" sz="3200" dirty="0" smtClean="0">
                <a:latin typeface="Helvetica"/>
                <a:cs typeface="Helvetica"/>
              </a:rPr>
              <a:t> Exhibition &amp; Convention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(MECC)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hlinkClick r:id="rId2"/>
              </a:rPr>
              <a:t>http://mecc.matrade.gov.my</a:t>
            </a:r>
            <a:r>
              <a:rPr lang="en-US" sz="1600" dirty="0" smtClean="0"/>
              <a:t> )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4040188" cy="395128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24 </a:t>
            </a:r>
            <a:r>
              <a:rPr lang="en-US" sz="1800" dirty="0" err="1" smtClean="0">
                <a:latin typeface="Helvetica"/>
                <a:cs typeface="Helvetica"/>
              </a:rPr>
              <a:t>storeys</a:t>
            </a:r>
            <a:r>
              <a:rPr lang="en-US" sz="1800" dirty="0" smtClean="0">
                <a:latin typeface="Helvetica"/>
                <a:cs typeface="Helvetica"/>
              </a:rPr>
              <a:t> high rise building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106,000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of available floor space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3: One of the best places in Malaysia for Meeting, Incentives, Convention and Exhibition (MICE) with an emphasis on Trade-Centric events.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 : </a:t>
            </a:r>
            <a:r>
              <a:rPr lang="en-US" sz="1800" dirty="0" err="1" smtClean="0">
                <a:latin typeface="Helvetica"/>
                <a:cs typeface="Helvetica"/>
              </a:rPr>
              <a:t>Jalan</a:t>
            </a:r>
            <a:r>
              <a:rPr lang="en-US" sz="1800" dirty="0" smtClean="0">
                <a:latin typeface="Helvetica"/>
                <a:cs typeface="Helvetica"/>
              </a:rPr>
              <a:t> Duta, Kuala Lumpur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46086" name="Picture 6" descr="http://www.visitkl.gov.my/visitkl/module/mice/images/tra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828800"/>
            <a:ext cx="3581400" cy="358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Mid Valley Exhibition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(MVEC)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hlinkClick r:id="rId2"/>
              </a:rPr>
              <a:t>http://www.mvec.com.my/</a:t>
            </a:r>
            <a:r>
              <a:rPr lang="en-US" sz="1600" dirty="0" smtClean="0"/>
              <a:t>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3733800" cy="395128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24 </a:t>
            </a:r>
            <a:r>
              <a:rPr lang="en-US" sz="1800" dirty="0" err="1" smtClean="0">
                <a:latin typeface="Helvetica"/>
                <a:cs typeface="Helvetica"/>
              </a:rPr>
              <a:t>storeys</a:t>
            </a:r>
            <a:r>
              <a:rPr lang="en-US" sz="1800" dirty="0" smtClean="0">
                <a:latin typeface="Helvetica"/>
                <a:cs typeface="Helvetica"/>
              </a:rPr>
              <a:t> high rise building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106,000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of available floor space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3: </a:t>
            </a:r>
            <a:r>
              <a:rPr lang="en-US" sz="1800" dirty="0">
                <a:latin typeface="Helvetica"/>
                <a:cs typeface="Helvetica"/>
              </a:rPr>
              <a:t>One of the best places in Malaysia for Meeting, Incentives, Convention and Exhibition (MICE) with </a:t>
            </a:r>
            <a:r>
              <a:rPr lang="en-US" sz="1800" dirty="0" smtClean="0">
                <a:latin typeface="Helvetica"/>
                <a:cs typeface="Helvetica"/>
              </a:rPr>
              <a:t>an </a:t>
            </a:r>
            <a:r>
              <a:rPr lang="en-US" sz="1800" dirty="0">
                <a:latin typeface="Helvetica"/>
                <a:cs typeface="Helvetica"/>
              </a:rPr>
              <a:t>emphasis on Trade-Centric events.</a:t>
            </a:r>
          </a:p>
          <a:p>
            <a:pPr marL="0" indent="0">
              <a:buNone/>
            </a:pP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 : </a:t>
            </a:r>
            <a:r>
              <a:rPr lang="en-US" sz="1800" dirty="0" err="1" smtClean="0">
                <a:latin typeface="Helvetica"/>
                <a:cs typeface="Helvetica"/>
              </a:rPr>
              <a:t>Jalan</a:t>
            </a:r>
            <a:r>
              <a:rPr lang="en-US" sz="1800" dirty="0" smtClean="0">
                <a:latin typeface="Helvetica"/>
                <a:cs typeface="Helvetica"/>
              </a:rPr>
              <a:t> Duta, Kuala Lumpur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6322" name="Picture 2" descr="http://www.mvec.com.my/wp-content/uploads/2012/07/slide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62200"/>
            <a:ext cx="4114800" cy="266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miecc.mines.com.my/miecc/wp-content/uploads/2014/05/W1920pxxH860px_MIECCPhoto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29000"/>
            <a:ext cx="8305800" cy="2895600"/>
          </a:xfrm>
          <a:prstGeom prst="rect">
            <a:avLst/>
          </a:prstGeom>
          <a:noFill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524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Malaysia International Exhibition and Convention Centre</a:t>
            </a:r>
            <a:br>
              <a:rPr lang="en-US" sz="3200" dirty="0" smtClean="0">
                <a:latin typeface="Helvetica"/>
                <a:cs typeface="Helvetica"/>
              </a:rPr>
            </a:br>
            <a:r>
              <a:rPr lang="en-US" sz="3200" dirty="0" smtClean="0">
                <a:latin typeface="Helvetica"/>
                <a:cs typeface="Helvetica"/>
              </a:rPr>
              <a:t>(MIECC)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hlinkClick r:id="rId4"/>
              </a:rPr>
              <a:t>http://miecc.mines.com.my/</a:t>
            </a:r>
            <a:r>
              <a:rPr lang="en-US" sz="1600" dirty="0" smtClean="0"/>
              <a:t>)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04800" y="1752600"/>
            <a:ext cx="8610600" cy="1905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38,000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of space with a column-free area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8,766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of exhibition space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Mines Resort City – a scenic location outside the city centre 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Penang International Sports Arena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(PISA)</a:t>
            </a: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057400"/>
            <a:ext cx="4040188" cy="3581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</a:t>
            </a:r>
            <a:r>
              <a:rPr lang="en-US" sz="1800" dirty="0">
                <a:latin typeface="Helvetica"/>
                <a:cs typeface="Helvetica"/>
              </a:rPr>
              <a:t>L</a:t>
            </a:r>
            <a:r>
              <a:rPr lang="en-US" sz="1800" dirty="0" smtClean="0">
                <a:latin typeface="Helvetica"/>
                <a:cs typeface="Helvetica"/>
              </a:rPr>
              <a:t>argest multi-purpose indoor venue in Northern Malaysia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Has the largest capacity for an indoor fully air-conditioned arena. </a:t>
            </a:r>
            <a:r>
              <a:rPr lang="en-US" sz="1800" dirty="0" err="1" smtClean="0">
                <a:latin typeface="Helvetica"/>
                <a:cs typeface="Helvetica"/>
              </a:rPr>
              <a:t>Accomodates</a:t>
            </a:r>
            <a:r>
              <a:rPr lang="en-US" sz="1800" dirty="0" smtClean="0">
                <a:latin typeface="Helvetica"/>
                <a:cs typeface="Helvetica"/>
              </a:rPr>
              <a:t> up to 13,000 people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 : Strategically located in the heart of the growing township of Bayan </a:t>
            </a:r>
            <a:r>
              <a:rPr lang="en-US" sz="1800" dirty="0" err="1" smtClean="0">
                <a:latin typeface="Helvetica"/>
                <a:cs typeface="Helvetica"/>
              </a:rPr>
              <a:t>Baru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pPr>
              <a:buNone/>
            </a:pPr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49154" name="Picture 2" descr="http://static.panoramio.com/photos/large/23546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05000"/>
            <a:ext cx="4038600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Putra World Trade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(PWTC)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latin typeface="Helvetica"/>
                <a:cs typeface="Helvetica"/>
                <a:hlinkClick r:id="rId2"/>
              </a:rPr>
              <a:t>http://www.pwtc.com.my/</a:t>
            </a:r>
            <a:r>
              <a:rPr lang="en-US" sz="1600" dirty="0" smtClean="0">
                <a:latin typeface="Helvetica"/>
                <a:cs typeface="Helvetica"/>
              </a:rPr>
              <a:t>)</a:t>
            </a:r>
            <a:endParaRPr lang="en-US" sz="1600" dirty="0" smtClean="0"/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Reputed as one of the foremost exhibition venues in South-east Asia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Occupies an area of 253,000 </a:t>
            </a:r>
            <a:r>
              <a:rPr lang="en-US" sz="1800" dirty="0" err="1" smtClean="0">
                <a:latin typeface="Helvetica"/>
                <a:cs typeface="Helvetica"/>
              </a:rPr>
              <a:t>sqft</a:t>
            </a:r>
            <a:r>
              <a:rPr lang="en-US" sz="1800" dirty="0" smtClean="0">
                <a:latin typeface="Helvetica"/>
                <a:cs typeface="Helvetica"/>
              </a:rPr>
              <a:t> featuring a plenary hall, three exhibition halls, a press conference room and VIP suites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 : </a:t>
            </a:r>
            <a:r>
              <a:rPr lang="en-US" sz="1800" dirty="0" err="1" smtClean="0">
                <a:latin typeface="Helvetica"/>
                <a:cs typeface="Helvetica"/>
              </a:rPr>
              <a:t>Jalan</a:t>
            </a:r>
            <a:r>
              <a:rPr lang="en-US" sz="1800" dirty="0" smtClean="0">
                <a:latin typeface="Helvetica"/>
                <a:cs typeface="Helvetica"/>
              </a:rPr>
              <a:t> Duta, Kuala Lumpur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3252" name="Picture 4" descr="http://www.travelixo.com/pic/Putra-World-Trade-Centre-9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057400"/>
            <a:ext cx="4038600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Helvetica"/>
                <a:cs typeface="Helvetica"/>
              </a:rPr>
              <a:t>Putrajaya</a:t>
            </a:r>
            <a:r>
              <a:rPr lang="en-US" sz="3200" dirty="0" smtClean="0">
                <a:latin typeface="Helvetica"/>
                <a:cs typeface="Helvetica"/>
              </a:rPr>
              <a:t> International Convention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(PICC)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latin typeface="Helvetica"/>
                <a:cs typeface="Helvetica"/>
                <a:hlinkClick r:id="rId2"/>
              </a:rPr>
              <a:t>http://www.picc.com.my/</a:t>
            </a:r>
            <a:r>
              <a:rPr lang="en-US" sz="1600" dirty="0" smtClean="0">
                <a:latin typeface="Helvetica"/>
                <a:cs typeface="Helvetica"/>
              </a:rPr>
              <a:t>)</a:t>
            </a:r>
          </a:p>
          <a:p>
            <a:endParaRPr lang="en-US" sz="1600" dirty="0" smtClean="0"/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Spans over an area of 135,000 sq meters (approximately 1.3 million sq ft)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A focal point of Malaysia’s admin capital, it is the choice venue for national and international government functions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Peak of Taman </a:t>
            </a:r>
            <a:r>
              <a:rPr lang="en-US" sz="1800" dirty="0" err="1" smtClean="0">
                <a:latin typeface="Helvetica"/>
                <a:cs typeface="Helvetica"/>
              </a:rPr>
              <a:t>Puncak</a:t>
            </a:r>
            <a:r>
              <a:rPr lang="en-US" sz="1800" dirty="0" smtClean="0">
                <a:latin typeface="Helvetica"/>
                <a:cs typeface="Helvetica"/>
              </a:rPr>
              <a:t> Selatan in Precinct 5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4274" name="Picture 2" descr="http://www.explorer-malaysia.com/beta/wp-content/uploads/2012/09/Putrajaya-International-Convention-Cen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981200"/>
            <a:ext cx="4038600" cy="35438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Sunway Pyramid Convention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(SPCC)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600" dirty="0" smtClean="0">
                <a:latin typeface="Helvetica"/>
                <a:cs typeface="Helvetica"/>
                <a:hlinkClick r:id="rId2"/>
              </a:rPr>
              <a:t>http://www.sunway.com.my/pyramid/index.asp</a:t>
            </a:r>
            <a:r>
              <a:rPr lang="en-US" sz="1600" dirty="0" smtClean="0">
                <a:latin typeface="Helvetica"/>
                <a:cs typeface="Helvetica"/>
              </a:rPr>
              <a:t>)</a:t>
            </a:r>
          </a:p>
          <a:p>
            <a:endParaRPr lang="en-US" sz="1600" dirty="0" smtClean="0"/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3733800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Over 5,600sqm of unobstructed function space 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Comprises of 8 function rooms complemented by over 50 meeting rooms in the adjacent Sunway Resort Hotel &amp; Spa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Sunway Pyramid Shopping </a:t>
            </a:r>
            <a:r>
              <a:rPr lang="en-US" sz="1800" dirty="0">
                <a:latin typeface="Helvetica"/>
                <a:cs typeface="Helvetica"/>
              </a:rPr>
              <a:t>C</a:t>
            </a:r>
            <a:r>
              <a:rPr lang="en-US" sz="1800" dirty="0" smtClean="0">
                <a:latin typeface="Helvetica"/>
                <a:cs typeface="Helvetica"/>
              </a:rPr>
              <a:t>entre</a:t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5298" name="Picture 2" descr="http://1.bp.blogspot.com/-Jm1BEAycJ-w/Th8WSkzJcEI/AAAAAAAAABI/vQHMz1UTxEc/s1600/david-archuleta-sunway-pyramid-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133600"/>
            <a:ext cx="4497429" cy="297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Malaysia International Trade &amp; Exhibition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(MITEC)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  <a:hlinkClick r:id="rId2"/>
              </a:rPr>
              <a:t>https://mitec.com.my/</a:t>
            </a:r>
            <a:r>
              <a:rPr lang="en-US" sz="1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endParaRPr lang="en-US" sz="1600" dirty="0" smtClean="0"/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3733800" cy="395128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Exhibition Space with 484,376 sq. ft. , 11 mega exhibition halls.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</a:t>
            </a:r>
            <a:r>
              <a:rPr lang="en-US" sz="1800" dirty="0">
                <a:latin typeface="Helvetica"/>
                <a:cs typeface="Helvetica"/>
              </a:rPr>
              <a:t> </a:t>
            </a:r>
            <a:r>
              <a:rPr lang="en-US" sz="1800" dirty="0" smtClean="0">
                <a:latin typeface="Helvetica"/>
                <a:cs typeface="Helvetica"/>
              </a:rPr>
              <a:t>Third </a:t>
            </a:r>
            <a:r>
              <a:rPr lang="en-US" sz="1800" dirty="0">
                <a:latin typeface="Helvetica"/>
                <a:cs typeface="Helvetica"/>
              </a:rPr>
              <a:t>largest MICE (Meetings, Incentives, Conferences and Exhibitions) venue in the Southeast Asia region and the largest trade and exhibition </a:t>
            </a:r>
            <a:r>
              <a:rPr lang="en-US" sz="1800" dirty="0" err="1">
                <a:latin typeface="Helvetica"/>
                <a:cs typeface="Helvetica"/>
              </a:rPr>
              <a:t>centre</a:t>
            </a:r>
            <a:r>
              <a:rPr lang="en-US" sz="1800" dirty="0">
                <a:latin typeface="Helvetica"/>
                <a:cs typeface="Helvetica"/>
              </a:rPr>
              <a:t> in Malaysia</a:t>
            </a:r>
            <a:r>
              <a:rPr lang="en-US" sz="1800" dirty="0" smtClean="0">
                <a:latin typeface="Helvetica"/>
                <a:cs typeface="Helvetica"/>
              </a:rPr>
              <a:t>.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</a:t>
            </a:r>
            <a:r>
              <a:rPr lang="fi-FI" sz="1800" dirty="0">
                <a:latin typeface="Helvetica"/>
                <a:cs typeface="Helvetica"/>
              </a:rPr>
              <a:t>Jalan Dutamas 2, Kompleks Kerajaan, 50480 Kuala Lumpur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57400"/>
            <a:ext cx="4503868" cy="329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Helvetica"/>
                <a:cs typeface="Helvetica"/>
              </a:rPr>
              <a:t>Setia</a:t>
            </a:r>
            <a:r>
              <a:rPr lang="en-US" sz="3200" dirty="0" smtClean="0">
                <a:latin typeface="Helvetica"/>
                <a:cs typeface="Helvetica"/>
              </a:rPr>
              <a:t> City Convention Centre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(SCCC)</a:t>
            </a:r>
          </a:p>
          <a:p>
            <a:r>
              <a:rPr lang="en-US" sz="1600" dirty="0" smtClean="0">
                <a:latin typeface="Helvetica"/>
                <a:cs typeface="Helvetica"/>
              </a:rPr>
              <a:t>(</a:t>
            </a:r>
            <a:r>
              <a:rPr lang="en-US" sz="1800" dirty="0">
                <a:hlinkClick r:id="rId2"/>
              </a:rPr>
              <a:t>http://</a:t>
            </a:r>
            <a:r>
              <a:rPr lang="en-US" sz="1800" dirty="0" smtClean="0">
                <a:hlinkClick r:id="rId2"/>
              </a:rPr>
              <a:t>www.setiacitycc.com/index.aspx</a:t>
            </a:r>
            <a:r>
              <a:rPr lang="en-US" sz="1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endParaRPr lang="en-US" sz="1600" dirty="0" smtClean="0"/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3733800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Hall 1 &amp; 2 with a total size of 11,800 </a:t>
            </a:r>
            <a:r>
              <a:rPr lang="en-US" sz="1800" dirty="0" err="1">
                <a:latin typeface="Helvetica"/>
                <a:cs typeface="Helvetica"/>
              </a:rPr>
              <a:t>sq</a:t>
            </a:r>
            <a:r>
              <a:rPr lang="en-US" sz="1800" dirty="0">
                <a:latin typeface="Helvetica"/>
                <a:cs typeface="Helvetica"/>
              </a:rPr>
              <a:t> m</a:t>
            </a: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</a:t>
            </a:r>
            <a:r>
              <a:rPr lang="en-US" sz="1800" dirty="0">
                <a:latin typeface="Helvetica"/>
                <a:cs typeface="Helvetica"/>
              </a:rPr>
              <a:t> </a:t>
            </a:r>
            <a:r>
              <a:rPr lang="en-US" sz="1800" dirty="0" smtClean="0">
                <a:latin typeface="Helvetica"/>
                <a:cs typeface="Helvetica"/>
              </a:rPr>
              <a:t>The first Convention Centre in Malaysia to be certified by Green Building Index (GBI), unique building features green technologies, techniques.</a:t>
            </a: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</a:t>
            </a:r>
            <a:r>
              <a:rPr lang="en-US" sz="1800" dirty="0" err="1" smtClean="0">
                <a:latin typeface="Helvetica"/>
                <a:cs typeface="Helvetica"/>
              </a:rPr>
              <a:t>Setia</a:t>
            </a:r>
            <a:r>
              <a:rPr lang="en-US" sz="1800" dirty="0" smtClean="0">
                <a:latin typeface="Helvetica"/>
                <a:cs typeface="Helvetica"/>
              </a:rPr>
              <a:t> </a:t>
            </a:r>
            <a:r>
              <a:rPr lang="en-US" sz="1800" dirty="0" err="1" smtClean="0">
                <a:latin typeface="Helvetica"/>
                <a:cs typeface="Helvetica"/>
              </a:rPr>
              <a:t>Alam</a:t>
            </a:r>
            <a:r>
              <a:rPr lang="en-US" sz="1800" dirty="0" smtClean="0">
                <a:latin typeface="Helvetica"/>
                <a:cs typeface="Helvetica"/>
              </a:rPr>
              <a:t>, Shah </a:t>
            </a:r>
            <a:r>
              <a:rPr lang="en-US" sz="1800" dirty="0" err="1" smtClean="0">
                <a:latin typeface="Helvetica"/>
                <a:cs typeface="Helvetica"/>
              </a:rPr>
              <a:t>Alam</a:t>
            </a:r>
            <a:r>
              <a:rPr lang="en-US" sz="1800" dirty="0" smtClean="0">
                <a:latin typeface="Helvetica"/>
                <a:cs typeface="Helvetica"/>
              </a:rPr>
              <a:t>, Selangor</a:t>
            </a:r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00" y="2286000"/>
            <a:ext cx="4586732" cy="28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5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7010400" y="6453165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Helvetica"/>
                <a:cs typeface="Helvetica"/>
              </a:rPr>
              <a:t>Setia</a:t>
            </a:r>
            <a:r>
              <a:rPr lang="en-US" sz="3200" dirty="0" smtClean="0">
                <a:latin typeface="Helvetica"/>
                <a:cs typeface="Helvetica"/>
              </a:rPr>
              <a:t> </a:t>
            </a:r>
            <a:r>
              <a:rPr lang="en-US" sz="3200" dirty="0" smtClean="0">
                <a:latin typeface="Helvetica"/>
                <a:cs typeface="Helvetica"/>
              </a:rPr>
              <a:t>SPICE </a:t>
            </a:r>
            <a:r>
              <a:rPr lang="en-US" sz="3200" dirty="0" smtClean="0">
                <a:latin typeface="Helvetica"/>
                <a:cs typeface="Helvetica"/>
              </a:rPr>
              <a:t>Convention Centre</a:t>
            </a:r>
          </a:p>
          <a:p>
            <a:r>
              <a:rPr lang="en-US" sz="1600" dirty="0">
                <a:hlinkClick r:id="rId2"/>
              </a:rPr>
              <a:t>http://www.setiaspice.com/convention-centre.aspx</a:t>
            </a:r>
            <a:endParaRPr lang="en-US" sz="1600" dirty="0" smtClean="0"/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1905000"/>
            <a:ext cx="3733800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Fact 1: </a:t>
            </a:r>
            <a:r>
              <a:rPr lang="en-US" sz="1800" dirty="0" smtClean="0">
                <a:latin typeface="Helvetica"/>
                <a:cs typeface="Helvetica"/>
              </a:rPr>
              <a:t>1,858 </a:t>
            </a:r>
            <a:r>
              <a:rPr lang="en-US" sz="1800" dirty="0" err="1" smtClean="0">
                <a:latin typeface="Helvetica"/>
                <a:cs typeface="Helvetica"/>
              </a:rPr>
              <a:t>sq</a:t>
            </a:r>
            <a:r>
              <a:rPr lang="en-US" sz="1800" dirty="0" smtClean="0">
                <a:latin typeface="Helvetica"/>
                <a:cs typeface="Helvetica"/>
              </a:rPr>
              <a:t> m grand foyer</a:t>
            </a: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Fact 2: </a:t>
            </a:r>
            <a:r>
              <a:rPr lang="en-US" sz="1800" dirty="0">
                <a:latin typeface="Helvetica"/>
                <a:cs typeface="Helvetica"/>
              </a:rPr>
              <a:t> </a:t>
            </a:r>
            <a:r>
              <a:rPr lang="en-US" sz="1800" dirty="0" smtClean="0">
                <a:latin typeface="Helvetica"/>
                <a:cs typeface="Helvetica"/>
              </a:rPr>
              <a:t>The </a:t>
            </a:r>
            <a:r>
              <a:rPr lang="en-US" sz="1800" dirty="0" smtClean="0">
                <a:latin typeface="Helvetica"/>
                <a:cs typeface="Helvetica"/>
              </a:rPr>
              <a:t>first Hybrid Solar powered Convention </a:t>
            </a:r>
            <a:r>
              <a:rPr lang="en-US" sz="1800" dirty="0">
                <a:latin typeface="Helvetica"/>
                <a:cs typeface="Helvetica"/>
              </a:rPr>
              <a:t>C</a:t>
            </a:r>
            <a:r>
              <a:rPr lang="en-US" sz="1800" dirty="0" smtClean="0">
                <a:latin typeface="Helvetica"/>
                <a:cs typeface="Helvetica"/>
              </a:rPr>
              <a:t>entre in the World</a:t>
            </a: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Location: </a:t>
            </a:r>
            <a:r>
              <a:rPr lang="en-US" sz="1800" dirty="0" smtClean="0">
                <a:latin typeface="Helvetica"/>
                <a:cs typeface="Helvetica"/>
              </a:rPr>
              <a:t>Bayan </a:t>
            </a:r>
            <a:r>
              <a:rPr lang="en-US" sz="1800" dirty="0" err="1" smtClean="0">
                <a:latin typeface="Helvetica"/>
                <a:cs typeface="Helvetica"/>
              </a:rPr>
              <a:t>Baru</a:t>
            </a:r>
            <a:r>
              <a:rPr lang="en-US" sz="1800" dirty="0" smtClean="0">
                <a:latin typeface="Helvetica"/>
                <a:cs typeface="Helvetica"/>
              </a:rPr>
              <a:t>, Penang</a:t>
            </a:r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057400"/>
            <a:ext cx="4576000" cy="288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Exhibition Facts and Figures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7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143000"/>
            <a:ext cx="8229600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Who are typically the organizers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en-US" sz="2300" dirty="0" smtClean="0">
                <a:solidFill>
                  <a:schemeClr val="accent6"/>
                </a:solidFill>
              </a:rPr>
              <a:t>International and local </a:t>
            </a:r>
            <a:r>
              <a:rPr lang="en-US" sz="2300" dirty="0" smtClean="0">
                <a:solidFill>
                  <a:schemeClr val="accent6"/>
                </a:solidFill>
              </a:rPr>
              <a:t>organizers</a:t>
            </a:r>
            <a:r>
              <a:rPr lang="en-US" sz="2300" dirty="0" smtClean="0"/>
              <a:t/>
            </a:r>
            <a:br>
              <a:rPr lang="en-US" sz="2300" dirty="0" smtClean="0"/>
            </a:br>
            <a:endParaRPr lang="en-US" sz="2300" dirty="0" smtClean="0"/>
          </a:p>
          <a:p>
            <a:r>
              <a:rPr lang="en-US" sz="2300" dirty="0" smtClean="0"/>
              <a:t>Which services are typically handled by the organizers and which can you subcontract? </a:t>
            </a:r>
          </a:p>
          <a:p>
            <a:pPr>
              <a:buNone/>
            </a:pPr>
            <a:r>
              <a:rPr lang="en-US" sz="2300" dirty="0" smtClean="0">
                <a:solidFill>
                  <a:srgbClr val="00B050"/>
                </a:solidFill>
              </a:rPr>
              <a:t>	</a:t>
            </a:r>
            <a:r>
              <a:rPr lang="en-US" sz="2300" dirty="0">
                <a:solidFill>
                  <a:schemeClr val="accent6"/>
                </a:solidFill>
              </a:rPr>
              <a:t>R</a:t>
            </a:r>
            <a:r>
              <a:rPr lang="en-US" sz="2300" dirty="0" smtClean="0">
                <a:solidFill>
                  <a:schemeClr val="accent6"/>
                </a:solidFill>
              </a:rPr>
              <a:t>egistration services for exhibitors is handled by the organizers. We can subcontract special design booths and take in orders for furniture and electrical rental.</a:t>
            </a:r>
          </a:p>
          <a:p>
            <a:pPr>
              <a:buNone/>
            </a:pPr>
            <a:r>
              <a:rPr lang="en-US" sz="2300" dirty="0" smtClean="0"/>
              <a:t>	</a:t>
            </a:r>
          </a:p>
          <a:p>
            <a:r>
              <a:rPr lang="en-US" sz="2300" dirty="0" smtClean="0"/>
              <a:t>Are there unions to be dealt with?  If so, who and where?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en-US" sz="2300" dirty="0" smtClean="0">
                <a:solidFill>
                  <a:schemeClr val="accent6"/>
                </a:solidFill>
              </a:rPr>
              <a:t>No unions</a:t>
            </a:r>
          </a:p>
          <a:p>
            <a:endParaRPr lang="en-US" sz="2300" dirty="0" smtClean="0"/>
          </a:p>
          <a:p>
            <a:endParaRPr lang="en-US" sz="2300" dirty="0" smtClean="0"/>
          </a:p>
          <a:p>
            <a:endParaRPr lang="en-US" sz="2300" dirty="0" smtClean="0"/>
          </a:p>
          <a:p>
            <a:endParaRPr lang="en-US" sz="2300" dirty="0" smtClean="0"/>
          </a:p>
          <a:p>
            <a:endParaRPr lang="en-US" sz="2300" dirty="0" smtClean="0"/>
          </a:p>
          <a:p>
            <a:endParaRPr lang="en-US" sz="23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General Information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278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5334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How are move in/move outs handled (lots of time? No time? Targeted move ins or outs?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Move in/move outs are in accordance with the convention </a:t>
            </a:r>
            <a:r>
              <a:rPr lang="en-US" sz="2400" dirty="0" err="1" smtClean="0">
                <a:solidFill>
                  <a:schemeClr val="accent6"/>
                </a:solidFill>
              </a:rPr>
              <a:t>centres’</a:t>
            </a:r>
            <a:r>
              <a:rPr lang="en-US" sz="2400" dirty="0" smtClean="0">
                <a:solidFill>
                  <a:schemeClr val="accent6"/>
                </a:solidFill>
              </a:rPr>
              <a:t> rules and regulations. Targeted move in usually 2-4 days while move out usually 1-2 days.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Health and Safety standards?  Some countries (like the UK) require detailed Risk Assessments and Method Statements, for example.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Such procedures are required in Malaysia. OHSAS is being practiced.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Building permissions?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Yes, we require permission for building and construction.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Electrics and Electricity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1219200"/>
            <a:ext cx="8229600" cy="54102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Typical Voltage </a:t>
            </a:r>
          </a:p>
          <a:p>
            <a:pPr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	</a:t>
            </a:r>
            <a:r>
              <a:rPr lang="en-US" sz="2800" dirty="0" smtClean="0">
                <a:solidFill>
                  <a:schemeClr val="accent6"/>
                </a:solidFill>
              </a:rPr>
              <a:t>230V</a:t>
            </a:r>
          </a:p>
          <a:p>
            <a:r>
              <a:rPr lang="en-US" sz="2800" dirty="0" smtClean="0"/>
              <a:t>Do you need to have certified electricians?</a:t>
            </a:r>
          </a:p>
          <a:p>
            <a:pPr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	</a:t>
            </a:r>
            <a:r>
              <a:rPr lang="en-US" sz="2800" dirty="0" smtClean="0">
                <a:solidFill>
                  <a:schemeClr val="accent6"/>
                </a:solidFill>
              </a:rPr>
              <a:t>Yes. We need certified </a:t>
            </a:r>
            <a:r>
              <a:rPr lang="en-US" sz="2800" smtClean="0">
                <a:solidFill>
                  <a:schemeClr val="accent6"/>
                </a:solidFill>
              </a:rPr>
              <a:t>electricians for all </a:t>
            </a:r>
            <a:r>
              <a:rPr lang="en-US" sz="2800" dirty="0" smtClean="0">
                <a:solidFill>
                  <a:schemeClr val="accent6"/>
                </a:solidFill>
              </a:rPr>
              <a:t>electrical related matters</a:t>
            </a:r>
          </a:p>
          <a:p>
            <a:r>
              <a:rPr lang="en-US" sz="2800" dirty="0" smtClean="0"/>
              <a:t>What are the standard plugs and sockets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accent6"/>
                </a:solidFill>
              </a:rPr>
              <a:t>13 amp plug point</a:t>
            </a:r>
          </a:p>
          <a:p>
            <a:pPr algn="just">
              <a:buNone/>
            </a:pPr>
            <a:r>
              <a:rPr lang="en-US" sz="1700" dirty="0" smtClean="0">
                <a:solidFill>
                  <a:srgbClr val="0070C0"/>
                </a:solidFill>
              </a:rPr>
              <a:t>	</a:t>
            </a:r>
            <a:r>
              <a:rPr lang="en-US" sz="1700" u="sng" dirty="0" smtClean="0">
                <a:solidFill>
                  <a:srgbClr val="0070C0"/>
                </a:solidFill>
              </a:rPr>
              <a:t>http://www.st.gov.my/images/article/polisi/guidelines/guidelines%20for%20electrical%20wiring%20in%20residential%20buildings%20.pdf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202" name="Picture 10" descr="http://nich-olson.com/image/cache/data/13amp%20pnt-500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5181600"/>
            <a:ext cx="1676400" cy="1676400"/>
          </a:xfrm>
          <a:prstGeom prst="rect">
            <a:avLst/>
          </a:prstGeom>
          <a:noFill/>
        </p:spPr>
      </p:pic>
      <p:pic>
        <p:nvPicPr>
          <p:cNvPr id="8204" name="Picture 12" descr="http://www.iec.ch/worldplugs/img/plugs_sockets/G_3d_plug_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5410200"/>
            <a:ext cx="1219200" cy="1219200"/>
          </a:xfrm>
          <a:prstGeom prst="rect">
            <a:avLst/>
          </a:prstGeom>
          <a:noFill/>
        </p:spPr>
      </p:pic>
      <p:pic>
        <p:nvPicPr>
          <p:cNvPr id="8206" name="Picture 14" descr="http://upload.wikimedia.org/wikipedia/commons/8/8b/Multi_plu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5486400"/>
            <a:ext cx="1143000" cy="11544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065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Labour Cost Estimates</a:t>
            </a:r>
            <a:endParaRPr lang="en-US" sz="3200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/>
              <a:t>General Labourer: </a:t>
            </a:r>
            <a:r>
              <a:rPr lang="en-AU" sz="1800" dirty="0" smtClean="0">
                <a:solidFill>
                  <a:schemeClr val="accent6"/>
                </a:solidFill>
              </a:rPr>
              <a:t>$50 </a:t>
            </a:r>
            <a:r>
              <a:rPr lang="en-AU" sz="1800" dirty="0">
                <a:solidFill>
                  <a:schemeClr val="accent6"/>
                </a:solidFill>
              </a:rPr>
              <a:t>/ 8 hours(9:00-17:00</a:t>
            </a:r>
            <a:r>
              <a:rPr lang="en-AU" sz="1800" dirty="0" smtClean="0">
                <a:solidFill>
                  <a:schemeClr val="accent6"/>
                </a:solidFill>
              </a:rPr>
              <a:t>)</a:t>
            </a:r>
          </a:p>
          <a:p>
            <a:r>
              <a:rPr lang="en-AU" sz="1800" dirty="0" smtClean="0"/>
              <a:t>Experienced Labourer: </a:t>
            </a:r>
            <a:r>
              <a:rPr lang="en-AU" sz="1800" dirty="0">
                <a:solidFill>
                  <a:schemeClr val="accent6"/>
                </a:solidFill>
              </a:rPr>
              <a:t>$</a:t>
            </a:r>
            <a:r>
              <a:rPr lang="en-AU" sz="1800" dirty="0" smtClean="0">
                <a:solidFill>
                  <a:schemeClr val="accent6"/>
                </a:solidFill>
              </a:rPr>
              <a:t>50-$80 </a:t>
            </a:r>
            <a:r>
              <a:rPr lang="en-AU" sz="1800" dirty="0">
                <a:solidFill>
                  <a:schemeClr val="accent6"/>
                </a:solidFill>
              </a:rPr>
              <a:t>/ 8 hours(9:00-17:00)</a:t>
            </a:r>
          </a:p>
          <a:p>
            <a:r>
              <a:rPr lang="en-AU" sz="1800" dirty="0" smtClean="0"/>
              <a:t>Site Supervisors: </a:t>
            </a:r>
            <a:r>
              <a:rPr lang="en-AU" sz="1800" dirty="0" smtClean="0">
                <a:solidFill>
                  <a:schemeClr val="accent6"/>
                </a:solidFill>
              </a:rPr>
              <a:t>$120-$200 </a:t>
            </a:r>
            <a:r>
              <a:rPr lang="en-AU" sz="1800" dirty="0">
                <a:solidFill>
                  <a:schemeClr val="accent6"/>
                </a:solidFill>
              </a:rPr>
              <a:t>/ 8 hours(9:00-17:00</a:t>
            </a:r>
            <a:r>
              <a:rPr lang="en-AU" sz="1800" dirty="0" smtClean="0">
                <a:solidFill>
                  <a:schemeClr val="accent6"/>
                </a:solidFill>
              </a:rPr>
              <a:t>)</a:t>
            </a:r>
          </a:p>
          <a:p>
            <a:r>
              <a:rPr lang="en-AU" sz="1800" dirty="0" smtClean="0"/>
              <a:t>Custom Stand Builders: </a:t>
            </a:r>
            <a:r>
              <a:rPr lang="en-AU" sz="1800" dirty="0" smtClean="0">
                <a:solidFill>
                  <a:schemeClr val="accent6"/>
                </a:solidFill>
              </a:rPr>
              <a:t>$100-$180 </a:t>
            </a:r>
            <a:r>
              <a:rPr lang="en-AU" sz="1800" dirty="0">
                <a:solidFill>
                  <a:schemeClr val="accent6"/>
                </a:solidFill>
              </a:rPr>
              <a:t>/ 8 hours(9:00-17:00)</a:t>
            </a:r>
          </a:p>
        </p:txBody>
      </p:sp>
      <p:sp>
        <p:nvSpPr>
          <p:cNvPr id="5" name="Rectangle 4"/>
          <p:cNvSpPr/>
          <p:nvPr/>
        </p:nvSpPr>
        <p:spPr>
          <a:xfrm>
            <a:off x="479323" y="32905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Rates are based on regular hours, Monday to Friday, excluding weekends, public holidays and overtime. </a:t>
            </a:r>
          </a:p>
        </p:txBody>
      </p:sp>
    </p:spTree>
    <p:extLst>
      <p:ext uri="{BB962C8B-B14F-4D97-AF65-F5344CB8AC3E}">
        <p14:creationId xmlns:p14="http://schemas.microsoft.com/office/powerpoint/2010/main" val="133487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35935" y="460744"/>
            <a:ext cx="8229600" cy="987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Materials Usage</a:t>
            </a: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Carpet  - standard types, rough prices?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olidFill>
                  <a:schemeClr val="accent6"/>
                </a:solidFill>
              </a:rPr>
              <a:t>standard punch needle carpet start from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6"/>
                </a:solidFill>
              </a:rPr>
              <a:t>$4/</a:t>
            </a:r>
            <a:r>
              <a:rPr lang="en-US" sz="1800" dirty="0" err="1" smtClean="0">
                <a:solidFill>
                  <a:schemeClr val="accent6"/>
                </a:solidFill>
              </a:rPr>
              <a:t>sqm</a:t>
            </a:r>
            <a:r>
              <a:rPr lang="en-US" sz="1800" dirty="0" smtClean="0">
                <a:solidFill>
                  <a:schemeClr val="accent6"/>
                </a:solidFill>
              </a:rPr>
              <a:t>.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1800" dirty="0" smtClean="0"/>
              <a:t>Raised flooring—standard or not standard?  Heights? Materials? Costs?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olidFill>
                  <a:schemeClr val="accent6"/>
                </a:solidFill>
              </a:rPr>
              <a:t>Standard, 100mm in height. Plywood platform with aluminum edge.  Raw finish $40-$80/</a:t>
            </a:r>
            <a:r>
              <a:rPr lang="en-US" sz="1800" dirty="0" err="1" smtClean="0">
                <a:solidFill>
                  <a:schemeClr val="accent6"/>
                </a:solidFill>
              </a:rPr>
              <a:t>sqm</a:t>
            </a:r>
            <a:r>
              <a:rPr lang="en-US" sz="1800" dirty="0" smtClean="0">
                <a:solidFill>
                  <a:schemeClr val="accent6"/>
                </a:solidFill>
              </a:rPr>
              <a:t> (different finishing will incur different charges)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1800" dirty="0" smtClean="0"/>
              <a:t>Standard US materials available in your country? Names or equivalencies could be good (</a:t>
            </a:r>
            <a:r>
              <a:rPr lang="en-US" sz="1800" dirty="0" err="1" smtClean="0"/>
              <a:t>Sintra</a:t>
            </a:r>
            <a:r>
              <a:rPr lang="en-US" sz="1800" dirty="0" smtClean="0"/>
              <a:t> is similar to </a:t>
            </a:r>
            <a:r>
              <a:rPr lang="en-US" sz="1800" dirty="0" err="1" smtClean="0"/>
              <a:t>Forex</a:t>
            </a:r>
            <a:r>
              <a:rPr lang="en-US" sz="1800" dirty="0" smtClean="0"/>
              <a:t> in Germany, for example.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/>
                </a:solidFill>
              </a:rPr>
              <a:t>Standard US materials are available in Malaysia. </a:t>
            </a:r>
          </a:p>
          <a:p>
            <a:pPr>
              <a:buNone/>
            </a:pPr>
            <a:r>
              <a:rPr lang="en-US" sz="1800" dirty="0" smtClean="0">
                <a:solidFill>
                  <a:schemeClr val="accent6"/>
                </a:solidFill>
              </a:rPr>
              <a:t>	Name of equivalent : Abbey Carpets</a:t>
            </a:r>
          </a:p>
          <a:p>
            <a:pPr>
              <a:buNone/>
            </a:pPr>
            <a:endParaRPr lang="en-US" sz="18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00B050"/>
                </a:solidFill>
              </a:rPr>
              <a:t>	</a:t>
            </a:r>
            <a:r>
              <a:rPr lang="en-US" sz="1800" dirty="0" smtClean="0"/>
              <a:t>In your experience, are any materials particularly cheaper or more expensive in your country as compared to the US?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olidFill>
                  <a:schemeClr val="accent6"/>
                </a:solidFill>
              </a:rPr>
              <a:t>Imported materials in Malaysia are more expensive as compared to the US. Local alternative materials are available but may differ in terms of quality and </a:t>
            </a:r>
            <a:r>
              <a:rPr lang="en-US" sz="1800" dirty="0" err="1" smtClean="0">
                <a:solidFill>
                  <a:schemeClr val="accent6"/>
                </a:solidFill>
              </a:rPr>
              <a:t>colour</a:t>
            </a:r>
            <a:r>
              <a:rPr lang="en-US" sz="1800" dirty="0" smtClean="0">
                <a:solidFill>
                  <a:schemeClr val="accent6"/>
                </a:solidFill>
              </a:rPr>
              <a:t>.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8643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Foliennummernplatzhalter 1"/>
          <p:cNvSpPr txBox="1">
            <a:spLocks/>
          </p:cNvSpPr>
          <p:nvPr/>
        </p:nvSpPr>
        <p:spPr>
          <a:xfrm>
            <a:off x="70104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Shopping Tips</a:t>
            </a: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An example of a Home Improvement store where construction things can be bought (hardware, tools, paint, etc.)  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 smtClean="0">
                <a:solidFill>
                  <a:srgbClr val="00B050"/>
                </a:solidFill>
              </a:rPr>
              <a:t>	</a:t>
            </a:r>
            <a:r>
              <a:rPr lang="en-US" sz="1800" dirty="0" smtClean="0">
                <a:solidFill>
                  <a:schemeClr val="accent6"/>
                </a:solidFill>
              </a:rPr>
              <a:t>Mr.DIY </a:t>
            </a:r>
            <a:r>
              <a:rPr lang="en-US" sz="1800" dirty="0" smtClean="0">
                <a:solidFill>
                  <a:srgbClr val="00B050"/>
                </a:solidFill>
                <a:hlinkClick r:id="rId2"/>
              </a:rPr>
              <a:t>https://www.facebook.com/mrdiy2u</a:t>
            </a:r>
            <a:endParaRPr lang="en-US" sz="1800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sz="1800" dirty="0" smtClean="0">
                <a:solidFill>
                  <a:srgbClr val="00B050"/>
                </a:solidFill>
              </a:rPr>
              <a:t>	</a:t>
            </a:r>
            <a:r>
              <a:rPr lang="en-US" sz="1800" dirty="0" smtClean="0">
                <a:solidFill>
                  <a:schemeClr val="accent6"/>
                </a:solidFill>
              </a:rPr>
              <a:t>ACE HARDWARE </a:t>
            </a:r>
            <a:r>
              <a:rPr lang="en-US" sz="1800" dirty="0" smtClean="0">
                <a:solidFill>
                  <a:srgbClr val="00B050"/>
                </a:solidFill>
                <a:hlinkClick r:id="rId3"/>
              </a:rPr>
              <a:t>http://www.acehardware.com/home/index.jsp</a:t>
            </a:r>
            <a:endParaRPr lang="en-US" sz="1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An example of an electronics store for cables, monitors, etc. 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 smtClean="0">
                <a:solidFill>
                  <a:schemeClr val="accent6"/>
                </a:solidFill>
              </a:rPr>
              <a:t>	Seng Heng  </a:t>
            </a:r>
            <a:r>
              <a:rPr lang="en-US" sz="1800" dirty="0" smtClean="0">
                <a:solidFill>
                  <a:srgbClr val="00B050"/>
                </a:solidFill>
                <a:hlinkClick r:id="rId4"/>
              </a:rPr>
              <a:t>http://www.senheng.com.my/updates/2012/04/senheng-grows-on-branding/</a:t>
            </a:r>
            <a:endParaRPr lang="en-US" sz="18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2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066800"/>
            <a:ext cx="7848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 general sort of store where everything can be bought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6"/>
                </a:solidFill>
              </a:rPr>
              <a:t>Giant </a:t>
            </a:r>
            <a:r>
              <a:rPr lang="en-US" dirty="0" smtClean="0">
                <a:solidFill>
                  <a:srgbClr val="00B050"/>
                </a:solidFill>
                <a:hlinkClick r:id="rId2"/>
              </a:rPr>
              <a:t>http://www.giant.com.my/</a:t>
            </a:r>
            <a:r>
              <a:rPr lang="en-US" dirty="0" smtClean="0">
                <a:solidFill>
                  <a:srgbClr val="00B050"/>
                </a:solidFill>
              </a:rPr>
              <a:t>,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>
                <a:solidFill>
                  <a:srgbClr val="00B050"/>
                </a:solidFill>
              </a:rPr>
              <a:t>	</a:t>
            </a:r>
            <a:r>
              <a:rPr lang="en-US" dirty="0" smtClean="0">
                <a:solidFill>
                  <a:schemeClr val="accent6"/>
                </a:solidFill>
              </a:rPr>
              <a:t>Tesco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  <a:hlinkClick r:id="rId3"/>
              </a:rPr>
              <a:t>http://www.tesco.com.my/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dirty="0" smtClean="0">
                <a:solidFill>
                  <a:srgbClr val="00B050"/>
                </a:solidFill>
              </a:rPr>
              <a:t>	</a:t>
            </a:r>
            <a:r>
              <a:rPr lang="en-US" dirty="0" smtClean="0">
                <a:solidFill>
                  <a:schemeClr val="accent6"/>
                </a:solidFill>
              </a:rPr>
              <a:t>Jusco </a:t>
            </a:r>
            <a:r>
              <a:rPr lang="en-US" dirty="0" smtClean="0">
                <a:solidFill>
                  <a:srgbClr val="00B050"/>
                </a:solidFill>
                <a:hlinkClick r:id="rId4"/>
              </a:rPr>
              <a:t>http://www.aeonretail.com.my/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dirty="0" smtClean="0">
                <a:solidFill>
                  <a:srgbClr val="00B050"/>
                </a:solidFill>
              </a:rPr>
              <a:t>	</a:t>
            </a:r>
            <a:r>
              <a:rPr lang="en-US" dirty="0" err="1" smtClean="0">
                <a:solidFill>
                  <a:schemeClr val="accent6"/>
                </a:solidFill>
              </a:rPr>
              <a:t>Econsave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  <a:hlinkClick r:id="rId5"/>
              </a:rPr>
              <a:t>http://www.econsave.com.my/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dirty="0" smtClean="0">
                <a:solidFill>
                  <a:srgbClr val="00B050"/>
                </a:solidFill>
              </a:rPr>
              <a:t>	</a:t>
            </a:r>
            <a:r>
              <a:rPr lang="en-US" dirty="0" err="1" smtClean="0">
                <a:solidFill>
                  <a:schemeClr val="accent6"/>
                </a:solidFill>
              </a:rPr>
              <a:t>Aeon</a:t>
            </a:r>
            <a:r>
              <a:rPr lang="en-US" dirty="0" smtClean="0">
                <a:solidFill>
                  <a:schemeClr val="accent6"/>
                </a:solidFill>
              </a:rPr>
              <a:t>  Big  </a:t>
            </a:r>
            <a:r>
              <a:rPr lang="en-US" dirty="0" smtClean="0">
                <a:solidFill>
                  <a:srgbClr val="00B050"/>
                </a:solidFill>
                <a:hlinkClick r:id="rId6"/>
              </a:rPr>
              <a:t>http://www.aeonbig.com.my/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Is IKEA available, if not, something similar?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accent6"/>
                </a:solidFill>
              </a:rPr>
              <a:t>IKEA is available, located at </a:t>
            </a:r>
            <a:r>
              <a:rPr lang="en-US" dirty="0" err="1" smtClean="0">
                <a:solidFill>
                  <a:schemeClr val="accent6"/>
                </a:solidFill>
              </a:rPr>
              <a:t>Damansara</a:t>
            </a:r>
            <a:r>
              <a:rPr lang="en-US" dirty="0" smtClean="0">
                <a:solidFill>
                  <a:schemeClr val="accent6"/>
                </a:solidFill>
              </a:rPr>
              <a:t> , </a:t>
            </a:r>
            <a:r>
              <a:rPr lang="en-US" dirty="0" err="1" smtClean="0">
                <a:solidFill>
                  <a:schemeClr val="accent6"/>
                </a:solidFill>
              </a:rPr>
              <a:t>Cheras</a:t>
            </a:r>
            <a:r>
              <a:rPr lang="en-US" dirty="0" smtClean="0">
                <a:solidFill>
                  <a:schemeClr val="accent6"/>
                </a:solidFill>
              </a:rPr>
              <a:t>, </a:t>
            </a:r>
            <a:r>
              <a:rPr lang="en-US" dirty="0" err="1" smtClean="0">
                <a:solidFill>
                  <a:schemeClr val="accent6"/>
                </a:solidFill>
              </a:rPr>
              <a:t>Tebrau</a:t>
            </a:r>
            <a:r>
              <a:rPr lang="en-US" dirty="0" smtClean="0">
                <a:solidFill>
                  <a:schemeClr val="accent6"/>
                </a:solidFill>
              </a:rPr>
              <a:t> &amp; </a:t>
            </a:r>
            <a:r>
              <a:rPr lang="en-US" dirty="0" err="1" smtClean="0">
                <a:solidFill>
                  <a:schemeClr val="accent6"/>
                </a:solidFill>
              </a:rPr>
              <a:t>Batu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Kawan</a:t>
            </a:r>
            <a:endParaRPr lang="en-US" dirty="0" smtClean="0">
              <a:solidFill>
                <a:schemeClr val="accent6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  <a:hlinkClick r:id="rId7"/>
              </a:rPr>
              <a:t>http://www.ikea.com/my/en/store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Rectangle 10"/>
          <p:cNvSpPr/>
          <p:nvPr/>
        </p:nvSpPr>
        <p:spPr>
          <a:xfrm>
            <a:off x="0" y="4333875"/>
            <a:ext cx="9144000" cy="25146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EDPA International Members</a:t>
            </a:r>
            <a:br>
              <a:rPr lang="en-US" dirty="0" smtClean="0"/>
            </a:br>
            <a:r>
              <a:rPr lang="en-US" dirty="0" smtClean="0"/>
              <a:t>Active in this country</a:t>
            </a:r>
            <a:endParaRPr lang="en-US" dirty="0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12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7" y="4648200"/>
            <a:ext cx="4351893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4100" y="4770120"/>
            <a:ext cx="3822700" cy="152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1087</Words>
  <Application>Microsoft Office PowerPoint</Application>
  <PresentationFormat>On-screen Show (4:3)</PresentationFormat>
  <Paragraphs>265</Paragraphs>
  <Slides>31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Benedetti</dc:creator>
  <cp:lastModifiedBy>Administrator</cp:lastModifiedBy>
  <cp:revision>323</cp:revision>
  <cp:lastPrinted>2014-03-16T01:48:05Z</cp:lastPrinted>
  <dcterms:created xsi:type="dcterms:W3CDTF">2013-12-05T16:35:22Z</dcterms:created>
  <dcterms:modified xsi:type="dcterms:W3CDTF">2019-10-30T03:46:34Z</dcterms:modified>
</cp:coreProperties>
</file>