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3"/>
  </p:notesMasterIdLst>
  <p:handoutMasterIdLst>
    <p:handoutMasterId r:id="rId24"/>
  </p:handoutMasterIdLst>
  <p:sldIdLst>
    <p:sldId id="256" r:id="rId2"/>
    <p:sldId id="265" r:id="rId3"/>
    <p:sldId id="344" r:id="rId4"/>
    <p:sldId id="370" r:id="rId5"/>
    <p:sldId id="371" r:id="rId6"/>
    <p:sldId id="345" r:id="rId7"/>
    <p:sldId id="349" r:id="rId8"/>
    <p:sldId id="350" r:id="rId9"/>
    <p:sldId id="373" r:id="rId10"/>
    <p:sldId id="372" r:id="rId11"/>
    <p:sldId id="380" r:id="rId12"/>
    <p:sldId id="361" r:id="rId13"/>
    <p:sldId id="374" r:id="rId14"/>
    <p:sldId id="383" r:id="rId15"/>
    <p:sldId id="381" r:id="rId16"/>
    <p:sldId id="384" r:id="rId17"/>
    <p:sldId id="385" r:id="rId18"/>
    <p:sldId id="379" r:id="rId19"/>
    <p:sldId id="382" r:id="rId20"/>
    <p:sldId id="378" r:id="rId21"/>
    <p:sldId id="342" r:id="rId22"/>
  </p:sldIdLst>
  <p:sldSz cx="9144000" cy="6858000" type="screen4x3"/>
  <p:notesSz cx="6807200" cy="99393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31">
          <p15:clr>
            <a:srgbClr val="A4A3A4"/>
          </p15:clr>
        </p15:guide>
        <p15:guide id="2" pos="214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9661F"/>
    <a:srgbClr val="C5922B"/>
    <a:srgbClr val="34577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91" autoAdjust="0"/>
    <p:restoredTop sz="86380" autoAdjust="0"/>
  </p:normalViewPr>
  <p:slideViewPr>
    <p:cSldViewPr>
      <p:cViewPr varScale="1">
        <p:scale>
          <a:sx n="95" d="100"/>
          <a:sy n="95" d="100"/>
        </p:scale>
        <p:origin x="576"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2856" y="-102"/>
      </p:cViewPr>
      <p:guideLst>
        <p:guide orient="horz" pos="3131"/>
        <p:guide pos="214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9787" cy="496967"/>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55839" y="1"/>
            <a:ext cx="2949787" cy="496967"/>
          </a:xfrm>
          <a:prstGeom prst="rect">
            <a:avLst/>
          </a:prstGeom>
        </p:spPr>
        <p:txBody>
          <a:bodyPr vert="horz" lIns="91440" tIns="45720" rIns="91440" bIns="45720" rtlCol="0"/>
          <a:lstStyle>
            <a:lvl1pPr algn="r">
              <a:defRPr sz="1200"/>
            </a:lvl1pPr>
          </a:lstStyle>
          <a:p>
            <a:fld id="{E76A8AA7-FB7B-4940-B146-64ED6EED741B}" type="datetimeFigureOut">
              <a:rPr lang="en-US" smtClean="0"/>
              <a:pPr/>
              <a:t>10/31/2019</a:t>
            </a:fld>
            <a:endParaRPr lang="en-US" dirty="0"/>
          </a:p>
        </p:txBody>
      </p:sp>
      <p:sp>
        <p:nvSpPr>
          <p:cNvPr id="4" name="Footer Placeholder 3"/>
          <p:cNvSpPr>
            <a:spLocks noGrp="1"/>
          </p:cNvSpPr>
          <p:nvPr>
            <p:ph type="ftr" sz="quarter" idx="2"/>
          </p:nvPr>
        </p:nvSpPr>
        <p:spPr>
          <a:xfrm>
            <a:off x="1" y="9440646"/>
            <a:ext cx="2949787" cy="49696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55839" y="9440646"/>
            <a:ext cx="2949787" cy="496967"/>
          </a:xfrm>
          <a:prstGeom prst="rect">
            <a:avLst/>
          </a:prstGeom>
        </p:spPr>
        <p:txBody>
          <a:bodyPr vert="horz" lIns="91440" tIns="45720" rIns="91440" bIns="45720" rtlCol="0" anchor="b"/>
          <a:lstStyle>
            <a:lvl1pPr algn="r">
              <a:defRPr sz="1200"/>
            </a:lvl1pPr>
          </a:lstStyle>
          <a:p>
            <a:fld id="{0149058B-6A9B-4202-A462-6C12EF8CB726}" type="slidenum">
              <a:rPr lang="en-US" smtClean="0"/>
              <a:pPr/>
              <a:t>‹#›</a:t>
            </a:fld>
            <a:endParaRPr lang="en-US" dirty="0"/>
          </a:p>
        </p:txBody>
      </p:sp>
    </p:spTree>
    <p:extLst>
      <p:ext uri="{BB962C8B-B14F-4D97-AF65-F5344CB8AC3E}">
        <p14:creationId xmlns:p14="http://schemas.microsoft.com/office/powerpoint/2010/main" val="34892878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9787" cy="496967"/>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55839" y="1"/>
            <a:ext cx="2949787" cy="496967"/>
          </a:xfrm>
          <a:prstGeom prst="rect">
            <a:avLst/>
          </a:prstGeom>
        </p:spPr>
        <p:txBody>
          <a:bodyPr vert="horz" lIns="91440" tIns="45720" rIns="91440" bIns="45720" rtlCol="0"/>
          <a:lstStyle>
            <a:lvl1pPr algn="r">
              <a:defRPr sz="1200"/>
            </a:lvl1pPr>
          </a:lstStyle>
          <a:p>
            <a:fld id="{ED839001-3E9E-4724-8E09-07592E336629}" type="datetimeFigureOut">
              <a:rPr lang="en-US" smtClean="0"/>
              <a:pPr/>
              <a:t>10/31/2019</a:t>
            </a:fld>
            <a:endParaRPr lang="en-US" dirty="0"/>
          </a:p>
        </p:txBody>
      </p:sp>
      <p:sp>
        <p:nvSpPr>
          <p:cNvPr id="4" name="Slide Image Placeholder 3"/>
          <p:cNvSpPr>
            <a:spLocks noGrp="1" noRot="1" noChangeAspect="1"/>
          </p:cNvSpPr>
          <p:nvPr>
            <p:ph type="sldImg" idx="2"/>
          </p:nvPr>
        </p:nvSpPr>
        <p:spPr>
          <a:xfrm>
            <a:off x="920750" y="746125"/>
            <a:ext cx="4965700" cy="3725863"/>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0720" y="4721186"/>
            <a:ext cx="5445760" cy="447270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9440646"/>
            <a:ext cx="2949787" cy="49696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55839" y="9440646"/>
            <a:ext cx="2949787" cy="496967"/>
          </a:xfrm>
          <a:prstGeom prst="rect">
            <a:avLst/>
          </a:prstGeom>
        </p:spPr>
        <p:txBody>
          <a:bodyPr vert="horz" lIns="91440" tIns="45720" rIns="91440" bIns="45720" rtlCol="0" anchor="b"/>
          <a:lstStyle>
            <a:lvl1pPr algn="r">
              <a:defRPr sz="1200"/>
            </a:lvl1pPr>
          </a:lstStyle>
          <a:p>
            <a:fld id="{5E0B2E1C-028C-414B-9C27-2F2AA0E4C9E9}" type="slidenum">
              <a:rPr lang="en-US" smtClean="0"/>
              <a:pPr/>
              <a:t>‹#›</a:t>
            </a:fld>
            <a:endParaRPr lang="en-US" dirty="0"/>
          </a:p>
        </p:txBody>
      </p:sp>
    </p:spTree>
    <p:extLst>
      <p:ext uri="{BB962C8B-B14F-4D97-AF65-F5344CB8AC3E}">
        <p14:creationId xmlns:p14="http://schemas.microsoft.com/office/powerpoint/2010/main" val="19500482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E0B2E1C-028C-414B-9C27-2F2AA0E4C9E9}"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0B2E1C-028C-414B-9C27-2F2AA0E4C9E9}" type="slidenum">
              <a:rPr lang="en-US" smtClean="0"/>
              <a:pPr/>
              <a:t>2</a:t>
            </a:fld>
            <a:endParaRPr lang="en-US" dirty="0"/>
          </a:p>
        </p:txBody>
      </p:sp>
    </p:spTree>
    <p:extLst>
      <p:ext uri="{BB962C8B-B14F-4D97-AF65-F5344CB8AC3E}">
        <p14:creationId xmlns:p14="http://schemas.microsoft.com/office/powerpoint/2010/main" val="66065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a:buNone/>
            </a:pPr>
            <a:endParaRPr lang="en-US" dirty="0" smtClean="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5E0B2E1C-028C-414B-9C27-2F2AA0E4C9E9}" type="slidenum">
              <a:rPr lang="en-US" smtClean="0"/>
              <a:pPr/>
              <a:t>3</a:t>
            </a:fld>
            <a:endParaRPr lang="en-US" dirty="0"/>
          </a:p>
        </p:txBody>
      </p:sp>
    </p:spTree>
    <p:extLst>
      <p:ext uri="{BB962C8B-B14F-4D97-AF65-F5344CB8AC3E}">
        <p14:creationId xmlns:p14="http://schemas.microsoft.com/office/powerpoint/2010/main" val="9911156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a:buNone/>
            </a:pPr>
            <a:endParaRPr lang="en-US" dirty="0" smtClean="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5E0B2E1C-028C-414B-9C27-2F2AA0E4C9E9}" type="slidenum">
              <a:rPr lang="en-US" smtClean="0"/>
              <a:pPr/>
              <a:t>4</a:t>
            </a:fld>
            <a:endParaRPr lang="en-US" dirty="0"/>
          </a:p>
        </p:txBody>
      </p:sp>
    </p:spTree>
    <p:extLst>
      <p:ext uri="{BB962C8B-B14F-4D97-AF65-F5344CB8AC3E}">
        <p14:creationId xmlns:p14="http://schemas.microsoft.com/office/powerpoint/2010/main" val="9911156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a:buNone/>
            </a:pPr>
            <a:endParaRPr lang="en-US" dirty="0" smtClean="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5E0B2E1C-028C-414B-9C27-2F2AA0E4C9E9}" type="slidenum">
              <a:rPr lang="en-US" smtClean="0"/>
              <a:pPr/>
              <a:t>5</a:t>
            </a:fld>
            <a:endParaRPr lang="en-US" dirty="0"/>
          </a:p>
        </p:txBody>
      </p:sp>
    </p:spTree>
    <p:extLst>
      <p:ext uri="{BB962C8B-B14F-4D97-AF65-F5344CB8AC3E}">
        <p14:creationId xmlns:p14="http://schemas.microsoft.com/office/powerpoint/2010/main" val="9911156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0B2E1C-028C-414B-9C27-2F2AA0E4C9E9}" type="slidenum">
              <a:rPr lang="en-US" smtClean="0"/>
              <a:pPr/>
              <a:t>6</a:t>
            </a:fld>
            <a:endParaRPr lang="en-US" dirty="0"/>
          </a:p>
        </p:txBody>
      </p:sp>
    </p:spTree>
    <p:extLst>
      <p:ext uri="{BB962C8B-B14F-4D97-AF65-F5344CB8AC3E}">
        <p14:creationId xmlns:p14="http://schemas.microsoft.com/office/powerpoint/2010/main" val="25713667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5E0B2E1C-028C-414B-9C27-2F2AA0E4C9E9}" type="slidenum">
              <a:rPr lang="en-US" smtClean="0"/>
              <a:pPr/>
              <a:t>7</a:t>
            </a:fld>
            <a:endParaRPr lang="en-US" dirty="0"/>
          </a:p>
        </p:txBody>
      </p:sp>
    </p:spTree>
    <p:extLst>
      <p:ext uri="{BB962C8B-B14F-4D97-AF65-F5344CB8AC3E}">
        <p14:creationId xmlns:p14="http://schemas.microsoft.com/office/powerpoint/2010/main" val="37140269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0B2E1C-028C-414B-9C27-2F2AA0E4C9E9}" type="slidenum">
              <a:rPr lang="en-US" smtClean="0"/>
              <a:pPr/>
              <a:t>8</a:t>
            </a:fld>
            <a:endParaRPr lang="en-US" dirty="0"/>
          </a:p>
        </p:txBody>
      </p:sp>
    </p:spTree>
    <p:extLst>
      <p:ext uri="{BB962C8B-B14F-4D97-AF65-F5344CB8AC3E}">
        <p14:creationId xmlns:p14="http://schemas.microsoft.com/office/powerpoint/2010/main" val="25713667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5E0B2E1C-028C-414B-9C27-2F2AA0E4C9E9}" type="slidenum">
              <a:rPr lang="en-US" smtClean="0"/>
              <a:pPr/>
              <a:t>9</a:t>
            </a:fld>
            <a:endParaRPr lang="en-US" dirty="0"/>
          </a:p>
        </p:txBody>
      </p:sp>
    </p:spTree>
    <p:extLst>
      <p:ext uri="{BB962C8B-B14F-4D97-AF65-F5344CB8AC3E}">
        <p14:creationId xmlns:p14="http://schemas.microsoft.com/office/powerpoint/2010/main" val="19702478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5E0B2E1C-028C-414B-9C27-2F2AA0E4C9E9}" type="slidenum">
              <a:rPr lang="en-US" smtClean="0"/>
              <a:pPr/>
              <a:t>10</a:t>
            </a:fld>
            <a:endParaRPr lang="en-US" dirty="0"/>
          </a:p>
        </p:txBody>
      </p:sp>
    </p:spTree>
    <p:extLst>
      <p:ext uri="{BB962C8B-B14F-4D97-AF65-F5344CB8AC3E}">
        <p14:creationId xmlns:p14="http://schemas.microsoft.com/office/powerpoint/2010/main" val="34466802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5E0B2E1C-028C-414B-9C27-2F2AA0E4C9E9}" type="slidenum">
              <a:rPr lang="en-US" smtClean="0"/>
              <a:pPr/>
              <a:t>11</a:t>
            </a:fld>
            <a:endParaRPr lang="en-US" dirty="0"/>
          </a:p>
        </p:txBody>
      </p:sp>
    </p:spTree>
    <p:extLst>
      <p:ext uri="{BB962C8B-B14F-4D97-AF65-F5344CB8AC3E}">
        <p14:creationId xmlns:p14="http://schemas.microsoft.com/office/powerpoint/2010/main" val="19702478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a:buNone/>
            </a:pPr>
            <a:endParaRPr lang="en-US" dirty="0" smtClean="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5E0B2E1C-028C-414B-9C27-2F2AA0E4C9E9}" type="slidenum">
              <a:rPr lang="en-US" smtClean="0"/>
              <a:pPr/>
              <a:t>12</a:t>
            </a:fld>
            <a:endParaRPr lang="en-US" dirty="0"/>
          </a:p>
        </p:txBody>
      </p:sp>
    </p:spTree>
    <p:extLst>
      <p:ext uri="{BB962C8B-B14F-4D97-AF65-F5344CB8AC3E}">
        <p14:creationId xmlns:p14="http://schemas.microsoft.com/office/powerpoint/2010/main" val="9911156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5E0B2E1C-028C-414B-9C27-2F2AA0E4C9E9}" type="slidenum">
              <a:rPr lang="en-US" smtClean="0"/>
              <a:pPr/>
              <a:t>13</a:t>
            </a:fld>
            <a:endParaRPr lang="en-US" dirty="0"/>
          </a:p>
        </p:txBody>
      </p:sp>
    </p:spTree>
    <p:extLst>
      <p:ext uri="{BB962C8B-B14F-4D97-AF65-F5344CB8AC3E}">
        <p14:creationId xmlns:p14="http://schemas.microsoft.com/office/powerpoint/2010/main" val="7797279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5E0B2E1C-028C-414B-9C27-2F2AA0E4C9E9}" type="slidenum">
              <a:rPr lang="en-US" smtClean="0"/>
              <a:pPr/>
              <a:t>14</a:t>
            </a:fld>
            <a:endParaRPr lang="en-US" dirty="0"/>
          </a:p>
        </p:txBody>
      </p:sp>
    </p:spTree>
    <p:extLst>
      <p:ext uri="{BB962C8B-B14F-4D97-AF65-F5344CB8AC3E}">
        <p14:creationId xmlns:p14="http://schemas.microsoft.com/office/powerpoint/2010/main" val="7797279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5E0B2E1C-028C-414B-9C27-2F2AA0E4C9E9}" type="slidenum">
              <a:rPr lang="en-US" smtClean="0"/>
              <a:pPr/>
              <a:t>15</a:t>
            </a:fld>
            <a:endParaRPr lang="en-US" dirty="0"/>
          </a:p>
        </p:txBody>
      </p:sp>
    </p:spTree>
    <p:extLst>
      <p:ext uri="{BB962C8B-B14F-4D97-AF65-F5344CB8AC3E}">
        <p14:creationId xmlns:p14="http://schemas.microsoft.com/office/powerpoint/2010/main" val="4117061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5E0B2E1C-028C-414B-9C27-2F2AA0E4C9E9}" type="slidenum">
              <a:rPr lang="en-US" smtClean="0"/>
              <a:pPr/>
              <a:t>16</a:t>
            </a:fld>
            <a:endParaRPr lang="en-US" dirty="0"/>
          </a:p>
        </p:txBody>
      </p:sp>
    </p:spTree>
    <p:extLst>
      <p:ext uri="{BB962C8B-B14F-4D97-AF65-F5344CB8AC3E}">
        <p14:creationId xmlns:p14="http://schemas.microsoft.com/office/powerpoint/2010/main" val="3442577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5E0B2E1C-028C-414B-9C27-2F2AA0E4C9E9}" type="slidenum">
              <a:rPr lang="en-US" smtClean="0"/>
              <a:pPr/>
              <a:t>17</a:t>
            </a:fld>
            <a:endParaRPr lang="en-US" dirty="0"/>
          </a:p>
        </p:txBody>
      </p:sp>
    </p:spTree>
    <p:extLst>
      <p:ext uri="{BB962C8B-B14F-4D97-AF65-F5344CB8AC3E}">
        <p14:creationId xmlns:p14="http://schemas.microsoft.com/office/powerpoint/2010/main" val="29394852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5E0B2E1C-028C-414B-9C27-2F2AA0E4C9E9}" type="slidenum">
              <a:rPr lang="en-US" smtClean="0"/>
              <a:pPr/>
              <a:t>18</a:t>
            </a:fld>
            <a:endParaRPr lang="en-US" dirty="0"/>
          </a:p>
        </p:txBody>
      </p:sp>
    </p:spTree>
    <p:extLst>
      <p:ext uri="{BB962C8B-B14F-4D97-AF65-F5344CB8AC3E}">
        <p14:creationId xmlns:p14="http://schemas.microsoft.com/office/powerpoint/2010/main" val="14185793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5E0B2E1C-028C-414B-9C27-2F2AA0E4C9E9}" type="slidenum">
              <a:rPr lang="en-US" smtClean="0"/>
              <a:pPr/>
              <a:t>19</a:t>
            </a:fld>
            <a:endParaRPr lang="en-US" dirty="0"/>
          </a:p>
        </p:txBody>
      </p:sp>
    </p:spTree>
    <p:extLst>
      <p:ext uri="{BB962C8B-B14F-4D97-AF65-F5344CB8AC3E}">
        <p14:creationId xmlns:p14="http://schemas.microsoft.com/office/powerpoint/2010/main" val="14185793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5E0B2E1C-028C-414B-9C27-2F2AA0E4C9E9}" type="slidenum">
              <a:rPr lang="en-US" smtClean="0"/>
              <a:pPr/>
              <a:t>20</a:t>
            </a:fld>
            <a:endParaRPr lang="en-US" dirty="0"/>
          </a:p>
        </p:txBody>
      </p:sp>
    </p:spTree>
    <p:extLst>
      <p:ext uri="{BB962C8B-B14F-4D97-AF65-F5344CB8AC3E}">
        <p14:creationId xmlns:p14="http://schemas.microsoft.com/office/powerpoint/2010/main" val="9020807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E0B2E1C-028C-414B-9C27-2F2AA0E4C9E9}" type="slidenum">
              <a:rPr lang="en-US" smtClean="0"/>
              <a:pPr/>
              <a:t>21</a:t>
            </a:fld>
            <a:endParaRPr lang="en-US" dirty="0"/>
          </a:p>
        </p:txBody>
      </p:sp>
    </p:spTree>
    <p:extLst>
      <p:ext uri="{BB962C8B-B14F-4D97-AF65-F5344CB8AC3E}">
        <p14:creationId xmlns:p14="http://schemas.microsoft.com/office/powerpoint/2010/main" val="7183033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BA015D3-BFD8-4B0C-A1BD-1917CF526A78}" type="datetime1">
              <a:rPr lang="en-US" smtClean="0"/>
              <a:pPr/>
              <a:t>10/31/2019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93B271-2AAF-4CF9-9923-E1A2E418F208}"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81FA27-E30E-4062-BFBE-9DA70EDACEF7}" type="datetime1">
              <a:rPr lang="en-US" smtClean="0"/>
              <a:pPr/>
              <a:t>10/31/2019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93B271-2AAF-4CF9-9923-E1A2E418F208}"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77E020D-2E59-4206-8A1B-CF7EBC1D720D}" type="datetime1">
              <a:rPr lang="en-US" smtClean="0"/>
              <a:pPr/>
              <a:t>10/31/2019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93B271-2AAF-4CF9-9923-E1A2E418F208}"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D16D125-BC52-4913-88C0-C53861E310DB}" type="datetime1">
              <a:rPr lang="en-US" smtClean="0"/>
              <a:pPr/>
              <a:t>10/31/2019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93B271-2AAF-4CF9-9923-E1A2E418F208}" type="slidenum">
              <a:rPr lang="en-US" smtClean="0"/>
              <a:pPr/>
              <a:t>‹#›</a:t>
            </a:fld>
            <a:endParaRPr lang="en-US" dirty="0"/>
          </a:p>
        </p:txBody>
      </p:sp>
      <p:sp>
        <p:nvSpPr>
          <p:cNvPr id="8" name="TextBox 7"/>
          <p:cNvSpPr txBox="1"/>
          <p:nvPr userDrawn="1"/>
        </p:nvSpPr>
        <p:spPr>
          <a:xfrm>
            <a:off x="0" y="0"/>
            <a:ext cx="9144000" cy="369332"/>
          </a:xfrm>
          <a:prstGeom prst="rect">
            <a:avLst/>
          </a:prstGeom>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lin ang="2700000" scaled="1"/>
            <a:tileRect/>
          </a:gradFill>
          <a:ln>
            <a:noFill/>
          </a:ln>
        </p:spPr>
        <p:txBody>
          <a:bodyPr wrap="square" rtlCol="0">
            <a:spAutoFit/>
          </a:bodyPr>
          <a:lstStyle/>
          <a:p>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F0F0073-4037-47DC-B549-4D9CC75F6D05}" type="datetime1">
              <a:rPr lang="en-US" smtClean="0"/>
              <a:pPr/>
              <a:t>10/31/2019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393B271-2AAF-4CF9-9923-E1A2E418F208}" type="slidenum">
              <a:rPr lang="en-US" smtClean="0"/>
              <a:pPr/>
              <a:t>‹#›</a:t>
            </a:fld>
            <a:endParaRPr lang="en-US" dirty="0"/>
          </a:p>
        </p:txBody>
      </p:sp>
      <p:sp>
        <p:nvSpPr>
          <p:cNvPr id="10" name="TextBox 9"/>
          <p:cNvSpPr txBox="1"/>
          <p:nvPr userDrawn="1"/>
        </p:nvSpPr>
        <p:spPr>
          <a:xfrm>
            <a:off x="0" y="0"/>
            <a:ext cx="9144000" cy="369332"/>
          </a:xfrm>
          <a:prstGeom prst="rect">
            <a:avLst/>
          </a:prstGeom>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lin ang="2700000" scaled="1"/>
            <a:tileRect/>
          </a:gradFill>
          <a:ln>
            <a:noFill/>
          </a:ln>
        </p:spPr>
        <p:txBody>
          <a:bodyPr wrap="square" rtlCol="0">
            <a:spAutoFit/>
          </a:bodyPr>
          <a:lstStyle/>
          <a:p>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ADD04A2-7C2A-4CBD-BBF8-1BE43FC43261}" type="datetime1">
              <a:rPr lang="en-US" smtClean="0"/>
              <a:pPr/>
              <a:t>10/31/2019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393B271-2AAF-4CF9-9923-E1A2E418F208}"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E6E637-3C0F-4FC6-B7AC-86190434D138}" type="datetime1">
              <a:rPr lang="en-US" smtClean="0"/>
              <a:pPr/>
              <a:t>10/31/2019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7010400" y="6477000"/>
            <a:ext cx="2133600" cy="365125"/>
          </a:xfrm>
        </p:spPr>
        <p:txBody>
          <a:bodyPr/>
          <a:lstStyle>
            <a:lvl1pPr>
              <a:defRPr sz="1000">
                <a:latin typeface="Helvetica" pitchFamily="34" charset="0"/>
                <a:cs typeface="Helvetica" pitchFamily="34" charset="0"/>
              </a:defRPr>
            </a:lvl1pPr>
          </a:lstStyle>
          <a:p>
            <a:fld id="{7EE528F4-D5A0-4685-975C-C614BF32372E}" type="slidenum">
              <a:rPr lang="en-US" smtClean="0"/>
              <a:pPr/>
              <a:t>‹#›</a:t>
            </a:fld>
            <a:endParaRPr lang="en-US" dirty="0"/>
          </a:p>
        </p:txBody>
      </p:sp>
      <p:sp>
        <p:nvSpPr>
          <p:cNvPr id="5" name="TextBox 4"/>
          <p:cNvSpPr txBox="1"/>
          <p:nvPr userDrawn="1"/>
        </p:nvSpPr>
        <p:spPr>
          <a:xfrm>
            <a:off x="0" y="0"/>
            <a:ext cx="9144000" cy="369332"/>
          </a:xfrm>
          <a:prstGeom prst="rect">
            <a:avLst/>
          </a:prstGeom>
          <a:solidFill>
            <a:srgbClr val="C9661F"/>
          </a:solidFill>
          <a:ln>
            <a:noFill/>
          </a:ln>
        </p:spPr>
        <p:txBody>
          <a:bodyPr wrap="square" rtlCol="0">
            <a:spAutoFit/>
          </a:bodyPr>
          <a:lstStyle/>
          <a:p>
            <a:endParaRPr lang="en-US"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2B40333-4D29-4434-BE6F-C1A3E8CA6F1C}" type="datetime1">
              <a:rPr lang="en-US" smtClean="0"/>
              <a:pPr/>
              <a:t>10/31/2019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93B271-2AAF-4CF9-9923-E1A2E418F208}" type="slidenum">
              <a:rPr lang="en-US" smtClean="0"/>
              <a:pPr/>
              <a:t>‹#›</a:t>
            </a:fld>
            <a:endParaRPr lang="en-US" dirty="0"/>
          </a:p>
        </p:txBody>
      </p:sp>
      <p:sp>
        <p:nvSpPr>
          <p:cNvPr id="8" name="TextBox 7"/>
          <p:cNvSpPr txBox="1"/>
          <p:nvPr userDrawn="1"/>
        </p:nvSpPr>
        <p:spPr>
          <a:xfrm>
            <a:off x="0" y="0"/>
            <a:ext cx="9144000" cy="369332"/>
          </a:xfrm>
          <a:prstGeom prst="rect">
            <a:avLst/>
          </a:prstGeom>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lin ang="2700000" scaled="1"/>
            <a:tileRect/>
          </a:gradFill>
          <a:ln>
            <a:noFill/>
          </a:ln>
        </p:spPr>
        <p:txBody>
          <a:bodyPr wrap="square" rtlCol="0">
            <a:spAutoFit/>
          </a:bodyPr>
          <a:lstStyle/>
          <a:p>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66BAB35-AC18-4D04-B400-74FDE0CF6011}" type="datetime1">
              <a:rPr lang="en-US" smtClean="0"/>
              <a:pPr/>
              <a:t>10/31/2019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93B271-2AAF-4CF9-9923-E1A2E418F208}" type="slidenum">
              <a:rPr lang="en-US" smtClean="0"/>
              <a:pPr/>
              <a:t>‹#›</a:t>
            </a:fld>
            <a:endParaRPr lang="en-US" dirty="0"/>
          </a:p>
        </p:txBody>
      </p:sp>
      <p:sp>
        <p:nvSpPr>
          <p:cNvPr id="8" name="TextBox 7"/>
          <p:cNvSpPr txBox="1"/>
          <p:nvPr userDrawn="1"/>
        </p:nvSpPr>
        <p:spPr>
          <a:xfrm>
            <a:off x="0" y="0"/>
            <a:ext cx="9144000" cy="369332"/>
          </a:xfrm>
          <a:prstGeom prst="rect">
            <a:avLst/>
          </a:prstGeom>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lin ang="2700000" scaled="1"/>
            <a:tileRect/>
          </a:gradFill>
          <a:ln>
            <a:noFill/>
          </a:ln>
        </p:spPr>
        <p:txBody>
          <a:bodyPr wrap="square" rtlCol="0">
            <a:spAutoFit/>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5AB6509-9129-4929-965B-9A76AA7C1A21}" type="datetime1">
              <a:rPr lang="en-US" smtClean="0"/>
              <a:pPr/>
              <a:t>10/31/2019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93B271-2AAF-4CF9-9923-E1A2E418F208}" type="slidenum">
              <a:rPr lang="en-US" smtClean="0"/>
              <a:pPr/>
              <a:t>‹#›</a:t>
            </a:fld>
            <a:endParaRPr lang="en-US" dirty="0"/>
          </a:p>
        </p:txBody>
      </p:sp>
      <p:sp>
        <p:nvSpPr>
          <p:cNvPr id="7" name="TextBox 6"/>
          <p:cNvSpPr txBox="1"/>
          <p:nvPr userDrawn="1"/>
        </p:nvSpPr>
        <p:spPr>
          <a:xfrm>
            <a:off x="0" y="0"/>
            <a:ext cx="9144000" cy="369332"/>
          </a:xfrm>
          <a:prstGeom prst="rect">
            <a:avLst/>
          </a:prstGeom>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lin ang="2700000" scaled="1"/>
            <a:tileRect/>
          </a:gradFill>
          <a:ln>
            <a:noFill/>
          </a:ln>
        </p:spPr>
        <p:txBody>
          <a:bodyPr wrap="square" rtlCol="0">
            <a:spAutoFit/>
          </a:bodyPr>
          <a:lstStyle/>
          <a:p>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6BF7B52-F515-4EC8-9708-E0F9E1A30B02}" type="datetime1">
              <a:rPr lang="en-US" smtClean="0"/>
              <a:pPr/>
              <a:t>10/31/2019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93B271-2AAF-4CF9-9923-E1A2E418F208}"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27F46B-24C7-4F13-9AB1-65F58F2639B6}" type="datetime1">
              <a:rPr lang="en-US" smtClean="0"/>
              <a:pPr/>
              <a:t>10/31/2019</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93B271-2AAF-4CF9-9923-E1A2E418F208}" type="slidenum">
              <a:rPr lang="en-US" smtClean="0"/>
              <a:pPr/>
              <a:t>‹#›</a:t>
            </a:fld>
            <a:endParaRPr lang="en-US" dirty="0"/>
          </a:p>
        </p:txBody>
      </p:sp>
      <p:sp>
        <p:nvSpPr>
          <p:cNvPr id="7" name="TextBox 6"/>
          <p:cNvSpPr txBox="1"/>
          <p:nvPr/>
        </p:nvSpPr>
        <p:spPr>
          <a:xfrm>
            <a:off x="0" y="0"/>
            <a:ext cx="9144000" cy="369332"/>
          </a:xfrm>
          <a:prstGeom prst="rect">
            <a:avLst/>
          </a:prstGeom>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lin ang="2700000" scaled="1"/>
            <a:tileRect/>
          </a:gradFill>
          <a:ln>
            <a:noFill/>
          </a:ln>
        </p:spPr>
        <p:txBody>
          <a:bodyPr wrap="square" rtlCol="0">
            <a:spAutoFit/>
          </a:bodyPr>
          <a:lstStyle/>
          <a:p>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7.jpg"/></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1.jp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s://www.ikea.com/kr/ko/" TargetMode="External"/><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hyperlink" Target="http://emart.ssg.com/sale/main.ssg" TargetMode="External"/><Relationship Id="rId4" Type="http://schemas.openxmlformats.org/officeDocument/2006/relationships/hyperlink" Target="http://www.lottemart.com/event/detail.do?cPage=1&amp;categoryId=C0070605&amp;SITELOC=CA001"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89843"/>
            <a:ext cx="9144000" cy="2539157"/>
          </a:xfrm>
          <a:prstGeom prst="rect">
            <a:avLst/>
          </a:prstGeom>
          <a:noFill/>
        </p:spPr>
        <p:txBody>
          <a:bodyPr wrap="square" rtlCol="0">
            <a:spAutoFit/>
          </a:bodyPr>
          <a:lstStyle/>
          <a:p>
            <a:pPr algn="ctr"/>
            <a:r>
              <a:rPr lang="en-US" sz="3300" b="1" dirty="0" smtClean="0">
                <a:latin typeface="Arial" pitchFamily="34" charset="0"/>
                <a:cs typeface="Arial" pitchFamily="34" charset="0"/>
              </a:rPr>
              <a:t>EDPA International/IFES</a:t>
            </a:r>
          </a:p>
          <a:p>
            <a:pPr algn="ctr"/>
            <a:endParaRPr lang="en-US" sz="3300" b="1" dirty="0">
              <a:latin typeface="Arial" pitchFamily="34" charset="0"/>
              <a:cs typeface="Arial" pitchFamily="34" charset="0"/>
            </a:endParaRPr>
          </a:p>
          <a:p>
            <a:pPr algn="ctr"/>
            <a:r>
              <a:rPr lang="en-US" sz="3300" b="1" dirty="0" smtClean="0">
                <a:solidFill>
                  <a:srgbClr val="345776"/>
                </a:solidFill>
                <a:latin typeface="Arial" pitchFamily="34" charset="0"/>
                <a:cs typeface="Arial" pitchFamily="34" charset="0"/>
              </a:rPr>
              <a:t>Country Report Template</a:t>
            </a:r>
          </a:p>
          <a:p>
            <a:pPr algn="ctr"/>
            <a:endParaRPr lang="en-US" sz="1200" dirty="0" smtClean="0">
              <a:latin typeface="Arial" pitchFamily="34" charset="0"/>
              <a:cs typeface="Arial" pitchFamily="34" charset="0"/>
            </a:endParaRPr>
          </a:p>
          <a:p>
            <a:pPr algn="ctr"/>
            <a:r>
              <a:rPr lang="en-US" sz="2400" b="1" i="1" dirty="0" smtClean="0">
                <a:solidFill>
                  <a:srgbClr val="C5922B"/>
                </a:solidFill>
                <a:latin typeface="Arial" pitchFamily="34" charset="0"/>
                <a:cs typeface="Arial" pitchFamily="34" charset="0"/>
              </a:rPr>
              <a:t>A Local Knowledge Report </a:t>
            </a:r>
          </a:p>
          <a:p>
            <a:pPr algn="ctr"/>
            <a:r>
              <a:rPr lang="en-US" sz="2400" b="1" i="1" dirty="0" smtClean="0">
                <a:solidFill>
                  <a:srgbClr val="C5922B"/>
                </a:solidFill>
                <a:latin typeface="Arial" pitchFamily="34" charset="0"/>
                <a:cs typeface="Arial" pitchFamily="34" charset="0"/>
              </a:rPr>
              <a:t>From Exhibit/Event Service Providers</a:t>
            </a:r>
            <a:endParaRPr lang="en-US" sz="2400" b="1" i="1" dirty="0">
              <a:solidFill>
                <a:srgbClr val="C5922B"/>
              </a:solidFill>
              <a:latin typeface="Arial" pitchFamily="34" charset="0"/>
              <a:cs typeface="Arial" pitchFamily="34" charset="0"/>
            </a:endParaRPr>
          </a:p>
        </p:txBody>
      </p:sp>
      <p:sp>
        <p:nvSpPr>
          <p:cNvPr id="7" name="TextBox 6"/>
          <p:cNvSpPr txBox="1"/>
          <p:nvPr/>
        </p:nvSpPr>
        <p:spPr>
          <a:xfrm>
            <a:off x="0" y="5715000"/>
            <a:ext cx="9144000" cy="923330"/>
          </a:xfrm>
          <a:prstGeom prst="rect">
            <a:avLst/>
          </a:prstGeom>
          <a:noFill/>
        </p:spPr>
        <p:txBody>
          <a:bodyPr wrap="square" rtlCol="0">
            <a:spAutoFit/>
          </a:bodyPr>
          <a:lstStyle/>
          <a:p>
            <a:pPr algn="ctr"/>
            <a:r>
              <a:rPr lang="en-US" sz="5400" b="1" dirty="0" smtClean="0">
                <a:latin typeface="Arial" pitchFamily="34" charset="0"/>
                <a:cs typeface="Arial" pitchFamily="34" charset="0"/>
              </a:rPr>
              <a:t>South Korea</a:t>
            </a:r>
            <a:endParaRPr lang="en-US" sz="5400" b="1" dirty="0">
              <a:latin typeface="Arial" pitchFamily="34" charset="0"/>
              <a:cs typeface="Arial" pitchFamily="34" charset="0"/>
            </a:endParaRPr>
          </a:p>
        </p:txBody>
      </p:sp>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5800" y="4038600"/>
            <a:ext cx="3733800" cy="1307548"/>
          </a:xfrm>
          <a:prstGeom prst="rect">
            <a:avLst/>
          </a:prstGeom>
        </p:spPr>
      </p:pic>
      <p:pic>
        <p:nvPicPr>
          <p:cNvPr id="3" name="Picture 2"/>
          <p:cNvPicPr>
            <a:picLocks noChangeAspect="1"/>
          </p:cNvPicPr>
          <p:nvPr/>
        </p:nvPicPr>
        <p:blipFill>
          <a:blip r:embed="rId4"/>
          <a:stretch>
            <a:fillRect/>
          </a:stretch>
        </p:blipFill>
        <p:spPr>
          <a:xfrm>
            <a:off x="4724400" y="3886200"/>
            <a:ext cx="3746500" cy="14986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3810000"/>
            <a:ext cx="9163050" cy="3048000"/>
          </a:xfrm>
          <a:prstGeom prst="rect">
            <a:avLst/>
          </a:prstGeom>
          <a:gradFill flip="none" rotWithShape="1">
            <a:gsLst>
              <a:gs pos="0">
                <a:srgbClr val="C9661F"/>
              </a:gs>
              <a:gs pos="50000">
                <a:schemeClr val="accent6">
                  <a:tint val="44500"/>
                  <a:satMod val="160000"/>
                </a:schemeClr>
              </a:gs>
              <a:gs pos="100000">
                <a:schemeClr val="accent6">
                  <a:tint val="23500"/>
                  <a:satMod val="160000"/>
                </a:schemeClr>
              </a:gs>
            </a:gsLst>
            <a:lin ang="162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000000"/>
              </a:solidFill>
            </a:endParaRPr>
          </a:p>
        </p:txBody>
      </p:sp>
      <p:sp>
        <p:nvSpPr>
          <p:cNvPr id="5" name="Slide Number Placeholder 4"/>
          <p:cNvSpPr>
            <a:spLocks noGrp="1"/>
          </p:cNvSpPr>
          <p:nvPr>
            <p:ph type="sldNum" sz="quarter" idx="12"/>
          </p:nvPr>
        </p:nvSpPr>
        <p:spPr/>
        <p:txBody>
          <a:bodyPr/>
          <a:lstStyle/>
          <a:p>
            <a:fld id="{7EE528F4-D5A0-4685-975C-C614BF32372E}" type="slidenum">
              <a:rPr lang="en-US" smtClean="0"/>
              <a:pPr/>
              <a:t>2</a:t>
            </a:fld>
            <a:endParaRPr lang="en-US" dirty="0"/>
          </a:p>
        </p:txBody>
      </p:sp>
      <p:sp>
        <p:nvSpPr>
          <p:cNvPr id="6" name="TextBox 5"/>
          <p:cNvSpPr txBox="1"/>
          <p:nvPr/>
        </p:nvSpPr>
        <p:spPr>
          <a:xfrm>
            <a:off x="563881" y="2526268"/>
            <a:ext cx="45719" cy="369332"/>
          </a:xfrm>
          <a:prstGeom prst="rect">
            <a:avLst/>
          </a:prstGeom>
          <a:solidFill>
            <a:srgbClr val="C5922B"/>
          </a:solidFill>
          <a:ln>
            <a:noFill/>
          </a:ln>
        </p:spPr>
        <p:txBody>
          <a:bodyPr wrap="square" rtlCol="0">
            <a:spAutoFit/>
          </a:bodyPr>
          <a:lstStyle/>
          <a:p>
            <a:endParaRPr lang="en-US" dirty="0">
              <a:solidFill>
                <a:srgbClr val="C5922B"/>
              </a:solidFill>
            </a:endParaRPr>
          </a:p>
        </p:txBody>
      </p:sp>
      <p:sp>
        <p:nvSpPr>
          <p:cNvPr id="7" name="TextBox 6"/>
          <p:cNvSpPr txBox="1"/>
          <p:nvPr/>
        </p:nvSpPr>
        <p:spPr>
          <a:xfrm>
            <a:off x="640081" y="2448580"/>
            <a:ext cx="5379719" cy="523220"/>
          </a:xfrm>
          <a:prstGeom prst="rect">
            <a:avLst/>
          </a:prstGeom>
          <a:noFill/>
          <a:ln>
            <a:noFill/>
          </a:ln>
        </p:spPr>
        <p:txBody>
          <a:bodyPr wrap="square" rtlCol="0">
            <a:spAutoFit/>
          </a:bodyPr>
          <a:lstStyle/>
          <a:p>
            <a:r>
              <a:rPr lang="en-US" sz="2800" b="1" dirty="0" smtClean="0">
                <a:latin typeface="Helvetica" pitchFamily="34" charset="0"/>
                <a:cs typeface="Helvetica" pitchFamily="34" charset="0"/>
              </a:rPr>
              <a:t>Presentation Prepared By</a:t>
            </a:r>
          </a:p>
        </p:txBody>
      </p:sp>
      <p:pic>
        <p:nvPicPr>
          <p:cNvPr id="4" name="그림 3"/>
          <p:cNvPicPr>
            <a:picLocks noChangeAspect="1"/>
          </p:cNvPicPr>
          <p:nvPr/>
        </p:nvPicPr>
        <p:blipFill rotWithShape="1">
          <a:blip r:embed="rId3" cstate="print">
            <a:extLst>
              <a:ext uri="{28A0092B-C50C-407E-A947-70E740481C1C}">
                <a14:useLocalDpi xmlns:a14="http://schemas.microsoft.com/office/drawing/2010/main" val="0"/>
              </a:ext>
            </a:extLst>
          </a:blip>
          <a:srcRect t="1" b="29619"/>
          <a:stretch/>
        </p:blipFill>
        <p:spPr>
          <a:xfrm>
            <a:off x="6858000" y="533400"/>
            <a:ext cx="2030050" cy="533400"/>
          </a:xfrm>
          <a:prstGeom prst="rect">
            <a:avLst/>
          </a:prstGeom>
        </p:spPr>
      </p:pic>
      <p:sp>
        <p:nvSpPr>
          <p:cNvPr id="9" name="TextBox 8"/>
          <p:cNvSpPr txBox="1"/>
          <p:nvPr/>
        </p:nvSpPr>
        <p:spPr>
          <a:xfrm>
            <a:off x="640081" y="3087231"/>
            <a:ext cx="4724400" cy="2015936"/>
          </a:xfrm>
          <a:prstGeom prst="rect">
            <a:avLst/>
          </a:prstGeom>
          <a:noFill/>
        </p:spPr>
        <p:txBody>
          <a:bodyPr wrap="square" rtlCol="0">
            <a:spAutoFit/>
          </a:bodyPr>
          <a:lstStyle/>
          <a:p>
            <a:r>
              <a:rPr lang="en-US" altLang="ko-KR" sz="2500" b="1" dirty="0" smtClean="0"/>
              <a:t>Kingsmen Korea Limited</a:t>
            </a:r>
          </a:p>
          <a:p>
            <a:endParaRPr lang="en-US" altLang="ko-KR" sz="2500" dirty="0"/>
          </a:p>
          <a:p>
            <a:r>
              <a:rPr lang="en-US" altLang="ko-KR" sz="2500" dirty="0" err="1" smtClean="0"/>
              <a:t>Kingsmen</a:t>
            </a:r>
            <a:r>
              <a:rPr lang="en-US" altLang="ko-KR" sz="2500" dirty="0" smtClean="0"/>
              <a:t> Creative Center</a:t>
            </a:r>
          </a:p>
          <a:p>
            <a:r>
              <a:rPr lang="en-US" altLang="ko-KR" sz="2500" dirty="0" err="1" smtClean="0"/>
              <a:t>Dongil-ro</a:t>
            </a:r>
            <a:r>
              <a:rPr lang="en-US" altLang="ko-KR" sz="2500" dirty="0" smtClean="0"/>
              <a:t> 350, </a:t>
            </a:r>
            <a:r>
              <a:rPr lang="en-US" altLang="ko-KR" sz="2500" dirty="0" err="1" smtClean="0"/>
              <a:t>Gwangjin-gu</a:t>
            </a:r>
            <a:endParaRPr lang="en-US" altLang="ko-KR" sz="2500" dirty="0" smtClean="0"/>
          </a:p>
          <a:p>
            <a:r>
              <a:rPr lang="en-US" altLang="ko-KR" sz="2500" dirty="0" smtClean="0"/>
              <a:t>Seoul, 04916, Korea</a:t>
            </a:r>
            <a:endParaRPr lang="en-US" altLang="ko-KR" sz="2500"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p:cNvPicPr>
            <a:picLocks noChangeAspect="1"/>
          </p:cNvPicPr>
          <p:nvPr/>
        </p:nvPicPr>
        <p:blipFill rotWithShape="1">
          <a:blip r:embed="rId3">
            <a:extLst>
              <a:ext uri="{BEBA8EAE-BF5A-486C-A8C5-ECC9F3942E4B}">
                <a14:imgProps xmlns:a14="http://schemas.microsoft.com/office/drawing/2010/main">
                  <a14:imgLayer r:embed="rId4">
                    <a14:imgEffect>
                      <a14:artisticGlowDiffused trans="26000" intensity="2"/>
                    </a14:imgEffect>
                  </a14:imgLayer>
                </a14:imgProps>
              </a:ext>
              <a:ext uri="{28A0092B-C50C-407E-A947-70E740481C1C}">
                <a14:useLocalDpi xmlns:a14="http://schemas.microsoft.com/office/drawing/2010/main" val="0"/>
              </a:ext>
            </a:extLst>
          </a:blip>
          <a:srcRect r="65578"/>
          <a:stretch/>
        </p:blipFill>
        <p:spPr>
          <a:xfrm>
            <a:off x="7315200" y="3200400"/>
            <a:ext cx="1337253" cy="3033196"/>
          </a:xfrm>
          <a:prstGeom prst="rect">
            <a:avLst/>
          </a:prstGeom>
        </p:spPr>
      </p:pic>
      <p:sp>
        <p:nvSpPr>
          <p:cNvPr id="9" name="TextBox 8"/>
          <p:cNvSpPr txBox="1"/>
          <p:nvPr/>
        </p:nvSpPr>
        <p:spPr>
          <a:xfrm>
            <a:off x="640081" y="2448580"/>
            <a:ext cx="7132319" cy="523220"/>
          </a:xfrm>
          <a:prstGeom prst="rect">
            <a:avLst/>
          </a:prstGeom>
          <a:noFill/>
          <a:ln>
            <a:noFill/>
          </a:ln>
        </p:spPr>
        <p:txBody>
          <a:bodyPr wrap="square" rtlCol="0">
            <a:spAutoFit/>
          </a:bodyPr>
          <a:lstStyle/>
          <a:p>
            <a:r>
              <a:rPr lang="en-US" altLang="ko-KR" sz="2800" b="1" dirty="0" smtClean="0">
                <a:latin typeface="Helvetica" pitchFamily="34" charset="0"/>
                <a:cs typeface="Helvetica" pitchFamily="34" charset="0"/>
              </a:rPr>
              <a:t>South Korea Facts </a:t>
            </a:r>
            <a:r>
              <a:rPr lang="en-US" altLang="ko-KR" sz="2800" b="1" dirty="0">
                <a:latin typeface="Helvetica" pitchFamily="34" charset="0"/>
                <a:cs typeface="Helvetica" pitchFamily="34" charset="0"/>
              </a:rPr>
              <a:t>and </a:t>
            </a:r>
            <a:r>
              <a:rPr lang="en-US" altLang="ko-KR" sz="2800" b="1" dirty="0" smtClean="0">
                <a:latin typeface="Helvetica" pitchFamily="34" charset="0"/>
                <a:cs typeface="Helvetica" pitchFamily="34" charset="0"/>
              </a:rPr>
              <a:t>Figures</a:t>
            </a:r>
            <a:endParaRPr lang="en-US" altLang="ko-KR" sz="2800" b="1" dirty="0">
              <a:latin typeface="Helvetica" pitchFamily="34" charset="0"/>
              <a:cs typeface="Helvetica" pitchFamily="34" charset="0"/>
            </a:endParaRPr>
          </a:p>
        </p:txBody>
      </p:sp>
      <p:sp>
        <p:nvSpPr>
          <p:cNvPr id="5" name="Slide Number Placeholder 4"/>
          <p:cNvSpPr>
            <a:spLocks noGrp="1"/>
          </p:cNvSpPr>
          <p:nvPr>
            <p:ph type="sldNum" sz="quarter" idx="12"/>
          </p:nvPr>
        </p:nvSpPr>
        <p:spPr/>
        <p:txBody>
          <a:bodyPr/>
          <a:lstStyle/>
          <a:p>
            <a:fld id="{7EE528F4-D5A0-4685-975C-C614BF32372E}" type="slidenum">
              <a:rPr lang="en-US" smtClean="0"/>
              <a:pPr/>
              <a:t>3</a:t>
            </a:fld>
            <a:endParaRPr lang="en-US" dirty="0"/>
          </a:p>
        </p:txBody>
      </p:sp>
      <p:sp>
        <p:nvSpPr>
          <p:cNvPr id="8" name="TextBox 7"/>
          <p:cNvSpPr txBox="1"/>
          <p:nvPr/>
        </p:nvSpPr>
        <p:spPr>
          <a:xfrm>
            <a:off x="563881" y="2526268"/>
            <a:ext cx="45719" cy="369332"/>
          </a:xfrm>
          <a:prstGeom prst="rect">
            <a:avLst/>
          </a:prstGeom>
          <a:solidFill>
            <a:srgbClr val="C5922B"/>
          </a:solidFill>
          <a:ln>
            <a:noFill/>
          </a:ln>
        </p:spPr>
        <p:txBody>
          <a:bodyPr wrap="square" rtlCol="0">
            <a:spAutoFit/>
          </a:bodyPr>
          <a:lstStyle/>
          <a:p>
            <a:endParaRPr lang="en-US" dirty="0">
              <a:solidFill>
                <a:srgbClr val="C5922B"/>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7EE528F4-D5A0-4685-975C-C614BF32372E}" type="slidenum">
              <a:rPr lang="en-US" smtClean="0"/>
              <a:pPr/>
              <a:t>4</a:t>
            </a:fld>
            <a:endParaRPr lang="en-US" dirty="0"/>
          </a:p>
        </p:txBody>
      </p:sp>
      <p:sp>
        <p:nvSpPr>
          <p:cNvPr id="9" name="Content Placeholder 3"/>
          <p:cNvSpPr txBox="1">
            <a:spLocks/>
          </p:cNvSpPr>
          <p:nvPr/>
        </p:nvSpPr>
        <p:spPr>
          <a:xfrm>
            <a:off x="457200" y="1447799"/>
            <a:ext cx="5486400" cy="4525963"/>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latin typeface="Helvetica"/>
                <a:cs typeface="Helvetica"/>
              </a:rPr>
              <a:t>Population approx.: </a:t>
            </a:r>
            <a:r>
              <a:rPr lang="en-US" sz="1800" dirty="0" smtClean="0">
                <a:solidFill>
                  <a:schemeClr val="accent6">
                    <a:lumMod val="75000"/>
                  </a:schemeClr>
                </a:solidFill>
                <a:latin typeface="Helvetica"/>
                <a:cs typeface="Helvetica"/>
              </a:rPr>
              <a:t>51 million</a:t>
            </a:r>
            <a:r>
              <a:rPr lang="en-US" sz="1800" dirty="0" smtClean="0">
                <a:latin typeface="Helvetica"/>
                <a:cs typeface="Helvetica"/>
              </a:rPr>
              <a:t/>
            </a:r>
            <a:br>
              <a:rPr lang="en-US" sz="1800" dirty="0" smtClean="0">
                <a:latin typeface="Helvetica"/>
                <a:cs typeface="Helvetica"/>
              </a:rPr>
            </a:br>
            <a:endParaRPr lang="en-US" sz="1800" dirty="0" smtClean="0">
              <a:latin typeface="Helvetica"/>
              <a:cs typeface="Helvetica"/>
            </a:endParaRPr>
          </a:p>
          <a:p>
            <a:r>
              <a:rPr lang="en-US" sz="1800" dirty="0" smtClean="0">
                <a:latin typeface="Helvetica"/>
                <a:cs typeface="Helvetica"/>
              </a:rPr>
              <a:t>Main Language(s) : </a:t>
            </a:r>
            <a:r>
              <a:rPr lang="en-US" sz="1800" dirty="0" smtClean="0">
                <a:solidFill>
                  <a:schemeClr val="accent6">
                    <a:lumMod val="75000"/>
                  </a:schemeClr>
                </a:solidFill>
                <a:latin typeface="Helvetica"/>
                <a:cs typeface="Helvetica"/>
              </a:rPr>
              <a:t>Korean</a:t>
            </a:r>
            <a:r>
              <a:rPr lang="en-US" sz="1800" dirty="0" smtClean="0">
                <a:latin typeface="Helvetica"/>
                <a:cs typeface="Helvetica"/>
              </a:rPr>
              <a:t/>
            </a:r>
            <a:br>
              <a:rPr lang="en-US" sz="1800" dirty="0" smtClean="0">
                <a:latin typeface="Helvetica"/>
                <a:cs typeface="Helvetica"/>
              </a:rPr>
            </a:br>
            <a:endParaRPr lang="en-US" sz="1800" dirty="0" smtClean="0">
              <a:latin typeface="Helvetica"/>
              <a:cs typeface="Helvetica"/>
            </a:endParaRPr>
          </a:p>
          <a:p>
            <a:r>
              <a:rPr lang="en-US" sz="1800" dirty="0" smtClean="0">
                <a:latin typeface="Helvetica"/>
                <a:cs typeface="Helvetica"/>
              </a:rPr>
              <a:t>Country Size : </a:t>
            </a:r>
            <a:r>
              <a:rPr lang="en-US" sz="1800" dirty="0" smtClean="0">
                <a:solidFill>
                  <a:schemeClr val="accent6">
                    <a:lumMod val="75000"/>
                  </a:schemeClr>
                </a:solidFill>
                <a:latin typeface="Helvetica"/>
                <a:cs typeface="Helvetica"/>
              </a:rPr>
              <a:t>99,720</a:t>
            </a:r>
            <a:r>
              <a:rPr lang="en-US" altLang="ko-KR" sz="1800" dirty="0" smtClean="0">
                <a:solidFill>
                  <a:schemeClr val="accent6">
                    <a:lumMod val="75000"/>
                  </a:schemeClr>
                </a:solidFill>
              </a:rPr>
              <a:t>㎢</a:t>
            </a:r>
            <a:r>
              <a:rPr lang="en-US" sz="1800" dirty="0" smtClean="0">
                <a:latin typeface="Helvetica"/>
                <a:cs typeface="Helvetica"/>
              </a:rPr>
              <a:t/>
            </a:r>
            <a:br>
              <a:rPr lang="en-US" sz="1800" dirty="0" smtClean="0">
                <a:latin typeface="Helvetica"/>
                <a:cs typeface="Helvetica"/>
              </a:rPr>
            </a:br>
            <a:endParaRPr lang="en-US" sz="1800" dirty="0" smtClean="0">
              <a:latin typeface="Helvetica"/>
              <a:cs typeface="Helvetica"/>
            </a:endParaRPr>
          </a:p>
          <a:p>
            <a:r>
              <a:rPr lang="en-US" sz="1800" dirty="0" smtClean="0">
                <a:latin typeface="Helvetica"/>
                <a:cs typeface="Helvetica"/>
              </a:rPr>
              <a:t>International Telephone Number : </a:t>
            </a:r>
            <a:r>
              <a:rPr lang="en-US" sz="1800" dirty="0" smtClean="0">
                <a:solidFill>
                  <a:schemeClr val="accent6">
                    <a:lumMod val="75000"/>
                  </a:schemeClr>
                </a:solidFill>
                <a:latin typeface="Helvetica"/>
                <a:cs typeface="Helvetica"/>
              </a:rPr>
              <a:t>+82</a:t>
            </a:r>
            <a:r>
              <a:rPr lang="en-US" sz="1800" dirty="0" smtClean="0">
                <a:latin typeface="Helvetica"/>
                <a:cs typeface="Helvetica"/>
              </a:rPr>
              <a:t/>
            </a:r>
            <a:br>
              <a:rPr lang="en-US" sz="1800" dirty="0" smtClean="0">
                <a:latin typeface="Helvetica"/>
                <a:cs typeface="Helvetica"/>
              </a:rPr>
            </a:br>
            <a:endParaRPr lang="en-US" sz="1800" dirty="0" smtClean="0">
              <a:latin typeface="Helvetica"/>
              <a:cs typeface="Helvetica"/>
            </a:endParaRPr>
          </a:p>
          <a:p>
            <a:r>
              <a:rPr lang="en-US" sz="1800" dirty="0" smtClean="0">
                <a:latin typeface="Helvetica"/>
                <a:cs typeface="Helvetica"/>
              </a:rPr>
              <a:t>Capital City/Population : </a:t>
            </a:r>
            <a:r>
              <a:rPr lang="en-US" sz="1800" dirty="0" smtClean="0">
                <a:solidFill>
                  <a:schemeClr val="accent6">
                    <a:lumMod val="75000"/>
                  </a:schemeClr>
                </a:solidFill>
                <a:latin typeface="Helvetica"/>
                <a:cs typeface="Helvetica"/>
              </a:rPr>
              <a:t>Seoul, 10 million</a:t>
            </a:r>
          </a:p>
          <a:p>
            <a:pPr marL="0" indent="0">
              <a:buNone/>
            </a:pPr>
            <a:r>
              <a:rPr lang="en-US" sz="1800" dirty="0">
                <a:solidFill>
                  <a:schemeClr val="accent6">
                    <a:lumMod val="75000"/>
                  </a:schemeClr>
                </a:solidFill>
                <a:latin typeface="Helvetica"/>
                <a:cs typeface="Helvetica"/>
              </a:rPr>
              <a:t> </a:t>
            </a:r>
            <a:r>
              <a:rPr lang="en-US" sz="1800" dirty="0" smtClean="0">
                <a:solidFill>
                  <a:schemeClr val="accent6">
                    <a:lumMod val="75000"/>
                  </a:schemeClr>
                </a:solidFill>
                <a:latin typeface="Helvetica"/>
                <a:cs typeface="Helvetica"/>
              </a:rPr>
              <a:t>    - Seoul is the largest city in South Korea</a:t>
            </a:r>
            <a:endParaRPr lang="en-US" sz="1800" dirty="0">
              <a:solidFill>
                <a:schemeClr val="accent6">
                  <a:lumMod val="75000"/>
                </a:schemeClr>
              </a:solidFill>
              <a:latin typeface="Helvetica"/>
              <a:cs typeface="Helvetica"/>
            </a:endParaRPr>
          </a:p>
          <a:p>
            <a:pPr marL="0" indent="0">
              <a:buNone/>
            </a:pPr>
            <a:endParaRPr lang="en-US" sz="1800" dirty="0" smtClean="0">
              <a:solidFill>
                <a:schemeClr val="tx1">
                  <a:lumMod val="65000"/>
                  <a:lumOff val="35000"/>
                </a:schemeClr>
              </a:solidFill>
              <a:latin typeface="Helvetica"/>
              <a:cs typeface="Helvetica"/>
            </a:endParaRPr>
          </a:p>
          <a:p>
            <a:r>
              <a:rPr lang="en-US" sz="1800" dirty="0" smtClean="0">
                <a:latin typeface="Helvetica"/>
                <a:cs typeface="Helvetica"/>
              </a:rPr>
              <a:t>Largest City/Population : </a:t>
            </a:r>
            <a:r>
              <a:rPr lang="en-US" sz="1800" dirty="0" err="1" smtClean="0">
                <a:solidFill>
                  <a:schemeClr val="accent6">
                    <a:lumMod val="75000"/>
                  </a:schemeClr>
                </a:solidFill>
                <a:latin typeface="Helvetica"/>
                <a:cs typeface="Helvetica"/>
              </a:rPr>
              <a:t>Busan</a:t>
            </a:r>
            <a:r>
              <a:rPr lang="en-US" sz="1800" dirty="0" smtClean="0">
                <a:solidFill>
                  <a:schemeClr val="accent6">
                    <a:lumMod val="75000"/>
                  </a:schemeClr>
                </a:solidFill>
                <a:latin typeface="Helvetica"/>
                <a:cs typeface="Helvetica"/>
              </a:rPr>
              <a:t>, 4million</a:t>
            </a:r>
          </a:p>
          <a:p>
            <a:pPr marL="0" indent="0">
              <a:buNone/>
            </a:pPr>
            <a:r>
              <a:rPr lang="en-US" sz="1800" dirty="0">
                <a:solidFill>
                  <a:schemeClr val="accent6">
                    <a:lumMod val="75000"/>
                  </a:schemeClr>
                </a:solidFill>
                <a:latin typeface="Helvetica"/>
                <a:cs typeface="Helvetica"/>
              </a:rPr>
              <a:t> </a:t>
            </a:r>
            <a:r>
              <a:rPr lang="en-US" sz="1800" dirty="0" smtClean="0">
                <a:solidFill>
                  <a:schemeClr val="accent6">
                    <a:lumMod val="75000"/>
                  </a:schemeClr>
                </a:solidFill>
                <a:latin typeface="Helvetica"/>
                <a:cs typeface="Helvetica"/>
              </a:rPr>
              <a:t>    - Busan is the second-largest city in South Korea</a:t>
            </a:r>
          </a:p>
          <a:p>
            <a:pPr marL="0" indent="0">
              <a:buNone/>
            </a:pPr>
            <a:endParaRPr lang="en-US" sz="1800" dirty="0" smtClean="0">
              <a:solidFill>
                <a:schemeClr val="tx1">
                  <a:lumMod val="65000"/>
                  <a:lumOff val="35000"/>
                </a:schemeClr>
              </a:solidFill>
              <a:latin typeface="Helvetica"/>
              <a:cs typeface="Helvetica"/>
            </a:endParaRPr>
          </a:p>
        </p:txBody>
      </p:sp>
      <p:sp>
        <p:nvSpPr>
          <p:cNvPr id="7" name="Title 2"/>
          <p:cNvSpPr txBox="1">
            <a:spLocks/>
          </p:cNvSpPr>
          <p:nvPr/>
        </p:nvSpPr>
        <p:spPr>
          <a:xfrm>
            <a:off x="457200" y="685800"/>
            <a:ext cx="82296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ko-KR" sz="3200" b="1" dirty="0">
                <a:latin typeface="Helvetica"/>
                <a:cs typeface="Helvetica"/>
              </a:rPr>
              <a:t>Facts &amp; Figures</a:t>
            </a:r>
          </a:p>
        </p:txBody>
      </p:sp>
    </p:spTree>
    <p:extLst>
      <p:ext uri="{BB962C8B-B14F-4D97-AF65-F5344CB8AC3E}">
        <p14:creationId xmlns:p14="http://schemas.microsoft.com/office/powerpoint/2010/main" val="37327928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3"/>
          <p:cNvSpPr txBox="1">
            <a:spLocks/>
          </p:cNvSpPr>
          <p:nvPr/>
        </p:nvSpPr>
        <p:spPr>
          <a:xfrm>
            <a:off x="156949" y="1028700"/>
            <a:ext cx="8915400" cy="510540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AU" sz="1800" dirty="0" smtClean="0"/>
              <a:t>What is the standard currency?  What is a standard conversion rate? </a:t>
            </a:r>
            <a:r>
              <a:rPr lang="en-US" sz="1800" dirty="0" smtClean="0">
                <a:solidFill>
                  <a:schemeClr val="accent6">
                    <a:lumMod val="75000"/>
                  </a:schemeClr>
                </a:solidFill>
              </a:rPr>
              <a:t>Standard currency is WON.  1 USD = </a:t>
            </a:r>
            <a:r>
              <a:rPr lang="en-US" sz="1800" dirty="0" smtClean="0">
                <a:solidFill>
                  <a:schemeClr val="accent6">
                    <a:lumMod val="75000"/>
                  </a:schemeClr>
                </a:solidFill>
              </a:rPr>
              <a:t>1,170 </a:t>
            </a:r>
            <a:r>
              <a:rPr lang="en-US" sz="1800" dirty="0" smtClean="0">
                <a:solidFill>
                  <a:schemeClr val="accent6">
                    <a:lumMod val="75000"/>
                  </a:schemeClr>
                </a:solidFill>
              </a:rPr>
              <a:t>won</a:t>
            </a:r>
            <a:endParaRPr lang="en-AU" sz="1800" dirty="0" smtClean="0">
              <a:solidFill>
                <a:schemeClr val="accent6">
                  <a:lumMod val="75000"/>
                </a:schemeClr>
              </a:solidFill>
            </a:endParaRPr>
          </a:p>
          <a:p>
            <a:r>
              <a:rPr lang="en-AU" sz="1800" dirty="0" smtClean="0"/>
              <a:t>Are credit cards widely accepted?  Should the traveller plan on dealing with lots of cash?</a:t>
            </a:r>
          </a:p>
          <a:p>
            <a:pPr marL="0" indent="0">
              <a:buNone/>
            </a:pPr>
            <a:r>
              <a:rPr lang="en-AU" sz="1800" dirty="0">
                <a:solidFill>
                  <a:schemeClr val="accent6">
                    <a:lumMod val="75000"/>
                  </a:schemeClr>
                </a:solidFill>
              </a:rPr>
              <a:t> </a:t>
            </a:r>
            <a:r>
              <a:rPr lang="en-AU" sz="1800" dirty="0" smtClean="0">
                <a:solidFill>
                  <a:schemeClr val="accent6">
                    <a:lumMod val="75000"/>
                  </a:schemeClr>
                </a:solidFill>
              </a:rPr>
              <a:t>      Yes, however</a:t>
            </a:r>
            <a:r>
              <a:rPr lang="en-AU" altLang="ko-KR" sz="1800" dirty="0" smtClean="0">
                <a:solidFill>
                  <a:schemeClr val="accent6">
                    <a:lumMod val="75000"/>
                  </a:schemeClr>
                </a:solidFill>
              </a:rPr>
              <a:t> smaller stores </a:t>
            </a:r>
            <a:r>
              <a:rPr lang="en-AU" altLang="ko-KR" sz="1800" dirty="0">
                <a:solidFill>
                  <a:schemeClr val="accent6">
                    <a:lumMod val="75000"/>
                  </a:schemeClr>
                </a:solidFill>
              </a:rPr>
              <a:t>or street market </a:t>
            </a:r>
            <a:r>
              <a:rPr lang="en-AU" altLang="ko-KR" sz="1800" dirty="0" smtClean="0">
                <a:solidFill>
                  <a:schemeClr val="accent6">
                    <a:lumMod val="75000"/>
                  </a:schemeClr>
                </a:solidFill>
              </a:rPr>
              <a:t>stalls requires payment in </a:t>
            </a:r>
            <a:r>
              <a:rPr lang="en-US" sz="1800" dirty="0" smtClean="0">
                <a:solidFill>
                  <a:schemeClr val="accent6">
                    <a:lumMod val="75000"/>
                  </a:schemeClr>
                </a:solidFill>
              </a:rPr>
              <a:t>cash.</a:t>
            </a:r>
            <a:r>
              <a:rPr lang="en-AU" sz="1800" dirty="0" smtClean="0">
                <a:solidFill>
                  <a:schemeClr val="accent6">
                    <a:lumMod val="75000"/>
                  </a:schemeClr>
                </a:solidFill>
              </a:rPr>
              <a:t>                                                            </a:t>
            </a:r>
          </a:p>
          <a:p>
            <a:r>
              <a:rPr lang="en-AU" sz="1800" dirty="0" smtClean="0"/>
              <a:t>Are credit cards required (like in the US at shows for services)? </a:t>
            </a:r>
            <a:r>
              <a:rPr lang="en-AU" sz="1800" dirty="0" smtClean="0">
                <a:solidFill>
                  <a:schemeClr val="accent6">
                    <a:lumMod val="75000"/>
                  </a:schemeClr>
                </a:solidFill>
              </a:rPr>
              <a:t>No</a:t>
            </a:r>
          </a:p>
          <a:p>
            <a:r>
              <a:rPr lang="en-AU" sz="1800" dirty="0" smtClean="0"/>
              <a:t>Hints regarding tipping (taxis, restaurants, bars, baggage handlers, etc.) and/or haggling? </a:t>
            </a:r>
            <a:r>
              <a:rPr lang="en-AU" sz="1800" dirty="0" smtClean="0">
                <a:solidFill>
                  <a:schemeClr val="accent6">
                    <a:lumMod val="75000"/>
                  </a:schemeClr>
                </a:solidFill>
              </a:rPr>
              <a:t>Tipping is not mandatory.</a:t>
            </a:r>
          </a:p>
          <a:p>
            <a:r>
              <a:rPr lang="en-AU" sz="1800" dirty="0" smtClean="0"/>
              <a:t>Is there a VAT?  How high is it?  Who needs to pay it?  Is there a way for Americans to get it refunded?  Is there a useful website (in English)? </a:t>
            </a:r>
            <a:r>
              <a:rPr lang="en-AU" sz="1900" dirty="0" smtClean="0">
                <a:solidFill>
                  <a:schemeClr val="accent6">
                    <a:lumMod val="75000"/>
                  </a:schemeClr>
                </a:solidFill>
              </a:rPr>
              <a:t>Yes. 10% VAT. It depends on the type of project. For general construction, there’ll be 10% VAT and the Korean contractor will charge a 10% VAT to the overseas client ( included in quotation ). For design or  consultancy or overall turn-key event projects, VAT may not be charged. It would be wise for clients to check with the contractor if they have projects in Korea. Americans could also hire an agency to do the refund on their behalf.</a:t>
            </a:r>
            <a:endParaRPr lang="en-US" sz="1900" dirty="0" smtClean="0">
              <a:solidFill>
                <a:schemeClr val="accent6">
                  <a:lumMod val="75000"/>
                </a:schemeClr>
              </a:solidFill>
            </a:endParaRPr>
          </a:p>
        </p:txBody>
      </p:sp>
      <p:sp>
        <p:nvSpPr>
          <p:cNvPr id="10" name="Slide Number Placeholder 1"/>
          <p:cNvSpPr>
            <a:spLocks noGrp="1"/>
          </p:cNvSpPr>
          <p:nvPr>
            <p:ph type="sldNum" sz="quarter" idx="12"/>
          </p:nvPr>
        </p:nvSpPr>
        <p:spPr>
          <a:xfrm>
            <a:off x="6553200" y="6356350"/>
            <a:ext cx="2133600" cy="365125"/>
          </a:xfrm>
        </p:spPr>
        <p:txBody>
          <a:bodyPr/>
          <a:lstStyle/>
          <a:p>
            <a:fld id="{7EE528F4-D5A0-4685-975C-C614BF32372E}" type="slidenum">
              <a:rPr lang="en-US" smtClean="0"/>
              <a:pPr/>
              <a:t>5</a:t>
            </a:fld>
            <a:endParaRPr lang="en-US" dirty="0"/>
          </a:p>
        </p:txBody>
      </p:sp>
      <p:sp>
        <p:nvSpPr>
          <p:cNvPr id="6" name="Title 2"/>
          <p:cNvSpPr txBox="1">
            <a:spLocks/>
          </p:cNvSpPr>
          <p:nvPr/>
        </p:nvSpPr>
        <p:spPr>
          <a:xfrm>
            <a:off x="457200" y="457200"/>
            <a:ext cx="82296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ko-KR" sz="3200" b="1" dirty="0" smtClean="0">
                <a:latin typeface="Helvetica"/>
                <a:cs typeface="Helvetica"/>
              </a:rPr>
              <a:t>Money Issues</a:t>
            </a:r>
            <a:endParaRPr lang="en-US" altLang="ko-KR" sz="3200" b="1" dirty="0">
              <a:latin typeface="Helvetica"/>
              <a:cs typeface="Helvetica"/>
            </a:endParaRPr>
          </a:p>
        </p:txBody>
      </p:sp>
    </p:spTree>
    <p:extLst>
      <p:ext uri="{BB962C8B-B14F-4D97-AF65-F5344CB8AC3E}">
        <p14:creationId xmlns:p14="http://schemas.microsoft.com/office/powerpoint/2010/main" val="32158749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7EE528F4-D5A0-4685-975C-C614BF32372E}" type="slidenum">
              <a:rPr lang="en-US" smtClean="0"/>
              <a:pPr/>
              <a:t>6</a:t>
            </a:fld>
            <a:endParaRPr lang="en-US" dirty="0"/>
          </a:p>
        </p:txBody>
      </p:sp>
      <p:sp>
        <p:nvSpPr>
          <p:cNvPr id="10" name="TextBox 9"/>
          <p:cNvSpPr txBox="1"/>
          <p:nvPr/>
        </p:nvSpPr>
        <p:spPr>
          <a:xfrm>
            <a:off x="640081" y="2448580"/>
            <a:ext cx="5379719" cy="523220"/>
          </a:xfrm>
          <a:prstGeom prst="rect">
            <a:avLst/>
          </a:prstGeom>
          <a:noFill/>
          <a:ln>
            <a:noFill/>
          </a:ln>
        </p:spPr>
        <p:txBody>
          <a:bodyPr wrap="square" rtlCol="0">
            <a:spAutoFit/>
          </a:bodyPr>
          <a:lstStyle/>
          <a:p>
            <a:r>
              <a:rPr lang="en-US" sz="2800" b="1" dirty="0" smtClean="0">
                <a:latin typeface="Helvetica" pitchFamily="34" charset="0"/>
                <a:cs typeface="Helvetica" pitchFamily="34" charset="0"/>
              </a:rPr>
              <a:t>Size and Distance Information</a:t>
            </a:r>
          </a:p>
        </p:txBody>
      </p:sp>
      <p:sp>
        <p:nvSpPr>
          <p:cNvPr id="11" name="TextBox 10"/>
          <p:cNvSpPr txBox="1"/>
          <p:nvPr/>
        </p:nvSpPr>
        <p:spPr>
          <a:xfrm>
            <a:off x="563881" y="2526268"/>
            <a:ext cx="45719" cy="369332"/>
          </a:xfrm>
          <a:prstGeom prst="rect">
            <a:avLst/>
          </a:prstGeom>
          <a:solidFill>
            <a:srgbClr val="C5922B"/>
          </a:solidFill>
          <a:ln>
            <a:noFill/>
          </a:ln>
        </p:spPr>
        <p:txBody>
          <a:bodyPr wrap="square" rtlCol="0">
            <a:spAutoFit/>
          </a:bodyPr>
          <a:lstStyle/>
          <a:p>
            <a:endParaRPr lang="en-US" dirty="0">
              <a:solidFill>
                <a:srgbClr val="C5922B"/>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림 2"/>
          <p:cNvPicPr>
            <a:picLocks noChangeAspect="1"/>
          </p:cNvPicPr>
          <p:nvPr/>
        </p:nvPicPr>
        <p:blipFill rotWithShape="1">
          <a:blip r:embed="rId3" cstate="print">
            <a:extLst>
              <a:ext uri="{28A0092B-C50C-407E-A947-70E740481C1C}">
                <a14:useLocalDpi xmlns:a14="http://schemas.microsoft.com/office/drawing/2010/main" val="0"/>
              </a:ext>
            </a:extLst>
          </a:blip>
          <a:srcRect t="1600"/>
          <a:stretch/>
        </p:blipFill>
        <p:spPr>
          <a:xfrm>
            <a:off x="3733800" y="381001"/>
            <a:ext cx="4890229" cy="6477000"/>
          </a:xfrm>
          <a:prstGeom prst="rect">
            <a:avLst/>
          </a:prstGeom>
        </p:spPr>
      </p:pic>
      <p:sp>
        <p:nvSpPr>
          <p:cNvPr id="2" name="Slide Number Placeholder 1"/>
          <p:cNvSpPr>
            <a:spLocks noGrp="1"/>
          </p:cNvSpPr>
          <p:nvPr>
            <p:ph type="sldNum" sz="quarter" idx="12"/>
          </p:nvPr>
        </p:nvSpPr>
        <p:spPr/>
        <p:txBody>
          <a:bodyPr/>
          <a:lstStyle/>
          <a:p>
            <a:fld id="{7EE528F4-D5A0-4685-975C-C614BF32372E}" type="slidenum">
              <a:rPr lang="en-US" smtClean="0"/>
              <a:pPr/>
              <a:t>7</a:t>
            </a:fld>
            <a:endParaRPr lang="en-US" dirty="0"/>
          </a:p>
        </p:txBody>
      </p:sp>
      <p:sp>
        <p:nvSpPr>
          <p:cNvPr id="11" name="직사각형 10"/>
          <p:cNvSpPr/>
          <p:nvPr/>
        </p:nvSpPr>
        <p:spPr>
          <a:xfrm>
            <a:off x="7751064" y="5226405"/>
            <a:ext cx="3048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3" name="TextBox 12"/>
          <p:cNvSpPr txBox="1"/>
          <p:nvPr/>
        </p:nvSpPr>
        <p:spPr>
          <a:xfrm>
            <a:off x="-1295400" y="695189"/>
            <a:ext cx="4724400" cy="523220"/>
          </a:xfrm>
          <a:prstGeom prst="rect">
            <a:avLst/>
          </a:prstGeom>
          <a:noFill/>
        </p:spPr>
        <p:txBody>
          <a:bodyPr wrap="square" rtlCol="0">
            <a:spAutoFit/>
          </a:bodyPr>
          <a:lstStyle/>
          <a:p>
            <a:pPr algn="ctr"/>
            <a:r>
              <a:rPr lang="en-US" sz="2800" b="1" dirty="0" smtClean="0">
                <a:latin typeface="Arial" pitchFamily="34" charset="0"/>
                <a:cs typeface="Arial" pitchFamily="34" charset="0"/>
              </a:rPr>
              <a:t>Korea</a:t>
            </a:r>
            <a:endParaRPr lang="en-US" sz="2800" b="1" dirty="0">
              <a:latin typeface="Arial" pitchFamily="34" charset="0"/>
              <a:cs typeface="Arial" pitchFamily="34" charset="0"/>
            </a:endParaRPr>
          </a:p>
        </p:txBody>
      </p:sp>
      <p:sp>
        <p:nvSpPr>
          <p:cNvPr id="14" name="TextBox 13"/>
          <p:cNvSpPr txBox="1"/>
          <p:nvPr/>
        </p:nvSpPr>
        <p:spPr>
          <a:xfrm>
            <a:off x="762000" y="1219200"/>
            <a:ext cx="3733800" cy="830997"/>
          </a:xfrm>
          <a:prstGeom prst="rect">
            <a:avLst/>
          </a:prstGeom>
          <a:noFill/>
        </p:spPr>
        <p:txBody>
          <a:bodyPr wrap="square" rtlCol="0">
            <a:spAutoFit/>
          </a:bodyPr>
          <a:lstStyle/>
          <a:p>
            <a:r>
              <a:rPr lang="en-US" altLang="ko-KR" sz="1600" dirty="0" smtClean="0"/>
              <a:t>- KINTEX (</a:t>
            </a:r>
            <a:r>
              <a:rPr lang="en-US" altLang="ko-KR" sz="1600" dirty="0" err="1" smtClean="0"/>
              <a:t>Goyang</a:t>
            </a:r>
            <a:r>
              <a:rPr lang="en-US" altLang="ko-KR" sz="1600" dirty="0" smtClean="0"/>
              <a:t>)</a:t>
            </a:r>
          </a:p>
          <a:p>
            <a:r>
              <a:rPr lang="en-US" altLang="ko-KR" sz="1600" dirty="0" smtClean="0"/>
              <a:t>- COEX (Seoul)</a:t>
            </a:r>
          </a:p>
          <a:p>
            <a:r>
              <a:rPr lang="en-US" altLang="ko-KR" sz="1600" dirty="0" smtClean="0"/>
              <a:t>- BEXCO (</a:t>
            </a:r>
            <a:r>
              <a:rPr lang="en-US" altLang="ko-KR" sz="1600" dirty="0" err="1" smtClean="0"/>
              <a:t>Busan</a:t>
            </a:r>
            <a:r>
              <a:rPr lang="en-US" altLang="ko-KR" sz="1600" dirty="0" smtClean="0"/>
              <a:t>)</a:t>
            </a:r>
            <a:endParaRPr lang="ko-KR" altLang="en-US" sz="1600" dirty="0"/>
          </a:p>
        </p:txBody>
      </p:sp>
    </p:spTree>
    <p:extLst>
      <p:ext uri="{BB962C8B-B14F-4D97-AF65-F5344CB8AC3E}">
        <p14:creationId xmlns:p14="http://schemas.microsoft.com/office/powerpoint/2010/main" val="41120336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640081" y="2448580"/>
            <a:ext cx="5379719" cy="523220"/>
          </a:xfrm>
          <a:prstGeom prst="rect">
            <a:avLst/>
          </a:prstGeom>
          <a:noFill/>
          <a:ln>
            <a:noFill/>
          </a:ln>
        </p:spPr>
        <p:txBody>
          <a:bodyPr wrap="square" rtlCol="0">
            <a:spAutoFit/>
          </a:bodyPr>
          <a:lstStyle/>
          <a:p>
            <a:r>
              <a:rPr lang="en-US" sz="2800" b="1" dirty="0" smtClean="0">
                <a:latin typeface="Helvetica" pitchFamily="34" charset="0"/>
                <a:cs typeface="Helvetica" pitchFamily="34" charset="0"/>
              </a:rPr>
              <a:t>Location of Major Venues</a:t>
            </a:r>
          </a:p>
        </p:txBody>
      </p:sp>
      <p:sp>
        <p:nvSpPr>
          <p:cNvPr id="5" name="Slide Number Placeholder 4"/>
          <p:cNvSpPr>
            <a:spLocks noGrp="1"/>
          </p:cNvSpPr>
          <p:nvPr>
            <p:ph type="sldNum" sz="quarter" idx="12"/>
          </p:nvPr>
        </p:nvSpPr>
        <p:spPr/>
        <p:txBody>
          <a:bodyPr/>
          <a:lstStyle/>
          <a:p>
            <a:fld id="{7EE528F4-D5A0-4685-975C-C614BF32372E}" type="slidenum">
              <a:rPr lang="en-US" smtClean="0"/>
              <a:pPr/>
              <a:t>8</a:t>
            </a:fld>
            <a:endParaRPr lang="en-US" dirty="0"/>
          </a:p>
        </p:txBody>
      </p:sp>
      <p:sp>
        <p:nvSpPr>
          <p:cNvPr id="2" name="TextBox 1"/>
          <p:cNvSpPr txBox="1"/>
          <p:nvPr/>
        </p:nvSpPr>
        <p:spPr>
          <a:xfrm>
            <a:off x="762000" y="3016154"/>
            <a:ext cx="3733800" cy="1015663"/>
          </a:xfrm>
          <a:prstGeom prst="rect">
            <a:avLst/>
          </a:prstGeom>
          <a:noFill/>
        </p:spPr>
        <p:txBody>
          <a:bodyPr wrap="square" rtlCol="0">
            <a:spAutoFit/>
          </a:bodyPr>
          <a:lstStyle/>
          <a:p>
            <a:r>
              <a:rPr lang="en-US" altLang="ko-KR" sz="2000" dirty="0" smtClean="0">
                <a:solidFill>
                  <a:schemeClr val="accent6">
                    <a:lumMod val="75000"/>
                  </a:schemeClr>
                </a:solidFill>
              </a:rPr>
              <a:t>- COEX</a:t>
            </a:r>
          </a:p>
          <a:p>
            <a:r>
              <a:rPr lang="en-US" altLang="ko-KR" sz="2000" dirty="0" smtClean="0">
                <a:solidFill>
                  <a:schemeClr val="accent6">
                    <a:lumMod val="75000"/>
                  </a:schemeClr>
                </a:solidFill>
              </a:rPr>
              <a:t>- KINTEX</a:t>
            </a:r>
          </a:p>
          <a:p>
            <a:r>
              <a:rPr lang="en-US" altLang="ko-KR" sz="2000" dirty="0" smtClean="0">
                <a:solidFill>
                  <a:schemeClr val="accent6">
                    <a:lumMod val="75000"/>
                  </a:schemeClr>
                </a:solidFill>
              </a:rPr>
              <a:t>- BEXCO</a:t>
            </a:r>
            <a:endParaRPr lang="ko-KR" altLang="en-US" sz="2000" dirty="0">
              <a:solidFill>
                <a:schemeClr val="accent6">
                  <a:lumMod val="75000"/>
                </a:schemeClr>
              </a:solidFill>
            </a:endParaRPr>
          </a:p>
        </p:txBody>
      </p:sp>
      <p:sp>
        <p:nvSpPr>
          <p:cNvPr id="8" name="TextBox 7"/>
          <p:cNvSpPr txBox="1"/>
          <p:nvPr/>
        </p:nvSpPr>
        <p:spPr>
          <a:xfrm>
            <a:off x="563881" y="2526268"/>
            <a:ext cx="45719" cy="369332"/>
          </a:xfrm>
          <a:prstGeom prst="rect">
            <a:avLst/>
          </a:prstGeom>
          <a:solidFill>
            <a:srgbClr val="C5922B"/>
          </a:solidFill>
          <a:ln>
            <a:noFill/>
          </a:ln>
        </p:spPr>
        <p:txBody>
          <a:bodyPr wrap="square" rtlCol="0">
            <a:spAutoFit/>
          </a:bodyPr>
          <a:lstStyle/>
          <a:p>
            <a:endParaRPr lang="en-US" dirty="0">
              <a:solidFill>
                <a:srgbClr val="C5922B"/>
              </a:solidFill>
            </a:endParaRPr>
          </a:p>
        </p:txBody>
      </p:sp>
    </p:spTree>
    <p:extLst>
      <p:ext uri="{BB962C8B-B14F-4D97-AF65-F5344CB8AC3E}">
        <p14:creationId xmlns:p14="http://schemas.microsoft.com/office/powerpoint/2010/main" val="42647391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그림 7"/>
          <p:cNvPicPr>
            <a:picLocks noChangeAspect="1"/>
          </p:cNvPicPr>
          <p:nvPr/>
        </p:nvPicPr>
        <p:blipFill rotWithShape="1">
          <a:blip r:embed="rId3">
            <a:extLst>
              <a:ext uri="{28A0092B-C50C-407E-A947-70E740481C1C}">
                <a14:useLocalDpi xmlns:a14="http://schemas.microsoft.com/office/drawing/2010/main" val="0"/>
              </a:ext>
            </a:extLst>
          </a:blip>
          <a:srcRect l="3273" t="4845"/>
          <a:stretch/>
        </p:blipFill>
        <p:spPr>
          <a:xfrm>
            <a:off x="4615455" y="1676402"/>
            <a:ext cx="4071345" cy="2285998"/>
          </a:xfrm>
          <a:prstGeom prst="rect">
            <a:avLst/>
          </a:prstGeom>
        </p:spPr>
      </p:pic>
      <p:sp>
        <p:nvSpPr>
          <p:cNvPr id="2" name="Foliennummernplatzhalter 1"/>
          <p:cNvSpPr>
            <a:spLocks noGrp="1"/>
          </p:cNvSpPr>
          <p:nvPr>
            <p:ph type="sldNum" sz="quarter" idx="12"/>
          </p:nvPr>
        </p:nvSpPr>
        <p:spPr/>
        <p:txBody>
          <a:bodyPr/>
          <a:lstStyle/>
          <a:p>
            <a:fld id="{7EE528F4-D5A0-4685-975C-C614BF32372E}" type="slidenum">
              <a:rPr lang="en-US" smtClean="0"/>
              <a:pPr/>
              <a:t>9</a:t>
            </a:fld>
            <a:endParaRPr lang="en-US" dirty="0"/>
          </a:p>
        </p:txBody>
      </p:sp>
      <p:sp>
        <p:nvSpPr>
          <p:cNvPr id="9" name="Title 2"/>
          <p:cNvSpPr txBox="1">
            <a:spLocks/>
          </p:cNvSpPr>
          <p:nvPr/>
        </p:nvSpPr>
        <p:spPr>
          <a:xfrm>
            <a:off x="457200" y="685800"/>
            <a:ext cx="82296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latin typeface="Helvetica"/>
                <a:cs typeface="Helvetica"/>
              </a:rPr>
              <a:t>COEX</a:t>
            </a:r>
            <a:r>
              <a:rPr lang="en-US" sz="1400" dirty="0" smtClean="0">
                <a:latin typeface="Helvetica"/>
                <a:cs typeface="Helvetica"/>
              </a:rPr>
              <a:t>(SEOUL)</a:t>
            </a:r>
          </a:p>
          <a:p>
            <a:r>
              <a:rPr lang="en-US" sz="1400" dirty="0" smtClean="0">
                <a:latin typeface="Helvetica"/>
                <a:cs typeface="Helvetica"/>
              </a:rPr>
              <a:t>http://www.coex.co.kr</a:t>
            </a:r>
            <a:endParaRPr lang="en-US" sz="2800" dirty="0">
              <a:latin typeface="Helvetica"/>
              <a:cs typeface="Helvetica"/>
            </a:endParaRPr>
          </a:p>
        </p:txBody>
      </p:sp>
      <p:sp>
        <p:nvSpPr>
          <p:cNvPr id="10" name="Content Placeholder 4"/>
          <p:cNvSpPr txBox="1">
            <a:spLocks/>
          </p:cNvSpPr>
          <p:nvPr/>
        </p:nvSpPr>
        <p:spPr>
          <a:xfrm>
            <a:off x="152399" y="1676402"/>
            <a:ext cx="4724401" cy="548640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latin typeface="Helvetica"/>
                <a:cs typeface="Helvetica"/>
              </a:rPr>
              <a:t>Total Exhibition Area </a:t>
            </a:r>
            <a:r>
              <a:rPr lang="en-US" sz="1800" dirty="0">
                <a:latin typeface="Helvetica"/>
                <a:cs typeface="Helvetica"/>
              </a:rPr>
              <a:t>: </a:t>
            </a:r>
            <a:r>
              <a:rPr lang="en-US" sz="1800" dirty="0" smtClean="0">
                <a:latin typeface="Helvetica"/>
                <a:cs typeface="Helvetica"/>
              </a:rPr>
              <a:t>36,007</a:t>
            </a:r>
            <a:r>
              <a:rPr lang="en-US" sz="1800" dirty="0" smtClean="0">
                <a:latin typeface="Helvetica" pitchFamily="34" charset="0"/>
                <a:cs typeface="Helvetica" pitchFamily="34" charset="0"/>
              </a:rPr>
              <a:t>㎡</a:t>
            </a:r>
          </a:p>
          <a:p>
            <a:endParaRPr lang="en-US" sz="1800" dirty="0" smtClean="0">
              <a:latin typeface="Helvetica" pitchFamily="34" charset="0"/>
              <a:cs typeface="Helvetica" pitchFamily="34" charset="0"/>
            </a:endParaRPr>
          </a:p>
          <a:p>
            <a:r>
              <a:rPr lang="en-US" sz="1800" dirty="0" smtClean="0">
                <a:latin typeface="Helvetica"/>
                <a:cs typeface="Helvetica"/>
              </a:rPr>
              <a:t>Exhibition Hall(4 Halls)                                                     </a:t>
            </a:r>
          </a:p>
          <a:p>
            <a:pPr marL="0" indent="0">
              <a:buNone/>
            </a:pPr>
            <a:r>
              <a:rPr lang="en-US" sz="1800" dirty="0" smtClean="0">
                <a:latin typeface="Helvetica"/>
                <a:cs typeface="Helvetica"/>
              </a:rPr>
              <a:t>     </a:t>
            </a:r>
            <a:r>
              <a:rPr lang="en-US" sz="1800" dirty="0">
                <a:latin typeface="Helvetica"/>
                <a:cs typeface="Helvetica"/>
              </a:rPr>
              <a:t> </a:t>
            </a:r>
            <a:r>
              <a:rPr lang="en-US" sz="1800" dirty="0" smtClean="0">
                <a:latin typeface="Helvetica"/>
                <a:cs typeface="Helvetica"/>
              </a:rPr>
              <a:t>Indoor Hall </a:t>
            </a:r>
            <a:r>
              <a:rPr lang="en-US" sz="1800" dirty="0">
                <a:latin typeface="Helvetica"/>
                <a:cs typeface="Helvetica"/>
              </a:rPr>
              <a:t>: </a:t>
            </a:r>
            <a:r>
              <a:rPr lang="en-US" sz="1800" dirty="0" smtClean="0">
                <a:latin typeface="Helvetica"/>
                <a:cs typeface="Helvetica"/>
              </a:rPr>
              <a:t>36,007</a:t>
            </a:r>
            <a:r>
              <a:rPr lang="en-US" altLang="ko-KR" sz="1800" dirty="0" smtClean="0">
                <a:latin typeface="Helvetica"/>
                <a:cs typeface="Helvetica"/>
              </a:rPr>
              <a:t>㎡</a:t>
            </a:r>
            <a:endParaRPr lang="en-US" sz="1800" dirty="0" smtClean="0">
              <a:latin typeface="Helvetica"/>
              <a:cs typeface="Helvetica"/>
            </a:endParaRPr>
          </a:p>
          <a:p>
            <a:pPr marL="0" indent="0">
              <a:buNone/>
            </a:pPr>
            <a:r>
              <a:rPr lang="en-US" sz="1800" dirty="0" smtClean="0">
                <a:latin typeface="Helvetica"/>
                <a:cs typeface="Helvetica"/>
              </a:rPr>
              <a:t>      Floor Load : 1.5ton/</a:t>
            </a:r>
            <a:r>
              <a:rPr lang="en-US" altLang="ko-KR" sz="1800" dirty="0" smtClean="0">
                <a:latin typeface="Helvetica"/>
                <a:cs typeface="Helvetica"/>
              </a:rPr>
              <a:t>㎡</a:t>
            </a:r>
            <a:endParaRPr lang="en-US" sz="1800" dirty="0" smtClean="0">
              <a:latin typeface="Helvetica"/>
              <a:cs typeface="Helvetica"/>
            </a:endParaRPr>
          </a:p>
          <a:p>
            <a:pPr marL="0" indent="0">
              <a:buNone/>
            </a:pPr>
            <a:r>
              <a:rPr lang="en-US" sz="1800" dirty="0">
                <a:latin typeface="Helvetica"/>
                <a:cs typeface="Helvetica"/>
              </a:rPr>
              <a:t> </a:t>
            </a:r>
            <a:r>
              <a:rPr lang="en-US" sz="1800" dirty="0" smtClean="0">
                <a:latin typeface="Helvetica"/>
                <a:cs typeface="Helvetica"/>
              </a:rPr>
              <a:t>     Ceiling Height : 8~17.5M</a:t>
            </a:r>
          </a:p>
          <a:p>
            <a:pPr marL="0" indent="0">
              <a:buNone/>
            </a:pPr>
            <a:r>
              <a:rPr lang="en-US" sz="1800" dirty="0" smtClean="0">
                <a:latin typeface="Helvetica"/>
                <a:cs typeface="Helvetica"/>
              </a:rPr>
              <a:t>      Divided into 2 Halls each</a:t>
            </a:r>
          </a:p>
          <a:p>
            <a:pPr marL="0" indent="0">
              <a:buNone/>
            </a:pPr>
            <a:endParaRPr lang="en-US" sz="1800" dirty="0">
              <a:latin typeface="Helvetica"/>
              <a:cs typeface="Helvetica"/>
            </a:endParaRPr>
          </a:p>
          <a:p>
            <a:r>
              <a:rPr lang="en-US" sz="1800" dirty="0">
                <a:latin typeface="Helvetica"/>
                <a:cs typeface="Helvetica"/>
              </a:rPr>
              <a:t> Exhibition Hall A : </a:t>
            </a:r>
            <a:r>
              <a:rPr lang="en-US" sz="1800" dirty="0" smtClean="0">
                <a:latin typeface="Helvetica"/>
                <a:cs typeface="Helvetica"/>
              </a:rPr>
              <a:t>10,368</a:t>
            </a:r>
            <a:r>
              <a:rPr lang="en-US" altLang="ko-KR" sz="1800" dirty="0" smtClean="0">
                <a:latin typeface="Helvetica"/>
                <a:cs typeface="Helvetica"/>
              </a:rPr>
              <a:t>㎡</a:t>
            </a:r>
            <a:endParaRPr lang="en-US" sz="1800" dirty="0">
              <a:latin typeface="Helvetica"/>
              <a:cs typeface="Helvetica"/>
            </a:endParaRPr>
          </a:p>
          <a:p>
            <a:r>
              <a:rPr lang="en-US" sz="1800" dirty="0" smtClean="0">
                <a:latin typeface="Helvetica"/>
                <a:cs typeface="Helvetica"/>
              </a:rPr>
              <a:t> Exhibition Hall B : </a:t>
            </a:r>
            <a:r>
              <a:rPr lang="en-US" altLang="ko-KR" sz="1800" dirty="0" smtClean="0">
                <a:latin typeface="Helvetica"/>
                <a:cs typeface="Helvetica"/>
              </a:rPr>
              <a:t>8,010㎡</a:t>
            </a:r>
            <a:endParaRPr lang="en-US" sz="1800" dirty="0" smtClean="0">
              <a:latin typeface="Helvetica"/>
              <a:cs typeface="Helvetica"/>
            </a:endParaRPr>
          </a:p>
          <a:p>
            <a:r>
              <a:rPr lang="en-US" sz="1800" dirty="0" smtClean="0">
                <a:latin typeface="Helvetica"/>
                <a:cs typeface="Helvetica"/>
              </a:rPr>
              <a:t> Exhibition Hall C : 10,348</a:t>
            </a:r>
            <a:r>
              <a:rPr lang="en-US" altLang="ko-KR" sz="1800" dirty="0" smtClean="0">
                <a:latin typeface="Helvetica"/>
                <a:cs typeface="Helvetica"/>
              </a:rPr>
              <a:t>㎡</a:t>
            </a:r>
            <a:endParaRPr lang="en-US" sz="1800" dirty="0" smtClean="0">
              <a:latin typeface="Helvetica"/>
              <a:cs typeface="Helvetica"/>
            </a:endParaRPr>
          </a:p>
          <a:p>
            <a:r>
              <a:rPr lang="en-US" sz="1800" dirty="0" smtClean="0">
                <a:latin typeface="Helvetica"/>
                <a:cs typeface="Helvetica"/>
              </a:rPr>
              <a:t> Exhibition Hall D : 7,281</a:t>
            </a:r>
            <a:r>
              <a:rPr lang="en-US" altLang="ko-KR" sz="1800" dirty="0">
                <a:latin typeface="Helvetica"/>
                <a:cs typeface="Helvetica"/>
              </a:rPr>
              <a:t>㎡</a:t>
            </a:r>
          </a:p>
          <a:p>
            <a:pPr marL="0" indent="0">
              <a:buNone/>
            </a:pPr>
            <a:endParaRPr lang="en-US" sz="1800" dirty="0" smtClean="0">
              <a:latin typeface="Helvetica"/>
              <a:cs typeface="Helvetica"/>
            </a:endParaRPr>
          </a:p>
          <a:p>
            <a:endParaRPr lang="en-US" sz="1800" dirty="0" smtClean="0">
              <a:latin typeface="Helvetica"/>
              <a:cs typeface="Helvetica"/>
            </a:endParaRPr>
          </a:p>
          <a:p>
            <a:pPr marL="0" indent="0">
              <a:buNone/>
            </a:pPr>
            <a:endParaRPr lang="en-US" altLang="ko-KR" sz="1800" dirty="0">
              <a:latin typeface="Helvetica"/>
              <a:cs typeface="Helvetica"/>
            </a:endParaRPr>
          </a:p>
          <a:p>
            <a:pPr marL="0" indent="0">
              <a:buNone/>
            </a:pPr>
            <a:endParaRPr lang="en-US" sz="1800" dirty="0" smtClean="0">
              <a:latin typeface="Helvetica"/>
              <a:cs typeface="Helvetica"/>
            </a:endParaRPr>
          </a:p>
          <a:p>
            <a:pPr marL="0" indent="0">
              <a:buNone/>
            </a:pPr>
            <a:r>
              <a:rPr lang="en-US" sz="1800" dirty="0" smtClean="0">
                <a:latin typeface="Helvetica"/>
                <a:cs typeface="Helvetica"/>
              </a:rPr>
              <a:t>          </a:t>
            </a:r>
          </a:p>
          <a:p>
            <a:pPr marL="0" indent="0">
              <a:buNone/>
            </a:pPr>
            <a:endParaRPr lang="en-US" sz="1800" dirty="0" smtClean="0">
              <a:latin typeface="Helvetica"/>
              <a:cs typeface="Helvetica"/>
            </a:endParaRPr>
          </a:p>
          <a:p>
            <a:pPr marL="0" indent="0">
              <a:buNone/>
            </a:pPr>
            <a:endParaRPr lang="en-US" sz="1800" dirty="0">
              <a:latin typeface="Helvetica"/>
              <a:cs typeface="Helvetica"/>
            </a:endParaRPr>
          </a:p>
          <a:p>
            <a:pPr marL="0" indent="0">
              <a:buNone/>
            </a:pPr>
            <a:r>
              <a:rPr lang="en-US" sz="1800" dirty="0" smtClean="0">
                <a:latin typeface="Helvetica"/>
                <a:cs typeface="Helvetica"/>
              </a:rPr>
              <a:t/>
            </a:r>
            <a:br>
              <a:rPr lang="en-US" sz="1800" dirty="0" smtClean="0">
                <a:latin typeface="Helvetica"/>
                <a:cs typeface="Helvetica"/>
              </a:rPr>
            </a:br>
            <a:endParaRPr lang="en-US" sz="1800" dirty="0" smtClean="0">
              <a:latin typeface="Helvetica"/>
              <a:cs typeface="Helvetica"/>
            </a:endParaRPr>
          </a:p>
          <a:p>
            <a:endParaRPr lang="en-US" sz="1800" dirty="0">
              <a:latin typeface="Helvetica"/>
              <a:cs typeface="Helvetica"/>
            </a:endParaRPr>
          </a:p>
        </p:txBody>
      </p:sp>
      <p:pic>
        <p:nvPicPr>
          <p:cNvPr id="3" name="그림 2"/>
          <p:cNvPicPr>
            <a:picLocks noChangeAspect="1"/>
          </p:cNvPicPr>
          <p:nvPr/>
        </p:nvPicPr>
        <p:blipFill rotWithShape="1">
          <a:blip r:embed="rId4">
            <a:extLst>
              <a:ext uri="{28A0092B-C50C-407E-A947-70E740481C1C}">
                <a14:useLocalDpi xmlns:a14="http://schemas.microsoft.com/office/drawing/2010/main" val="0"/>
              </a:ext>
            </a:extLst>
          </a:blip>
          <a:srcRect l="4051" t="6880" r="7088" b="6667"/>
          <a:stretch/>
        </p:blipFill>
        <p:spPr>
          <a:xfrm>
            <a:off x="4618503" y="3962400"/>
            <a:ext cx="4071345" cy="2514600"/>
          </a:xfrm>
          <a:prstGeom prst="rect">
            <a:avLst/>
          </a:prstGeom>
        </p:spPr>
      </p:pic>
    </p:spTree>
    <p:extLst>
      <p:ext uri="{BB962C8B-B14F-4D97-AF65-F5344CB8AC3E}">
        <p14:creationId xmlns:p14="http://schemas.microsoft.com/office/powerpoint/2010/main" val="385565050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그림 5"/>
          <p:cNvPicPr>
            <a:picLocks noChangeAspect="1"/>
          </p:cNvPicPr>
          <p:nvPr/>
        </p:nvPicPr>
        <p:blipFill rotWithShape="1">
          <a:blip r:embed="rId3">
            <a:extLst>
              <a:ext uri="{28A0092B-C50C-407E-A947-70E740481C1C}">
                <a14:useLocalDpi xmlns:a14="http://schemas.microsoft.com/office/drawing/2010/main" val="0"/>
              </a:ext>
            </a:extLst>
          </a:blip>
          <a:srcRect l="6419" t="6012" r="3035" b="2969"/>
          <a:stretch/>
        </p:blipFill>
        <p:spPr>
          <a:xfrm>
            <a:off x="4724399" y="1676402"/>
            <a:ext cx="3962401" cy="2285999"/>
          </a:xfrm>
          <a:prstGeom prst="rect">
            <a:avLst/>
          </a:prstGeom>
        </p:spPr>
      </p:pic>
      <p:sp>
        <p:nvSpPr>
          <p:cNvPr id="2" name="Foliennummernplatzhalter 1"/>
          <p:cNvSpPr>
            <a:spLocks noGrp="1"/>
          </p:cNvSpPr>
          <p:nvPr>
            <p:ph type="sldNum" sz="quarter" idx="12"/>
          </p:nvPr>
        </p:nvSpPr>
        <p:spPr/>
        <p:txBody>
          <a:bodyPr/>
          <a:lstStyle/>
          <a:p>
            <a:fld id="{7EE528F4-D5A0-4685-975C-C614BF32372E}" type="slidenum">
              <a:rPr lang="en-US" smtClean="0"/>
              <a:pPr/>
              <a:t>10</a:t>
            </a:fld>
            <a:endParaRPr lang="en-US" dirty="0"/>
          </a:p>
        </p:txBody>
      </p:sp>
      <p:sp>
        <p:nvSpPr>
          <p:cNvPr id="4" name="Content Placeholder 4"/>
          <p:cNvSpPr txBox="1">
            <a:spLocks/>
          </p:cNvSpPr>
          <p:nvPr/>
        </p:nvSpPr>
        <p:spPr>
          <a:xfrm>
            <a:off x="152399" y="1447800"/>
            <a:ext cx="4724401" cy="548640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latin typeface="Helvetica"/>
                <a:cs typeface="Helvetica"/>
              </a:rPr>
              <a:t>Total Exhibition Area </a:t>
            </a:r>
            <a:r>
              <a:rPr lang="en-US" sz="1800" dirty="0">
                <a:latin typeface="Helvetica"/>
                <a:cs typeface="Helvetica"/>
              </a:rPr>
              <a:t>: 108,566</a:t>
            </a:r>
            <a:r>
              <a:rPr lang="en-US" sz="1800" dirty="0" smtClean="0">
                <a:latin typeface="Helvetica" pitchFamily="34" charset="0"/>
                <a:cs typeface="Helvetica" pitchFamily="34" charset="0"/>
              </a:rPr>
              <a:t>㎡</a:t>
            </a:r>
          </a:p>
          <a:p>
            <a:endParaRPr lang="en-US" sz="1800" dirty="0" smtClean="0">
              <a:latin typeface="Helvetica" pitchFamily="34" charset="0"/>
              <a:cs typeface="Helvetica" pitchFamily="34" charset="0"/>
            </a:endParaRPr>
          </a:p>
          <a:p>
            <a:r>
              <a:rPr lang="en-US" sz="1800" dirty="0" smtClean="0">
                <a:latin typeface="Helvetica"/>
                <a:cs typeface="Helvetica"/>
              </a:rPr>
              <a:t>KINTEX 1 (Hall 1 ~ Hall 5)                                                     </a:t>
            </a:r>
          </a:p>
          <a:p>
            <a:pPr marL="0" indent="0">
              <a:buNone/>
            </a:pPr>
            <a:r>
              <a:rPr lang="en-US" sz="1800" dirty="0" smtClean="0">
                <a:latin typeface="Helvetica"/>
                <a:cs typeface="Helvetica"/>
              </a:rPr>
              <a:t>         Indoor Hall </a:t>
            </a:r>
            <a:r>
              <a:rPr lang="en-US" sz="1800" dirty="0">
                <a:latin typeface="Helvetica"/>
                <a:cs typeface="Helvetica"/>
              </a:rPr>
              <a:t>: 53,975</a:t>
            </a:r>
            <a:r>
              <a:rPr lang="en-US" sz="1800" dirty="0" smtClean="0">
                <a:latin typeface="Helvetica"/>
                <a:cs typeface="Helvetica"/>
              </a:rPr>
              <a:t>㎡</a:t>
            </a:r>
          </a:p>
          <a:p>
            <a:pPr marL="0" indent="0">
              <a:buNone/>
            </a:pPr>
            <a:r>
              <a:rPr lang="en-US" sz="1800" dirty="0">
                <a:latin typeface="Helvetica"/>
                <a:cs typeface="Helvetica"/>
              </a:rPr>
              <a:t> </a:t>
            </a:r>
            <a:r>
              <a:rPr lang="en-US" sz="1800" dirty="0" smtClean="0">
                <a:latin typeface="Helvetica"/>
                <a:cs typeface="Helvetica"/>
              </a:rPr>
              <a:t>        Outdoor Hall </a:t>
            </a:r>
            <a:r>
              <a:rPr lang="en-US" sz="1800" dirty="0">
                <a:latin typeface="Helvetica"/>
                <a:cs typeface="Helvetica"/>
              </a:rPr>
              <a:t>: 8,195</a:t>
            </a:r>
            <a:r>
              <a:rPr lang="en-US" sz="1800" dirty="0" smtClean="0">
                <a:latin typeface="Helvetica"/>
                <a:cs typeface="Helvetica"/>
              </a:rPr>
              <a:t>㎡</a:t>
            </a:r>
          </a:p>
          <a:p>
            <a:pPr marL="0" indent="0">
              <a:buNone/>
            </a:pPr>
            <a:r>
              <a:rPr lang="en-US" sz="1800" dirty="0">
                <a:latin typeface="Helvetica"/>
                <a:cs typeface="Helvetica"/>
              </a:rPr>
              <a:t> </a:t>
            </a:r>
            <a:r>
              <a:rPr lang="en-US" sz="1800" dirty="0" smtClean="0">
                <a:latin typeface="Helvetica"/>
                <a:cs typeface="Helvetica"/>
              </a:rPr>
              <a:t>        Floor Load : 5ton</a:t>
            </a:r>
            <a:r>
              <a:rPr lang="en-US" sz="1800" dirty="0">
                <a:latin typeface="Helvetica"/>
                <a:cs typeface="Helvetica"/>
              </a:rPr>
              <a:t>/</a:t>
            </a:r>
            <a:r>
              <a:rPr lang="en-US" sz="1800" dirty="0" smtClean="0">
                <a:latin typeface="Helvetica"/>
                <a:cs typeface="Helvetica"/>
              </a:rPr>
              <a:t>㎡</a:t>
            </a:r>
          </a:p>
          <a:p>
            <a:pPr marL="0" indent="0">
              <a:buNone/>
            </a:pPr>
            <a:r>
              <a:rPr lang="en-US" sz="1800" dirty="0">
                <a:latin typeface="Helvetica"/>
                <a:cs typeface="Helvetica"/>
              </a:rPr>
              <a:t> </a:t>
            </a:r>
            <a:r>
              <a:rPr lang="en-US" sz="1800" dirty="0" smtClean="0">
                <a:latin typeface="Helvetica"/>
                <a:cs typeface="Helvetica"/>
              </a:rPr>
              <a:t>        Ceiling Height : 15m</a:t>
            </a:r>
          </a:p>
          <a:p>
            <a:pPr marL="0" indent="0">
              <a:buNone/>
            </a:pPr>
            <a:r>
              <a:rPr lang="en-US" sz="1800" dirty="0" smtClean="0">
                <a:latin typeface="Helvetica"/>
                <a:cs typeface="Helvetica"/>
              </a:rPr>
              <a:t>         Divided into 2 Halls each</a:t>
            </a:r>
          </a:p>
          <a:p>
            <a:pPr marL="0" indent="0">
              <a:buNone/>
            </a:pPr>
            <a:endParaRPr lang="en-US" sz="1800" dirty="0" smtClean="0">
              <a:latin typeface="Helvetica"/>
              <a:cs typeface="Helvetica"/>
            </a:endParaRPr>
          </a:p>
          <a:p>
            <a:r>
              <a:rPr lang="en-US" sz="1800" dirty="0" smtClean="0">
                <a:latin typeface="Helvetica"/>
                <a:cs typeface="Helvetica"/>
              </a:rPr>
              <a:t>KINTEX 2 (Hall 6 ~ Hall 10)</a:t>
            </a:r>
          </a:p>
          <a:p>
            <a:pPr marL="0" indent="0">
              <a:buNone/>
            </a:pPr>
            <a:r>
              <a:rPr lang="en-US" sz="1800" dirty="0">
                <a:latin typeface="Helvetica"/>
                <a:cs typeface="Helvetica"/>
              </a:rPr>
              <a:t>         Indoor Hall : 54,563</a:t>
            </a:r>
            <a:r>
              <a:rPr lang="en-US" sz="1800" dirty="0" smtClean="0">
                <a:latin typeface="Helvetica"/>
                <a:cs typeface="Helvetica"/>
              </a:rPr>
              <a:t>㎡</a:t>
            </a:r>
          </a:p>
          <a:p>
            <a:pPr marL="0" indent="0">
              <a:buNone/>
            </a:pPr>
            <a:r>
              <a:rPr lang="en-US" sz="1800" dirty="0" smtClean="0">
                <a:latin typeface="Helvetica"/>
                <a:cs typeface="Helvetica"/>
              </a:rPr>
              <a:t>         </a:t>
            </a:r>
            <a:r>
              <a:rPr lang="en-US" altLang="ko-KR" sz="1800" dirty="0">
                <a:latin typeface="Helvetica"/>
                <a:cs typeface="Helvetica"/>
              </a:rPr>
              <a:t>Floor Load : 5ton/㎡</a:t>
            </a:r>
          </a:p>
          <a:p>
            <a:pPr marL="0" indent="0">
              <a:buNone/>
            </a:pPr>
            <a:r>
              <a:rPr lang="en-US" altLang="ko-KR" sz="1800" dirty="0">
                <a:latin typeface="Helvetica"/>
                <a:cs typeface="Helvetica"/>
              </a:rPr>
              <a:t>         Ceiling Height : </a:t>
            </a:r>
            <a:r>
              <a:rPr lang="en-US" altLang="ko-KR" sz="1800" dirty="0" smtClean="0">
                <a:latin typeface="Helvetica"/>
                <a:cs typeface="Helvetica"/>
              </a:rPr>
              <a:t>10,12,15 m</a:t>
            </a:r>
            <a:endParaRPr lang="en-US" altLang="ko-KR" sz="1800" dirty="0">
              <a:latin typeface="Helvetica"/>
              <a:cs typeface="Helvetica"/>
            </a:endParaRPr>
          </a:p>
          <a:p>
            <a:pPr marL="0" indent="0">
              <a:buNone/>
            </a:pPr>
            <a:r>
              <a:rPr lang="en-US" sz="1800" dirty="0">
                <a:latin typeface="Helvetica"/>
                <a:cs typeface="Helvetica"/>
              </a:rPr>
              <a:t> </a:t>
            </a:r>
            <a:r>
              <a:rPr lang="en-US" sz="1800" dirty="0" smtClean="0">
                <a:latin typeface="Helvetica"/>
                <a:cs typeface="Helvetica"/>
              </a:rPr>
              <a:t>        Divided </a:t>
            </a:r>
            <a:r>
              <a:rPr lang="en-US" sz="1800" dirty="0">
                <a:latin typeface="Helvetica"/>
                <a:cs typeface="Helvetica"/>
              </a:rPr>
              <a:t>into 2 Halls each</a:t>
            </a:r>
          </a:p>
          <a:p>
            <a:pPr marL="0" indent="0">
              <a:buNone/>
            </a:pPr>
            <a:endParaRPr lang="en-US" altLang="ko-KR" sz="1800" dirty="0">
              <a:latin typeface="Helvetica"/>
              <a:cs typeface="Helvetica"/>
            </a:endParaRPr>
          </a:p>
          <a:p>
            <a:pPr marL="0" indent="0">
              <a:buNone/>
            </a:pPr>
            <a:endParaRPr lang="en-US" sz="1800" dirty="0" smtClean="0">
              <a:latin typeface="Helvetica"/>
              <a:cs typeface="Helvetica"/>
            </a:endParaRPr>
          </a:p>
          <a:p>
            <a:pPr marL="0" indent="0">
              <a:buNone/>
            </a:pPr>
            <a:r>
              <a:rPr lang="en-US" sz="1800" dirty="0" smtClean="0">
                <a:latin typeface="Helvetica"/>
                <a:cs typeface="Helvetica"/>
              </a:rPr>
              <a:t>          </a:t>
            </a:r>
          </a:p>
          <a:p>
            <a:pPr marL="0" indent="0">
              <a:buNone/>
            </a:pPr>
            <a:endParaRPr lang="en-US" sz="1800" dirty="0" smtClean="0">
              <a:latin typeface="Helvetica"/>
              <a:cs typeface="Helvetica"/>
            </a:endParaRPr>
          </a:p>
          <a:p>
            <a:pPr marL="0" indent="0">
              <a:buNone/>
            </a:pPr>
            <a:endParaRPr lang="en-US" sz="1800" dirty="0">
              <a:latin typeface="Helvetica"/>
              <a:cs typeface="Helvetica"/>
            </a:endParaRPr>
          </a:p>
          <a:p>
            <a:pPr marL="0" indent="0">
              <a:buNone/>
            </a:pPr>
            <a:r>
              <a:rPr lang="en-US" sz="1800" dirty="0" smtClean="0">
                <a:latin typeface="Helvetica"/>
                <a:cs typeface="Helvetica"/>
              </a:rPr>
              <a:t/>
            </a:r>
            <a:br>
              <a:rPr lang="en-US" sz="1800" dirty="0" smtClean="0">
                <a:latin typeface="Helvetica"/>
                <a:cs typeface="Helvetica"/>
              </a:rPr>
            </a:br>
            <a:endParaRPr lang="en-US" sz="1800" dirty="0" smtClean="0">
              <a:latin typeface="Helvetica"/>
              <a:cs typeface="Helvetica"/>
            </a:endParaRPr>
          </a:p>
          <a:p>
            <a:endParaRPr lang="en-US" sz="1800" dirty="0">
              <a:latin typeface="Helvetica"/>
              <a:cs typeface="Helvetica"/>
            </a:endParaRPr>
          </a:p>
        </p:txBody>
      </p:sp>
      <p:sp>
        <p:nvSpPr>
          <p:cNvPr id="9" name="Title 2"/>
          <p:cNvSpPr txBox="1">
            <a:spLocks/>
          </p:cNvSpPr>
          <p:nvPr/>
        </p:nvSpPr>
        <p:spPr>
          <a:xfrm>
            <a:off x="457200" y="685800"/>
            <a:ext cx="82296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latin typeface="Helvetica"/>
                <a:cs typeface="Helvetica"/>
              </a:rPr>
              <a:t>KINTEX</a:t>
            </a:r>
            <a:r>
              <a:rPr lang="en-US" sz="1400" dirty="0" smtClean="0">
                <a:latin typeface="Helvetica"/>
                <a:cs typeface="Helvetica"/>
              </a:rPr>
              <a:t>(GOYANG)</a:t>
            </a:r>
          </a:p>
          <a:p>
            <a:r>
              <a:rPr lang="en-US" sz="1400" dirty="0" smtClean="0">
                <a:latin typeface="Helvetica"/>
                <a:cs typeface="Helvetica"/>
              </a:rPr>
              <a:t>http://www.kintex.com</a:t>
            </a:r>
            <a:endParaRPr lang="en-US" sz="2800" dirty="0">
              <a:latin typeface="Helvetica"/>
              <a:cs typeface="Helvetica"/>
            </a:endParaRPr>
          </a:p>
        </p:txBody>
      </p:sp>
      <p:pic>
        <p:nvPicPr>
          <p:cNvPr id="5" name="그림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55267" y="3962401"/>
            <a:ext cx="3939494" cy="1997856"/>
          </a:xfrm>
          <a:prstGeom prst="rect">
            <a:avLst/>
          </a:prstGeom>
        </p:spPr>
      </p:pic>
    </p:spTree>
    <p:extLst>
      <p:ext uri="{BB962C8B-B14F-4D97-AF65-F5344CB8AC3E}">
        <p14:creationId xmlns:p14="http://schemas.microsoft.com/office/powerpoint/2010/main" val="295816348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p:txBody>
          <a:bodyPr/>
          <a:lstStyle/>
          <a:p>
            <a:fld id="{7EE528F4-D5A0-4685-975C-C614BF32372E}" type="slidenum">
              <a:rPr lang="en-US" smtClean="0"/>
              <a:pPr/>
              <a:t>11</a:t>
            </a:fld>
            <a:endParaRPr lang="en-US" dirty="0"/>
          </a:p>
        </p:txBody>
      </p:sp>
      <p:sp>
        <p:nvSpPr>
          <p:cNvPr id="3" name="Title 2"/>
          <p:cNvSpPr txBox="1">
            <a:spLocks/>
          </p:cNvSpPr>
          <p:nvPr/>
        </p:nvSpPr>
        <p:spPr>
          <a:xfrm>
            <a:off x="457200" y="685800"/>
            <a:ext cx="82296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latin typeface="Helvetica"/>
                <a:cs typeface="Helvetica"/>
              </a:rPr>
              <a:t>BEXCO</a:t>
            </a:r>
            <a:r>
              <a:rPr lang="en-US" sz="1400" dirty="0" smtClean="0">
                <a:latin typeface="Helvetica"/>
                <a:cs typeface="Helvetica"/>
              </a:rPr>
              <a:t>(BUSAN)</a:t>
            </a:r>
          </a:p>
          <a:p>
            <a:r>
              <a:rPr lang="en-US" sz="1400" dirty="0" smtClean="0">
                <a:latin typeface="Helvetica"/>
                <a:cs typeface="Helvetica"/>
              </a:rPr>
              <a:t>http://www.bexco.co.kr</a:t>
            </a:r>
            <a:endParaRPr lang="en-US" sz="2800" dirty="0">
              <a:latin typeface="Helvetica"/>
              <a:cs typeface="Helvetica"/>
            </a:endParaRPr>
          </a:p>
        </p:txBody>
      </p:sp>
      <p:sp>
        <p:nvSpPr>
          <p:cNvPr id="7" name="Content Placeholder 4"/>
          <p:cNvSpPr txBox="1">
            <a:spLocks/>
          </p:cNvSpPr>
          <p:nvPr/>
        </p:nvSpPr>
        <p:spPr>
          <a:xfrm>
            <a:off x="152399" y="1447800"/>
            <a:ext cx="4724401" cy="548640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latin typeface="Helvetica"/>
                <a:cs typeface="Helvetica"/>
              </a:rPr>
              <a:t>Total Exhibition Area </a:t>
            </a:r>
            <a:r>
              <a:rPr lang="en-US" sz="1800" dirty="0">
                <a:latin typeface="Helvetica"/>
                <a:cs typeface="Helvetica"/>
              </a:rPr>
              <a:t>: </a:t>
            </a:r>
            <a:r>
              <a:rPr lang="en-US" sz="1800" dirty="0" smtClean="0">
                <a:latin typeface="Helvetica"/>
                <a:cs typeface="Helvetica"/>
              </a:rPr>
              <a:t>48,509</a:t>
            </a:r>
            <a:r>
              <a:rPr lang="en-US" sz="1800" dirty="0" smtClean="0">
                <a:latin typeface="Helvetica" pitchFamily="34" charset="0"/>
                <a:cs typeface="Helvetica" pitchFamily="34" charset="0"/>
              </a:rPr>
              <a:t>㎡</a:t>
            </a:r>
          </a:p>
          <a:p>
            <a:endParaRPr lang="en-US" sz="1800" dirty="0" smtClean="0">
              <a:latin typeface="Helvetica" pitchFamily="34" charset="0"/>
              <a:cs typeface="Helvetica" pitchFamily="34" charset="0"/>
            </a:endParaRPr>
          </a:p>
          <a:p>
            <a:r>
              <a:rPr lang="en-US" sz="1800" dirty="0" smtClean="0">
                <a:latin typeface="Helvetica"/>
                <a:cs typeface="Helvetica"/>
              </a:rPr>
              <a:t>Exhibition Center 1 (Hall1 ~ Hall3)                                                     </a:t>
            </a:r>
          </a:p>
          <a:p>
            <a:pPr marL="0" indent="0">
              <a:buNone/>
            </a:pPr>
            <a:r>
              <a:rPr lang="en-US" sz="1800" dirty="0" smtClean="0">
                <a:latin typeface="Helvetica"/>
                <a:cs typeface="Helvetica"/>
              </a:rPr>
              <a:t>         Indoor Hall </a:t>
            </a:r>
            <a:r>
              <a:rPr lang="en-US" sz="1800" dirty="0">
                <a:latin typeface="Helvetica"/>
                <a:cs typeface="Helvetica"/>
              </a:rPr>
              <a:t>: </a:t>
            </a:r>
            <a:r>
              <a:rPr lang="en-US" sz="1800" dirty="0" smtClean="0">
                <a:latin typeface="Helvetica"/>
                <a:cs typeface="Helvetica"/>
              </a:rPr>
              <a:t>28,385㎡</a:t>
            </a:r>
          </a:p>
          <a:p>
            <a:pPr marL="0" indent="0">
              <a:buNone/>
            </a:pPr>
            <a:r>
              <a:rPr lang="en-US" sz="1800" dirty="0" smtClean="0">
                <a:latin typeface="Helvetica"/>
                <a:cs typeface="Helvetica"/>
              </a:rPr>
              <a:t>         Floor Load : 5ton</a:t>
            </a:r>
            <a:r>
              <a:rPr lang="en-US" sz="1800" dirty="0">
                <a:latin typeface="Helvetica"/>
                <a:cs typeface="Helvetica"/>
              </a:rPr>
              <a:t>/</a:t>
            </a:r>
            <a:r>
              <a:rPr lang="en-US" sz="1800" dirty="0" smtClean="0">
                <a:latin typeface="Helvetica"/>
                <a:cs typeface="Helvetica"/>
              </a:rPr>
              <a:t>㎡</a:t>
            </a:r>
          </a:p>
          <a:p>
            <a:pPr marL="0" indent="0">
              <a:buNone/>
            </a:pPr>
            <a:r>
              <a:rPr lang="en-US" sz="1800" dirty="0">
                <a:latin typeface="Helvetica"/>
                <a:cs typeface="Helvetica"/>
              </a:rPr>
              <a:t> </a:t>
            </a:r>
            <a:r>
              <a:rPr lang="en-US" sz="1800" dirty="0" smtClean="0">
                <a:latin typeface="Helvetica"/>
                <a:cs typeface="Helvetica"/>
              </a:rPr>
              <a:t>        Ceiling Height : 12.5~22.5m</a:t>
            </a:r>
          </a:p>
          <a:p>
            <a:pPr marL="0" indent="0">
              <a:buNone/>
            </a:pPr>
            <a:r>
              <a:rPr lang="en-US" sz="1800" dirty="0" smtClean="0">
                <a:latin typeface="Helvetica"/>
                <a:cs typeface="Helvetica"/>
              </a:rPr>
              <a:t>         Lighting : Hall Lighting up to 400 lux</a:t>
            </a:r>
          </a:p>
          <a:p>
            <a:pPr marL="0" indent="0">
              <a:buNone/>
            </a:pPr>
            <a:endParaRPr lang="en-US" sz="1800" dirty="0" smtClean="0">
              <a:latin typeface="Helvetica"/>
              <a:cs typeface="Helvetica"/>
            </a:endParaRPr>
          </a:p>
          <a:p>
            <a:r>
              <a:rPr lang="en-US" sz="1800" dirty="0" smtClean="0">
                <a:latin typeface="Helvetica"/>
                <a:cs typeface="Helvetica"/>
              </a:rPr>
              <a:t>Exhibition Center 2 (Hall4 ~ Hall5)</a:t>
            </a:r>
          </a:p>
          <a:p>
            <a:pPr marL="0" indent="0">
              <a:buNone/>
            </a:pPr>
            <a:r>
              <a:rPr lang="en-US" sz="1800" dirty="0">
                <a:latin typeface="Helvetica"/>
                <a:cs typeface="Helvetica"/>
              </a:rPr>
              <a:t>         Indoor Hall : </a:t>
            </a:r>
            <a:r>
              <a:rPr lang="en-US" sz="1800" dirty="0" smtClean="0">
                <a:latin typeface="Helvetica"/>
                <a:cs typeface="Helvetica"/>
              </a:rPr>
              <a:t>20.124㎡</a:t>
            </a:r>
          </a:p>
          <a:p>
            <a:pPr marL="0" indent="0">
              <a:buNone/>
            </a:pPr>
            <a:r>
              <a:rPr lang="en-US" sz="1800" dirty="0" smtClean="0">
                <a:latin typeface="Helvetica"/>
                <a:cs typeface="Helvetica"/>
              </a:rPr>
              <a:t>         </a:t>
            </a:r>
            <a:r>
              <a:rPr lang="en-US" altLang="ko-KR" sz="1800" dirty="0">
                <a:latin typeface="Helvetica"/>
                <a:cs typeface="Helvetica"/>
              </a:rPr>
              <a:t>Floor Load : </a:t>
            </a:r>
            <a:r>
              <a:rPr lang="en-US" altLang="ko-KR" sz="1800" dirty="0" smtClean="0">
                <a:latin typeface="Helvetica"/>
                <a:cs typeface="Helvetica"/>
              </a:rPr>
              <a:t>4.5ton</a:t>
            </a:r>
            <a:r>
              <a:rPr lang="en-US" altLang="ko-KR" sz="1800" dirty="0">
                <a:latin typeface="Helvetica"/>
                <a:cs typeface="Helvetica"/>
              </a:rPr>
              <a:t>/㎡</a:t>
            </a:r>
          </a:p>
          <a:p>
            <a:pPr marL="0" indent="0">
              <a:buNone/>
            </a:pPr>
            <a:r>
              <a:rPr lang="en-US" altLang="ko-KR" sz="1800" dirty="0">
                <a:latin typeface="Helvetica"/>
                <a:cs typeface="Helvetica"/>
              </a:rPr>
              <a:t>         Ceiling Height : </a:t>
            </a:r>
            <a:r>
              <a:rPr lang="en-US" altLang="ko-KR" sz="1800" dirty="0" smtClean="0">
                <a:latin typeface="Helvetica"/>
                <a:cs typeface="Helvetica"/>
              </a:rPr>
              <a:t>10,12m</a:t>
            </a:r>
            <a:endParaRPr lang="en-US" altLang="ko-KR" sz="1800" dirty="0">
              <a:latin typeface="Helvetica"/>
              <a:cs typeface="Helvetica"/>
            </a:endParaRPr>
          </a:p>
          <a:p>
            <a:pPr marL="0" indent="0">
              <a:buNone/>
            </a:pPr>
            <a:r>
              <a:rPr lang="en-US" sz="1800" dirty="0" smtClean="0">
                <a:latin typeface="Helvetica"/>
                <a:cs typeface="Helvetica"/>
              </a:rPr>
              <a:t>         </a:t>
            </a:r>
            <a:r>
              <a:rPr lang="en-US" altLang="ko-KR" sz="1800" dirty="0">
                <a:latin typeface="Helvetica"/>
                <a:cs typeface="Helvetica"/>
              </a:rPr>
              <a:t>Lighting : Hall Lighting up to 400 lux</a:t>
            </a:r>
          </a:p>
          <a:p>
            <a:pPr marL="0" indent="0">
              <a:buNone/>
            </a:pPr>
            <a:endParaRPr lang="en-US" altLang="ko-KR" sz="1800" dirty="0">
              <a:latin typeface="Helvetica"/>
              <a:cs typeface="Helvetica"/>
            </a:endParaRPr>
          </a:p>
          <a:p>
            <a:pPr marL="0" indent="0">
              <a:buNone/>
            </a:pPr>
            <a:endParaRPr lang="en-US" altLang="ko-KR" sz="1800" dirty="0">
              <a:latin typeface="Helvetica"/>
              <a:cs typeface="Helvetica"/>
            </a:endParaRPr>
          </a:p>
          <a:p>
            <a:pPr marL="0" indent="0">
              <a:buNone/>
            </a:pPr>
            <a:endParaRPr lang="en-US" sz="1800" dirty="0" smtClean="0">
              <a:latin typeface="Helvetica"/>
              <a:cs typeface="Helvetica"/>
            </a:endParaRPr>
          </a:p>
          <a:p>
            <a:pPr marL="0" indent="0">
              <a:buNone/>
            </a:pPr>
            <a:r>
              <a:rPr lang="en-US" sz="1800" dirty="0" smtClean="0">
                <a:latin typeface="Helvetica"/>
                <a:cs typeface="Helvetica"/>
              </a:rPr>
              <a:t>          </a:t>
            </a:r>
          </a:p>
          <a:p>
            <a:pPr marL="0" indent="0">
              <a:buNone/>
            </a:pPr>
            <a:endParaRPr lang="en-US" sz="1800" dirty="0" smtClean="0">
              <a:latin typeface="Helvetica"/>
              <a:cs typeface="Helvetica"/>
            </a:endParaRPr>
          </a:p>
          <a:p>
            <a:pPr marL="0" indent="0">
              <a:buNone/>
            </a:pPr>
            <a:endParaRPr lang="en-US" sz="1800" dirty="0">
              <a:latin typeface="Helvetica"/>
              <a:cs typeface="Helvetica"/>
            </a:endParaRPr>
          </a:p>
          <a:p>
            <a:pPr marL="0" indent="0">
              <a:buNone/>
            </a:pPr>
            <a:r>
              <a:rPr lang="en-US" sz="1800" dirty="0" smtClean="0">
                <a:latin typeface="Helvetica"/>
                <a:cs typeface="Helvetica"/>
              </a:rPr>
              <a:t/>
            </a:r>
            <a:br>
              <a:rPr lang="en-US" sz="1800" dirty="0" smtClean="0">
                <a:latin typeface="Helvetica"/>
                <a:cs typeface="Helvetica"/>
              </a:rPr>
            </a:br>
            <a:endParaRPr lang="en-US" sz="1800" dirty="0" smtClean="0">
              <a:latin typeface="Helvetica"/>
              <a:cs typeface="Helvetica"/>
            </a:endParaRPr>
          </a:p>
          <a:p>
            <a:endParaRPr lang="en-US" sz="1800" dirty="0">
              <a:latin typeface="Helvetica"/>
              <a:cs typeface="Helvetica"/>
            </a:endParaRPr>
          </a:p>
        </p:txBody>
      </p:sp>
      <p:pic>
        <p:nvPicPr>
          <p:cNvPr id="5" name="그림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15455" y="1676402"/>
            <a:ext cx="4071345" cy="2209798"/>
          </a:xfrm>
          <a:prstGeom prst="rect">
            <a:avLst/>
          </a:prstGeom>
        </p:spPr>
      </p:pic>
      <p:pic>
        <p:nvPicPr>
          <p:cNvPr id="10" name="그림 9"/>
          <p:cNvPicPr>
            <a:picLocks noChangeAspect="1"/>
          </p:cNvPicPr>
          <p:nvPr/>
        </p:nvPicPr>
        <p:blipFill rotWithShape="1">
          <a:blip r:embed="rId4">
            <a:extLst>
              <a:ext uri="{28A0092B-C50C-407E-A947-70E740481C1C}">
                <a14:useLocalDpi xmlns:a14="http://schemas.microsoft.com/office/drawing/2010/main" val="0"/>
              </a:ext>
            </a:extLst>
          </a:blip>
          <a:srcRect l="48496"/>
          <a:stretch/>
        </p:blipFill>
        <p:spPr>
          <a:xfrm>
            <a:off x="4615454" y="3886200"/>
            <a:ext cx="4071346" cy="2074058"/>
          </a:xfrm>
          <a:prstGeom prst="rect">
            <a:avLst/>
          </a:prstGeom>
        </p:spPr>
      </p:pic>
    </p:spTree>
    <p:extLst>
      <p:ext uri="{BB962C8B-B14F-4D97-AF65-F5344CB8AC3E}">
        <p14:creationId xmlns:p14="http://schemas.microsoft.com/office/powerpoint/2010/main" val="33326071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7EE528F4-D5A0-4685-975C-C614BF32372E}" type="slidenum">
              <a:rPr lang="en-US" smtClean="0"/>
              <a:pPr/>
              <a:t>12</a:t>
            </a:fld>
            <a:endParaRPr lang="en-US" dirty="0"/>
          </a:p>
        </p:txBody>
      </p:sp>
      <p:sp>
        <p:nvSpPr>
          <p:cNvPr id="9" name="TextBox 8"/>
          <p:cNvSpPr txBox="1"/>
          <p:nvPr/>
        </p:nvSpPr>
        <p:spPr>
          <a:xfrm>
            <a:off x="640081" y="2448580"/>
            <a:ext cx="5379719" cy="523220"/>
          </a:xfrm>
          <a:prstGeom prst="rect">
            <a:avLst/>
          </a:prstGeom>
          <a:noFill/>
          <a:ln>
            <a:noFill/>
          </a:ln>
        </p:spPr>
        <p:txBody>
          <a:bodyPr wrap="square" rtlCol="0">
            <a:spAutoFit/>
          </a:bodyPr>
          <a:lstStyle/>
          <a:p>
            <a:r>
              <a:rPr lang="en-US" sz="2800" b="1" dirty="0" smtClean="0">
                <a:latin typeface="Helvetica" pitchFamily="34" charset="0"/>
                <a:cs typeface="Helvetica" pitchFamily="34" charset="0"/>
              </a:rPr>
              <a:t>Exhibition Facts and Figures</a:t>
            </a:r>
          </a:p>
        </p:txBody>
      </p:sp>
      <p:sp>
        <p:nvSpPr>
          <p:cNvPr id="10" name="TextBox 9"/>
          <p:cNvSpPr txBox="1"/>
          <p:nvPr/>
        </p:nvSpPr>
        <p:spPr>
          <a:xfrm>
            <a:off x="563881" y="2526268"/>
            <a:ext cx="45719" cy="369332"/>
          </a:xfrm>
          <a:prstGeom prst="rect">
            <a:avLst/>
          </a:prstGeom>
          <a:solidFill>
            <a:srgbClr val="C5922B"/>
          </a:solidFill>
          <a:ln>
            <a:noFill/>
          </a:ln>
        </p:spPr>
        <p:txBody>
          <a:bodyPr wrap="square" rtlCol="0">
            <a:spAutoFit/>
          </a:bodyPr>
          <a:lstStyle/>
          <a:p>
            <a:endParaRPr lang="en-US" dirty="0">
              <a:solidFill>
                <a:srgbClr val="C5922B"/>
              </a:solidFill>
            </a:endParaRPr>
          </a:p>
        </p:txBody>
      </p:sp>
    </p:spTree>
    <p:extLst>
      <p:ext uri="{BB962C8B-B14F-4D97-AF65-F5344CB8AC3E}">
        <p14:creationId xmlns:p14="http://schemas.microsoft.com/office/powerpoint/2010/main" val="112279544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p:txBody>
          <a:bodyPr/>
          <a:lstStyle/>
          <a:p>
            <a:fld id="{7EE528F4-D5A0-4685-975C-C614BF32372E}" type="slidenum">
              <a:rPr lang="en-US" smtClean="0"/>
              <a:pPr/>
              <a:t>13</a:t>
            </a:fld>
            <a:endParaRPr lang="en-US" dirty="0"/>
          </a:p>
        </p:txBody>
      </p:sp>
      <p:sp>
        <p:nvSpPr>
          <p:cNvPr id="4" name="Content Placeholder 3"/>
          <p:cNvSpPr txBox="1">
            <a:spLocks/>
          </p:cNvSpPr>
          <p:nvPr/>
        </p:nvSpPr>
        <p:spPr>
          <a:xfrm>
            <a:off x="152400" y="1447800"/>
            <a:ext cx="9144000" cy="5964000"/>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Who are typically the organizers (local? international?)  </a:t>
            </a:r>
            <a:r>
              <a:rPr lang="en-US" sz="1800" dirty="0"/>
              <a:t> </a:t>
            </a:r>
            <a:endParaRPr lang="en-US" sz="1800" dirty="0" smtClean="0"/>
          </a:p>
          <a:p>
            <a:pPr>
              <a:buFont typeface="Wingdings" panose="05000000000000000000" pitchFamily="2" charset="2"/>
              <a:buChar char="ü"/>
            </a:pPr>
            <a:r>
              <a:rPr lang="en-US" sz="1800" dirty="0" smtClean="0">
                <a:solidFill>
                  <a:schemeClr val="accent6">
                    <a:lumMod val="75000"/>
                  </a:schemeClr>
                </a:solidFill>
              </a:rPr>
              <a:t>Mostly local</a:t>
            </a:r>
            <a:endParaRPr lang="en-US" sz="1800" dirty="0">
              <a:solidFill>
                <a:schemeClr val="tx1">
                  <a:lumMod val="65000"/>
                  <a:lumOff val="35000"/>
                </a:schemeClr>
              </a:solidFill>
            </a:endParaRPr>
          </a:p>
          <a:p>
            <a:r>
              <a:rPr lang="en-US" sz="1800" dirty="0" smtClean="0"/>
              <a:t>Which services are typically handled by the organizers and which can you subcontract?</a:t>
            </a:r>
          </a:p>
          <a:p>
            <a:pPr>
              <a:buFont typeface="Wingdings" panose="05000000000000000000" pitchFamily="2" charset="2"/>
              <a:buChar char="ü"/>
            </a:pPr>
            <a:r>
              <a:rPr lang="en-US" sz="1800" dirty="0" smtClean="0">
                <a:solidFill>
                  <a:schemeClr val="accent6">
                    <a:lumMod val="75000"/>
                  </a:schemeClr>
                </a:solidFill>
              </a:rPr>
              <a:t>Everything can be  done by Kingsmen except main electrical supply and rigging</a:t>
            </a:r>
            <a:endParaRPr lang="en-US" sz="1800" dirty="0" smtClean="0">
              <a:solidFill>
                <a:schemeClr val="tx1">
                  <a:lumMod val="65000"/>
                  <a:lumOff val="35000"/>
                </a:schemeClr>
              </a:solidFill>
            </a:endParaRPr>
          </a:p>
          <a:p>
            <a:r>
              <a:rPr lang="en-US" sz="1800" dirty="0" smtClean="0"/>
              <a:t>Are there unions to be dealt with?  If so, who and where? </a:t>
            </a:r>
            <a:r>
              <a:rPr lang="en-US" sz="1800" dirty="0"/>
              <a:t> </a:t>
            </a:r>
            <a:endParaRPr lang="en-US" sz="1800" dirty="0" smtClean="0"/>
          </a:p>
          <a:p>
            <a:pPr>
              <a:buFont typeface="Wingdings" panose="05000000000000000000" pitchFamily="2" charset="2"/>
              <a:buChar char="ü"/>
            </a:pPr>
            <a:r>
              <a:rPr lang="en-US" sz="1800" dirty="0" smtClean="0">
                <a:solidFill>
                  <a:schemeClr val="accent6">
                    <a:lumMod val="75000"/>
                  </a:schemeClr>
                </a:solidFill>
              </a:rPr>
              <a:t>No</a:t>
            </a:r>
            <a:endParaRPr lang="en-US" sz="1800" dirty="0" smtClean="0">
              <a:solidFill>
                <a:schemeClr val="tx1">
                  <a:lumMod val="65000"/>
                  <a:lumOff val="35000"/>
                </a:schemeClr>
              </a:solidFill>
            </a:endParaRPr>
          </a:p>
          <a:p>
            <a:r>
              <a:rPr lang="en-US" sz="1800" dirty="0" smtClean="0"/>
              <a:t>Information on Rigging? </a:t>
            </a:r>
            <a:r>
              <a:rPr lang="en-US" sz="1800" dirty="0"/>
              <a:t> </a:t>
            </a:r>
            <a:endParaRPr lang="en-US" sz="1800" dirty="0" smtClean="0"/>
          </a:p>
          <a:p>
            <a:pPr>
              <a:buFont typeface="Wingdings" panose="05000000000000000000" pitchFamily="2" charset="2"/>
              <a:buChar char="ü"/>
            </a:pPr>
            <a:r>
              <a:rPr lang="en-US" sz="1800" dirty="0" smtClean="0">
                <a:solidFill>
                  <a:schemeClr val="accent6">
                    <a:lumMod val="75000"/>
                  </a:schemeClr>
                </a:solidFill>
              </a:rPr>
              <a:t>KINTEX allows. </a:t>
            </a:r>
            <a:r>
              <a:rPr lang="en-US" sz="1800" dirty="0">
                <a:solidFill>
                  <a:schemeClr val="accent6">
                    <a:lumMod val="75000"/>
                  </a:schemeClr>
                </a:solidFill>
              </a:rPr>
              <a:t>W</a:t>
            </a:r>
            <a:r>
              <a:rPr lang="en-US" sz="1800" dirty="0" smtClean="0">
                <a:solidFill>
                  <a:schemeClr val="accent6">
                    <a:lumMod val="75000"/>
                  </a:schemeClr>
                </a:solidFill>
              </a:rPr>
              <a:t>e need to submit an approval that is being issued from an assigned structural engineer.  </a:t>
            </a:r>
          </a:p>
          <a:p>
            <a:pPr>
              <a:buFont typeface="Wingdings" panose="05000000000000000000" pitchFamily="2" charset="2"/>
              <a:buChar char="ü"/>
            </a:pPr>
            <a:r>
              <a:rPr lang="en-US" altLang="ko-KR" sz="1800" dirty="0" smtClean="0">
                <a:solidFill>
                  <a:schemeClr val="accent6">
                    <a:lumMod val="75000"/>
                  </a:schemeClr>
                </a:solidFill>
              </a:rPr>
              <a:t>BEXCO allows. However, it is depends on the location </a:t>
            </a:r>
            <a:r>
              <a:rPr lang="en-US" altLang="ko-KR" sz="1800" dirty="0">
                <a:solidFill>
                  <a:schemeClr val="accent6">
                    <a:lumMod val="75000"/>
                  </a:schemeClr>
                </a:solidFill>
              </a:rPr>
              <a:t>of </a:t>
            </a:r>
            <a:r>
              <a:rPr lang="en-US" altLang="ko-KR" sz="1800" dirty="0" smtClean="0">
                <a:solidFill>
                  <a:schemeClr val="accent6">
                    <a:lumMod val="75000"/>
                  </a:schemeClr>
                </a:solidFill>
              </a:rPr>
              <a:t>the stand </a:t>
            </a:r>
            <a:r>
              <a:rPr lang="en-US" altLang="ko-KR" sz="1800" dirty="0">
                <a:solidFill>
                  <a:schemeClr val="accent6">
                    <a:lumMod val="75000"/>
                  </a:schemeClr>
                </a:solidFill>
              </a:rPr>
              <a:t>and weight of </a:t>
            </a:r>
            <a:r>
              <a:rPr lang="en-US" altLang="ko-KR" sz="1800" dirty="0" smtClean="0">
                <a:solidFill>
                  <a:schemeClr val="accent6">
                    <a:lumMod val="75000"/>
                  </a:schemeClr>
                </a:solidFill>
              </a:rPr>
              <a:t>the </a:t>
            </a:r>
          </a:p>
          <a:p>
            <a:pPr marL="0" indent="0">
              <a:buNone/>
            </a:pPr>
            <a:r>
              <a:rPr lang="en-US" altLang="ko-KR" sz="1800" dirty="0">
                <a:solidFill>
                  <a:schemeClr val="accent6">
                    <a:lumMod val="75000"/>
                  </a:schemeClr>
                </a:solidFill>
              </a:rPr>
              <a:t> </a:t>
            </a:r>
            <a:r>
              <a:rPr lang="en-US" altLang="ko-KR" sz="1800" dirty="0" smtClean="0">
                <a:solidFill>
                  <a:schemeClr val="accent6">
                    <a:lumMod val="75000"/>
                  </a:schemeClr>
                </a:solidFill>
              </a:rPr>
              <a:t>      hanging </a:t>
            </a:r>
            <a:r>
              <a:rPr lang="en-US" altLang="ko-KR" sz="1800" dirty="0">
                <a:solidFill>
                  <a:schemeClr val="accent6">
                    <a:lumMod val="75000"/>
                  </a:schemeClr>
                </a:solidFill>
              </a:rPr>
              <a:t>structure. </a:t>
            </a:r>
            <a:r>
              <a:rPr lang="en-US" altLang="ko-KR" sz="1800" dirty="0" smtClean="0">
                <a:solidFill>
                  <a:schemeClr val="accent6">
                    <a:lumMod val="75000"/>
                  </a:schemeClr>
                </a:solidFill>
              </a:rPr>
              <a:t> </a:t>
            </a:r>
          </a:p>
          <a:p>
            <a:pPr>
              <a:buFont typeface="Wingdings" panose="05000000000000000000" pitchFamily="2" charset="2"/>
              <a:buChar char="ü"/>
            </a:pPr>
            <a:r>
              <a:rPr lang="en-US" altLang="ko-KR" sz="1800" dirty="0" smtClean="0">
                <a:solidFill>
                  <a:schemeClr val="accent6">
                    <a:lumMod val="75000"/>
                  </a:schemeClr>
                </a:solidFill>
              </a:rPr>
              <a:t>COEX </a:t>
            </a:r>
            <a:r>
              <a:rPr lang="en-US" altLang="ko-KR" sz="1800" dirty="0">
                <a:solidFill>
                  <a:schemeClr val="accent6">
                    <a:lumMod val="75000"/>
                  </a:schemeClr>
                </a:solidFill>
              </a:rPr>
              <a:t>does not allow</a:t>
            </a:r>
            <a:r>
              <a:rPr lang="en-US" altLang="ko-KR" sz="1800" dirty="0" smtClean="0">
                <a:solidFill>
                  <a:schemeClr val="accent6">
                    <a:lumMod val="75000"/>
                  </a:schemeClr>
                </a:solidFill>
              </a:rPr>
              <a:t>.</a:t>
            </a:r>
            <a:endParaRPr lang="en-US" altLang="ko-KR" sz="1800" dirty="0">
              <a:solidFill>
                <a:schemeClr val="accent6">
                  <a:lumMod val="75000"/>
                </a:schemeClr>
              </a:solidFill>
            </a:endParaRPr>
          </a:p>
        </p:txBody>
      </p:sp>
      <p:sp>
        <p:nvSpPr>
          <p:cNvPr id="5" name="Title 2"/>
          <p:cNvSpPr txBox="1">
            <a:spLocks/>
          </p:cNvSpPr>
          <p:nvPr/>
        </p:nvSpPr>
        <p:spPr>
          <a:xfrm>
            <a:off x="457200" y="685800"/>
            <a:ext cx="8229600" cy="6096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ko-KR" sz="3200" b="1" dirty="0" smtClean="0">
                <a:latin typeface="Helvetica"/>
                <a:cs typeface="Helvetica"/>
              </a:rPr>
              <a:t>General Information</a:t>
            </a:r>
            <a:endParaRPr lang="en-US" altLang="ko-KR" sz="3200" b="1" dirty="0">
              <a:latin typeface="Helvetica"/>
              <a:cs typeface="Helvetica"/>
            </a:endParaRPr>
          </a:p>
        </p:txBody>
      </p:sp>
    </p:spTree>
    <p:extLst>
      <p:ext uri="{BB962C8B-B14F-4D97-AF65-F5344CB8AC3E}">
        <p14:creationId xmlns:p14="http://schemas.microsoft.com/office/powerpoint/2010/main" val="121278825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p:txBody>
          <a:bodyPr/>
          <a:lstStyle/>
          <a:p>
            <a:fld id="{7EE528F4-D5A0-4685-975C-C614BF32372E}" type="slidenum">
              <a:rPr lang="en-US" smtClean="0"/>
              <a:pPr/>
              <a:t>14</a:t>
            </a:fld>
            <a:endParaRPr lang="en-US" dirty="0"/>
          </a:p>
        </p:txBody>
      </p:sp>
      <p:sp>
        <p:nvSpPr>
          <p:cNvPr id="4" name="Content Placeholder 3"/>
          <p:cNvSpPr txBox="1">
            <a:spLocks/>
          </p:cNvSpPr>
          <p:nvPr/>
        </p:nvSpPr>
        <p:spPr>
          <a:xfrm>
            <a:off x="152400" y="1447800"/>
            <a:ext cx="8763000" cy="5964000"/>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ltLang="ko-KR" sz="1800" dirty="0"/>
              <a:t>How are move in/move outs handled (lots of time? No time? Targeted move ins or </a:t>
            </a:r>
            <a:r>
              <a:rPr lang="en-US" altLang="ko-KR" sz="1800" dirty="0" smtClean="0"/>
              <a:t>outs?</a:t>
            </a:r>
          </a:p>
          <a:p>
            <a:pPr>
              <a:buFont typeface="Wingdings" panose="05000000000000000000" pitchFamily="2" charset="2"/>
              <a:buChar char="ü"/>
            </a:pPr>
            <a:r>
              <a:rPr lang="en-US" altLang="ko-KR" sz="1800" dirty="0" smtClean="0">
                <a:solidFill>
                  <a:schemeClr val="accent6">
                    <a:lumMod val="75000"/>
                  </a:schemeClr>
                </a:solidFill>
              </a:rPr>
              <a:t>Dependent </a:t>
            </a:r>
            <a:r>
              <a:rPr lang="en-US" altLang="ko-KR" sz="1800" dirty="0">
                <a:solidFill>
                  <a:schemeClr val="accent6">
                    <a:lumMod val="75000"/>
                  </a:schemeClr>
                </a:solidFill>
              </a:rPr>
              <a:t>on </a:t>
            </a:r>
            <a:r>
              <a:rPr lang="en-US" altLang="ko-KR" sz="1800" dirty="0" smtClean="0">
                <a:solidFill>
                  <a:schemeClr val="accent6">
                    <a:lumMod val="75000"/>
                  </a:schemeClr>
                </a:solidFill>
              </a:rPr>
              <a:t>the exhibition</a:t>
            </a:r>
            <a:r>
              <a:rPr lang="en-US" altLang="ko-KR" sz="1800" dirty="0">
                <a:solidFill>
                  <a:schemeClr val="accent6">
                    <a:lumMod val="75000"/>
                  </a:schemeClr>
                </a:solidFill>
              </a:rPr>
              <a:t>. </a:t>
            </a:r>
            <a:r>
              <a:rPr lang="en-US" altLang="ko-KR" sz="1800" dirty="0" smtClean="0">
                <a:solidFill>
                  <a:schemeClr val="accent6">
                    <a:lumMod val="75000"/>
                  </a:schemeClr>
                </a:solidFill>
              </a:rPr>
              <a:t>Normally, drayage </a:t>
            </a:r>
            <a:r>
              <a:rPr lang="en-US" altLang="ko-KR" sz="1800" dirty="0">
                <a:solidFill>
                  <a:schemeClr val="accent6">
                    <a:lumMod val="75000"/>
                  </a:schemeClr>
                </a:solidFill>
              </a:rPr>
              <a:t>fee </a:t>
            </a:r>
            <a:r>
              <a:rPr lang="en-US" altLang="ko-KR" sz="1800" dirty="0" smtClean="0">
                <a:solidFill>
                  <a:schemeClr val="accent6">
                    <a:lumMod val="75000"/>
                  </a:schemeClr>
                </a:solidFill>
              </a:rPr>
              <a:t>is not charged in </a:t>
            </a:r>
            <a:r>
              <a:rPr lang="en-US" altLang="ko-KR" sz="1800" dirty="0">
                <a:solidFill>
                  <a:schemeClr val="accent6">
                    <a:lumMod val="75000"/>
                  </a:schemeClr>
                </a:solidFill>
              </a:rPr>
              <a:t>Korea. </a:t>
            </a:r>
            <a:r>
              <a:rPr lang="en-US" altLang="ko-KR" sz="1800" dirty="0" smtClean="0">
                <a:solidFill>
                  <a:schemeClr val="accent6">
                    <a:lumMod val="75000"/>
                  </a:schemeClr>
                </a:solidFill>
              </a:rPr>
              <a:t>We can bring our own truck anytime during the move in/out periods. </a:t>
            </a:r>
          </a:p>
          <a:p>
            <a:pPr marL="0" indent="0">
              <a:buNone/>
            </a:pPr>
            <a:endParaRPr lang="en-US" sz="1800" dirty="0"/>
          </a:p>
          <a:p>
            <a:r>
              <a:rPr lang="en-US" sz="1800" dirty="0" smtClean="0"/>
              <a:t>Health and Safety standards?  Some countries (like the UK) require detailed Risk Assessments and Method Statements, for example.</a:t>
            </a:r>
          </a:p>
          <a:p>
            <a:pPr>
              <a:buFont typeface="Wingdings" panose="05000000000000000000" pitchFamily="2" charset="2"/>
              <a:buChar char="ü"/>
            </a:pPr>
            <a:r>
              <a:rPr lang="en-US" sz="1800" dirty="0" smtClean="0">
                <a:solidFill>
                  <a:schemeClr val="accent6">
                    <a:lumMod val="75000"/>
                  </a:schemeClr>
                </a:solidFill>
              </a:rPr>
              <a:t>We do not have risk assessment and method statements in Korea. However, for international </a:t>
            </a:r>
            <a:r>
              <a:rPr lang="en-US" sz="1800" dirty="0" err="1" smtClean="0">
                <a:solidFill>
                  <a:schemeClr val="accent6">
                    <a:lumMod val="75000"/>
                  </a:schemeClr>
                </a:solidFill>
              </a:rPr>
              <a:t>organisers</a:t>
            </a:r>
            <a:r>
              <a:rPr lang="en-US" sz="1800" dirty="0">
                <a:solidFill>
                  <a:schemeClr val="accent6">
                    <a:lumMod val="75000"/>
                  </a:schemeClr>
                </a:solidFill>
              </a:rPr>
              <a:t>, </a:t>
            </a:r>
            <a:r>
              <a:rPr lang="en-US" sz="1800" dirty="0" smtClean="0">
                <a:solidFill>
                  <a:schemeClr val="accent6">
                    <a:lumMod val="75000"/>
                  </a:schemeClr>
                </a:solidFill>
              </a:rPr>
              <a:t>the submission of risk </a:t>
            </a:r>
            <a:r>
              <a:rPr lang="en-US" sz="1800" dirty="0">
                <a:solidFill>
                  <a:schemeClr val="accent6">
                    <a:lumMod val="75000"/>
                  </a:schemeClr>
                </a:solidFill>
              </a:rPr>
              <a:t>assessment and method statements </a:t>
            </a:r>
            <a:r>
              <a:rPr lang="en-US" sz="1800" dirty="0" smtClean="0">
                <a:solidFill>
                  <a:schemeClr val="accent6">
                    <a:lumMod val="75000"/>
                  </a:schemeClr>
                </a:solidFill>
              </a:rPr>
              <a:t> may be required.</a:t>
            </a:r>
            <a:endParaRPr lang="en-US" sz="1800" dirty="0" smtClean="0">
              <a:solidFill>
                <a:schemeClr val="tx1">
                  <a:lumMod val="65000"/>
                  <a:lumOff val="35000"/>
                </a:schemeClr>
              </a:solidFill>
            </a:endParaRPr>
          </a:p>
          <a:p>
            <a:r>
              <a:rPr lang="en-US" sz="1800" dirty="0" smtClean="0"/>
              <a:t>Building permissions?</a:t>
            </a:r>
          </a:p>
          <a:p>
            <a:pPr>
              <a:buFont typeface="Wingdings" panose="05000000000000000000" pitchFamily="2" charset="2"/>
              <a:buChar char="ü"/>
            </a:pPr>
            <a:r>
              <a:rPr lang="en-US" sz="1800" dirty="0" smtClean="0">
                <a:solidFill>
                  <a:schemeClr val="accent6">
                    <a:lumMod val="75000"/>
                  </a:schemeClr>
                </a:solidFill>
              </a:rPr>
              <a:t>Before the start of an exhibition, we will seek permission from the </a:t>
            </a:r>
            <a:r>
              <a:rPr lang="en-US" sz="1800" dirty="0" err="1" smtClean="0">
                <a:solidFill>
                  <a:schemeClr val="accent6">
                    <a:lumMod val="75000"/>
                  </a:schemeClr>
                </a:solidFill>
              </a:rPr>
              <a:t>organiser</a:t>
            </a:r>
            <a:r>
              <a:rPr lang="en-US" sz="1800" dirty="0" smtClean="0">
                <a:solidFill>
                  <a:schemeClr val="accent6">
                    <a:lumMod val="75000"/>
                  </a:schemeClr>
                </a:solidFill>
              </a:rPr>
              <a:t> with regards to the design and </a:t>
            </a:r>
            <a:r>
              <a:rPr lang="en-US" altLang="ko-KR" sz="1800" dirty="0" smtClean="0">
                <a:solidFill>
                  <a:schemeClr val="accent6">
                    <a:lumMod val="75000"/>
                  </a:schemeClr>
                </a:solidFill>
              </a:rPr>
              <a:t>finishing materials of the detailed drawing.</a:t>
            </a:r>
            <a:endParaRPr lang="en-US" altLang="ko-KR" sz="1800" dirty="0">
              <a:solidFill>
                <a:schemeClr val="accent6">
                  <a:lumMod val="75000"/>
                </a:schemeClr>
              </a:solidFill>
            </a:endParaRPr>
          </a:p>
          <a:p>
            <a:pPr marL="0" indent="0">
              <a:buNone/>
            </a:pPr>
            <a:endParaRPr lang="en-US" altLang="ko-KR" sz="1800" dirty="0">
              <a:solidFill>
                <a:schemeClr val="tx1">
                  <a:lumMod val="65000"/>
                  <a:lumOff val="35000"/>
                </a:schemeClr>
              </a:solidFill>
            </a:endParaRPr>
          </a:p>
          <a:p>
            <a:pPr marL="0" indent="0">
              <a:buNone/>
            </a:pPr>
            <a:endParaRPr lang="en-US" dirty="0"/>
          </a:p>
        </p:txBody>
      </p:sp>
      <p:sp>
        <p:nvSpPr>
          <p:cNvPr id="5" name="Title 2"/>
          <p:cNvSpPr txBox="1">
            <a:spLocks/>
          </p:cNvSpPr>
          <p:nvPr/>
        </p:nvSpPr>
        <p:spPr>
          <a:xfrm>
            <a:off x="457200" y="685800"/>
            <a:ext cx="8229600" cy="6096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ko-KR" sz="3200" b="1" dirty="0" smtClean="0">
                <a:latin typeface="Helvetica"/>
                <a:cs typeface="Helvetica"/>
              </a:rPr>
              <a:t>General Information</a:t>
            </a:r>
            <a:endParaRPr lang="en-US" altLang="ko-KR" sz="3200" b="1" dirty="0">
              <a:latin typeface="Helvetica"/>
              <a:cs typeface="Helvetica"/>
            </a:endParaRPr>
          </a:p>
        </p:txBody>
      </p:sp>
    </p:spTree>
    <p:extLst>
      <p:ext uri="{BB962C8B-B14F-4D97-AF65-F5344CB8AC3E}">
        <p14:creationId xmlns:p14="http://schemas.microsoft.com/office/powerpoint/2010/main" val="310144526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p:txBody>
          <a:bodyPr/>
          <a:lstStyle/>
          <a:p>
            <a:fld id="{7EE528F4-D5A0-4685-975C-C614BF32372E}" type="slidenum">
              <a:rPr lang="en-US" smtClean="0"/>
              <a:pPr/>
              <a:t>15</a:t>
            </a:fld>
            <a:endParaRPr lang="en-US" dirty="0"/>
          </a:p>
        </p:txBody>
      </p:sp>
      <p:sp>
        <p:nvSpPr>
          <p:cNvPr id="9" name="Title 2"/>
          <p:cNvSpPr txBox="1">
            <a:spLocks/>
          </p:cNvSpPr>
          <p:nvPr/>
        </p:nvSpPr>
        <p:spPr>
          <a:xfrm>
            <a:off x="457200" y="685800"/>
            <a:ext cx="82296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ko-KR" sz="3200" b="1" dirty="0" smtClean="0">
                <a:latin typeface="Helvetica"/>
                <a:cs typeface="Helvetica"/>
              </a:rPr>
              <a:t>Electrics &amp; Electricity</a:t>
            </a:r>
            <a:endParaRPr lang="en-US" altLang="ko-KR" sz="3200" b="1" dirty="0">
              <a:latin typeface="Helvetica"/>
              <a:cs typeface="Helvetica"/>
            </a:endParaRPr>
          </a:p>
        </p:txBody>
      </p:sp>
      <p:sp>
        <p:nvSpPr>
          <p:cNvPr id="11" name="Content Placeholder 3"/>
          <p:cNvSpPr txBox="1">
            <a:spLocks/>
          </p:cNvSpPr>
          <p:nvPr/>
        </p:nvSpPr>
        <p:spPr>
          <a:xfrm>
            <a:off x="152400" y="1447800"/>
            <a:ext cx="8229600" cy="266520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Typical Voltage (110/220v)</a:t>
            </a:r>
          </a:p>
          <a:p>
            <a:pPr>
              <a:buFont typeface="Wingdings" panose="05000000000000000000" pitchFamily="2" charset="2"/>
              <a:buChar char="ü"/>
            </a:pPr>
            <a:r>
              <a:rPr lang="en-US" sz="1800" dirty="0" smtClean="0">
                <a:solidFill>
                  <a:schemeClr val="accent6">
                    <a:lumMod val="75000"/>
                  </a:schemeClr>
                </a:solidFill>
              </a:rPr>
              <a:t>220V</a:t>
            </a:r>
          </a:p>
          <a:p>
            <a:r>
              <a:rPr lang="en-US" sz="1800" dirty="0" smtClean="0"/>
              <a:t>Do you need to have certified electricians?</a:t>
            </a:r>
          </a:p>
          <a:p>
            <a:pPr>
              <a:buFont typeface="Wingdings" panose="05000000000000000000" pitchFamily="2" charset="2"/>
              <a:buChar char="ü"/>
            </a:pPr>
            <a:r>
              <a:rPr lang="en-US" sz="1800" dirty="0" smtClean="0">
                <a:solidFill>
                  <a:schemeClr val="accent6">
                    <a:lumMod val="75000"/>
                  </a:schemeClr>
                </a:solidFill>
              </a:rPr>
              <a:t>The vendors have certified electricians</a:t>
            </a:r>
          </a:p>
          <a:p>
            <a:r>
              <a:rPr lang="en-US" sz="1800" dirty="0" smtClean="0"/>
              <a:t>What are the standard plugs and sockets? </a:t>
            </a:r>
            <a:endParaRPr lang="en-US" sz="1800" dirty="0"/>
          </a:p>
          <a:p>
            <a:pPr>
              <a:buFont typeface="Wingdings" panose="05000000000000000000" pitchFamily="2" charset="2"/>
              <a:buChar char="ü"/>
            </a:pPr>
            <a:r>
              <a:rPr lang="en-US" sz="1800" dirty="0" smtClean="0">
                <a:solidFill>
                  <a:schemeClr val="accent6">
                    <a:lumMod val="75000"/>
                  </a:schemeClr>
                </a:solidFill>
              </a:rPr>
              <a:t>http</a:t>
            </a:r>
            <a:r>
              <a:rPr lang="en-US" sz="1800" dirty="0">
                <a:solidFill>
                  <a:schemeClr val="accent6">
                    <a:lumMod val="75000"/>
                  </a:schemeClr>
                </a:solidFill>
              </a:rPr>
              <a:t>://en.wikipedia.org/wiki/Mains_electricity_by_country has pictures and descriptions</a:t>
            </a:r>
          </a:p>
          <a:p>
            <a:endParaRPr lang="en-US" sz="1800" dirty="0" smtClean="0"/>
          </a:p>
          <a:p>
            <a:endParaRPr lang="en-US" sz="1800" dirty="0" smtClean="0"/>
          </a:p>
        </p:txBody>
      </p:sp>
      <p:pic>
        <p:nvPicPr>
          <p:cNvPr id="3" name="그림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26859" y="4075469"/>
            <a:ext cx="4233081" cy="1693232"/>
          </a:xfrm>
          <a:prstGeom prst="rect">
            <a:avLst/>
          </a:prstGeom>
        </p:spPr>
      </p:pic>
    </p:spTree>
    <p:extLst>
      <p:ext uri="{BB962C8B-B14F-4D97-AF65-F5344CB8AC3E}">
        <p14:creationId xmlns:p14="http://schemas.microsoft.com/office/powerpoint/2010/main" val="96657493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p:txBody>
          <a:bodyPr/>
          <a:lstStyle/>
          <a:p>
            <a:fld id="{7EE528F4-D5A0-4685-975C-C614BF32372E}" type="slidenum">
              <a:rPr lang="en-US" smtClean="0"/>
              <a:pPr/>
              <a:t>16</a:t>
            </a:fld>
            <a:endParaRPr lang="en-US" dirty="0"/>
          </a:p>
        </p:txBody>
      </p:sp>
      <p:sp>
        <p:nvSpPr>
          <p:cNvPr id="4" name="Content Placeholder 3"/>
          <p:cNvSpPr txBox="1">
            <a:spLocks/>
          </p:cNvSpPr>
          <p:nvPr/>
        </p:nvSpPr>
        <p:spPr>
          <a:xfrm>
            <a:off x="152400" y="1447800"/>
            <a:ext cx="8229600" cy="4525963"/>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AU" sz="1800" dirty="0" smtClean="0"/>
              <a:t>General Labourer: </a:t>
            </a:r>
            <a:r>
              <a:rPr lang="en-US" sz="1800" dirty="0" smtClean="0">
                <a:solidFill>
                  <a:schemeClr val="accent6">
                    <a:lumMod val="75000"/>
                  </a:schemeClr>
                </a:solidFill>
              </a:rPr>
              <a:t>$200</a:t>
            </a:r>
            <a:r>
              <a:rPr lang="en-US" sz="1800" dirty="0" smtClean="0">
                <a:solidFill>
                  <a:schemeClr val="accent6">
                    <a:lumMod val="75000"/>
                  </a:schemeClr>
                </a:solidFill>
              </a:rPr>
              <a:t>/</a:t>
            </a:r>
            <a:r>
              <a:rPr lang="en-AU" sz="1800" dirty="0" smtClean="0">
                <a:solidFill>
                  <a:schemeClr val="accent6">
                    <a:lumMod val="75000"/>
                  </a:schemeClr>
                </a:solidFill>
              </a:rPr>
              <a:t> </a:t>
            </a:r>
            <a:r>
              <a:rPr lang="en-AU" sz="1800" dirty="0">
                <a:solidFill>
                  <a:schemeClr val="accent6">
                    <a:lumMod val="75000"/>
                  </a:schemeClr>
                </a:solidFill>
              </a:rPr>
              <a:t>8 hours (9:00 – 17:00) </a:t>
            </a:r>
            <a:endParaRPr lang="en-AU" sz="1800" dirty="0" smtClean="0">
              <a:solidFill>
                <a:schemeClr val="accent6">
                  <a:lumMod val="75000"/>
                </a:schemeClr>
              </a:solidFill>
            </a:endParaRPr>
          </a:p>
          <a:p>
            <a:r>
              <a:rPr lang="en-AU" sz="1800" dirty="0" smtClean="0"/>
              <a:t>Experienced Labourer: </a:t>
            </a:r>
            <a:r>
              <a:rPr lang="en-AU" sz="1800" dirty="0" smtClean="0">
                <a:solidFill>
                  <a:schemeClr val="accent6">
                    <a:lumMod val="75000"/>
                  </a:schemeClr>
                </a:solidFill>
              </a:rPr>
              <a:t>$300</a:t>
            </a:r>
            <a:r>
              <a:rPr lang="en-AU" sz="1800" dirty="0">
                <a:solidFill>
                  <a:schemeClr val="accent6">
                    <a:lumMod val="75000"/>
                  </a:schemeClr>
                </a:solidFill>
              </a:rPr>
              <a:t>/ 8 hours (9:00 – 17:00) </a:t>
            </a:r>
            <a:endParaRPr lang="en-AU" sz="1800" dirty="0" smtClean="0">
              <a:solidFill>
                <a:schemeClr val="accent6">
                  <a:lumMod val="75000"/>
                </a:schemeClr>
              </a:solidFill>
            </a:endParaRPr>
          </a:p>
          <a:p>
            <a:r>
              <a:rPr lang="en-AU" sz="1800" dirty="0" smtClean="0"/>
              <a:t>Site Supervisors: </a:t>
            </a:r>
            <a:r>
              <a:rPr lang="en-AU" sz="1800" dirty="0" smtClean="0">
                <a:solidFill>
                  <a:schemeClr val="accent6">
                    <a:lumMod val="75000"/>
                  </a:schemeClr>
                </a:solidFill>
              </a:rPr>
              <a:t>$400-$500 </a:t>
            </a:r>
            <a:r>
              <a:rPr lang="en-AU" sz="1800" dirty="0">
                <a:solidFill>
                  <a:schemeClr val="accent6">
                    <a:lumMod val="75000"/>
                  </a:schemeClr>
                </a:solidFill>
              </a:rPr>
              <a:t>depending/ 8 hours (9:00 – 17:00) </a:t>
            </a:r>
            <a:endParaRPr lang="en-AU" sz="1800" dirty="0" smtClean="0">
              <a:solidFill>
                <a:schemeClr val="accent6">
                  <a:lumMod val="75000"/>
                </a:schemeClr>
              </a:solidFill>
            </a:endParaRPr>
          </a:p>
          <a:p>
            <a:r>
              <a:rPr lang="en-AU" sz="1800" dirty="0" smtClean="0"/>
              <a:t>Custom Stand Builders: </a:t>
            </a:r>
            <a:r>
              <a:rPr lang="en-AU" sz="1800" dirty="0" smtClean="0">
                <a:solidFill>
                  <a:schemeClr val="accent6">
                    <a:lumMod val="75000"/>
                  </a:schemeClr>
                </a:solidFill>
              </a:rPr>
              <a:t>$300</a:t>
            </a:r>
            <a:r>
              <a:rPr lang="en-AU" sz="1800" dirty="0">
                <a:solidFill>
                  <a:schemeClr val="accent6">
                    <a:lumMod val="75000"/>
                  </a:schemeClr>
                </a:solidFill>
              </a:rPr>
              <a:t>/ 8 hours (9:00 – 17:00) </a:t>
            </a:r>
          </a:p>
        </p:txBody>
      </p:sp>
      <p:sp>
        <p:nvSpPr>
          <p:cNvPr id="7" name="Title 2"/>
          <p:cNvSpPr txBox="1">
            <a:spLocks/>
          </p:cNvSpPr>
          <p:nvPr/>
        </p:nvSpPr>
        <p:spPr>
          <a:xfrm>
            <a:off x="457200" y="685800"/>
            <a:ext cx="82296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ko-KR" sz="3200" b="1" dirty="0" err="1" smtClean="0">
                <a:latin typeface="Helvetica"/>
                <a:cs typeface="Helvetica"/>
              </a:rPr>
              <a:t>Labour</a:t>
            </a:r>
            <a:r>
              <a:rPr lang="en-US" altLang="ko-KR" sz="3200" b="1" dirty="0" smtClean="0">
                <a:latin typeface="Helvetica"/>
                <a:cs typeface="Helvetica"/>
              </a:rPr>
              <a:t> Cost Estimates</a:t>
            </a:r>
            <a:endParaRPr lang="en-US" altLang="ko-KR" sz="3200" b="1" dirty="0">
              <a:latin typeface="Helvetica"/>
              <a:cs typeface="Helvetica"/>
            </a:endParaRPr>
          </a:p>
        </p:txBody>
      </p:sp>
      <p:sp>
        <p:nvSpPr>
          <p:cNvPr id="3" name="Rectangle 2"/>
          <p:cNvSpPr/>
          <p:nvPr/>
        </p:nvSpPr>
        <p:spPr>
          <a:xfrm>
            <a:off x="304800" y="3239869"/>
            <a:ext cx="8382000" cy="646331"/>
          </a:xfrm>
          <a:prstGeom prst="rect">
            <a:avLst/>
          </a:prstGeom>
        </p:spPr>
        <p:txBody>
          <a:bodyPr wrap="square">
            <a:spAutoFit/>
          </a:bodyPr>
          <a:lstStyle/>
          <a:p>
            <a:r>
              <a:rPr lang="en-AU" dirty="0">
                <a:solidFill>
                  <a:schemeClr val="accent6">
                    <a:lumMod val="75000"/>
                  </a:schemeClr>
                </a:solidFill>
              </a:rPr>
              <a:t>Rates are based on regular hours, Monday to Friday, excluding weekends, public holidays and overtime. </a:t>
            </a:r>
          </a:p>
        </p:txBody>
      </p:sp>
    </p:spTree>
    <p:extLst>
      <p:ext uri="{BB962C8B-B14F-4D97-AF65-F5344CB8AC3E}">
        <p14:creationId xmlns:p14="http://schemas.microsoft.com/office/powerpoint/2010/main" val="421881281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p:txBody>
          <a:bodyPr/>
          <a:lstStyle/>
          <a:p>
            <a:fld id="{7EE528F4-D5A0-4685-975C-C614BF32372E}" type="slidenum">
              <a:rPr lang="en-US" smtClean="0"/>
              <a:pPr/>
              <a:t>17</a:t>
            </a:fld>
            <a:endParaRPr lang="en-US" dirty="0"/>
          </a:p>
        </p:txBody>
      </p:sp>
      <p:sp>
        <p:nvSpPr>
          <p:cNvPr id="4" name="Content Placeholder 2"/>
          <p:cNvSpPr txBox="1">
            <a:spLocks/>
          </p:cNvSpPr>
          <p:nvPr/>
        </p:nvSpPr>
        <p:spPr>
          <a:xfrm>
            <a:off x="152400" y="1447800"/>
            <a:ext cx="8229600" cy="525780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Carpet  - standard types, rough prices?</a:t>
            </a:r>
            <a:endParaRPr lang="en-US" sz="1800" dirty="0"/>
          </a:p>
          <a:p>
            <a:pPr>
              <a:buFont typeface="Wingdings" panose="05000000000000000000" pitchFamily="2" charset="2"/>
              <a:buChar char="ü"/>
            </a:pPr>
            <a:r>
              <a:rPr lang="en-US" sz="1800" dirty="0" smtClean="0">
                <a:solidFill>
                  <a:schemeClr val="accent6">
                    <a:lumMod val="75000"/>
                  </a:schemeClr>
                </a:solidFill>
              </a:rPr>
              <a:t>Needle punch ( $</a:t>
            </a:r>
            <a:r>
              <a:rPr lang="en-US" sz="1800" dirty="0" smtClean="0">
                <a:solidFill>
                  <a:schemeClr val="accent6">
                    <a:lumMod val="75000"/>
                  </a:schemeClr>
                </a:solidFill>
              </a:rPr>
              <a:t>18 </a:t>
            </a:r>
            <a:r>
              <a:rPr lang="en-US" sz="1800" dirty="0" smtClean="0">
                <a:solidFill>
                  <a:schemeClr val="accent6">
                    <a:lumMod val="75000"/>
                  </a:schemeClr>
                </a:solidFill>
              </a:rPr>
              <a:t>+ VAT10% ) &lt; Loop ( </a:t>
            </a:r>
            <a:r>
              <a:rPr lang="en-US" sz="1800" dirty="0" smtClean="0">
                <a:solidFill>
                  <a:schemeClr val="accent6">
                    <a:lumMod val="75000"/>
                  </a:schemeClr>
                </a:solidFill>
              </a:rPr>
              <a:t>$30 </a:t>
            </a:r>
            <a:r>
              <a:rPr lang="en-US" sz="1800" dirty="0" smtClean="0">
                <a:solidFill>
                  <a:schemeClr val="accent6">
                    <a:lumMod val="75000"/>
                  </a:schemeClr>
                </a:solidFill>
              </a:rPr>
              <a:t>+ VAT10% ) &lt; Velour ( </a:t>
            </a:r>
            <a:r>
              <a:rPr lang="en-US" sz="1800" dirty="0" smtClean="0">
                <a:solidFill>
                  <a:schemeClr val="accent6">
                    <a:lumMod val="75000"/>
                  </a:schemeClr>
                </a:solidFill>
              </a:rPr>
              <a:t>$50 </a:t>
            </a:r>
            <a:r>
              <a:rPr lang="en-US" sz="1800" dirty="0" smtClean="0">
                <a:solidFill>
                  <a:schemeClr val="accent6">
                    <a:lumMod val="75000"/>
                  </a:schemeClr>
                </a:solidFill>
              </a:rPr>
              <a:t>+ VAT10% )</a:t>
            </a:r>
          </a:p>
          <a:p>
            <a:pPr>
              <a:buFont typeface="Wingdings" panose="05000000000000000000" pitchFamily="2" charset="2"/>
              <a:buChar char="ü"/>
            </a:pPr>
            <a:r>
              <a:rPr lang="en-US" sz="1800" dirty="0">
                <a:solidFill>
                  <a:schemeClr val="accent6">
                    <a:lumMod val="75000"/>
                  </a:schemeClr>
                </a:solidFill>
              </a:rPr>
              <a:t>P</a:t>
            </a:r>
            <a:r>
              <a:rPr lang="en-US" sz="1800" dirty="0" smtClean="0">
                <a:solidFill>
                  <a:schemeClr val="accent6">
                    <a:lumMod val="75000"/>
                  </a:schemeClr>
                </a:solidFill>
              </a:rPr>
              <a:t>rice varies according to the design</a:t>
            </a:r>
          </a:p>
          <a:p>
            <a:pPr marL="0" indent="0">
              <a:buNone/>
            </a:pPr>
            <a:endParaRPr lang="en-US" sz="1800" dirty="0" smtClean="0"/>
          </a:p>
          <a:p>
            <a:r>
              <a:rPr lang="en-US" sz="1800" dirty="0" smtClean="0"/>
              <a:t>Raised flooring—standard or not standard?  Heights? Materials? Costs?</a:t>
            </a:r>
          </a:p>
          <a:p>
            <a:pPr>
              <a:buFont typeface="Wingdings" panose="05000000000000000000" pitchFamily="2" charset="2"/>
              <a:buChar char="ü"/>
            </a:pPr>
            <a:r>
              <a:rPr lang="en-US" sz="1800" dirty="0" smtClean="0">
                <a:solidFill>
                  <a:schemeClr val="accent6">
                    <a:lumMod val="75000"/>
                  </a:schemeClr>
                </a:solidFill>
              </a:rPr>
              <a:t>It depends on the design, 100mmH, Plywood, $</a:t>
            </a:r>
            <a:r>
              <a:rPr lang="en-US" sz="1800" dirty="0" smtClean="0">
                <a:solidFill>
                  <a:schemeClr val="accent6">
                    <a:lumMod val="75000"/>
                  </a:schemeClr>
                </a:solidFill>
              </a:rPr>
              <a:t>55 </a:t>
            </a:r>
            <a:r>
              <a:rPr lang="en-US" sz="1800" dirty="0" smtClean="0">
                <a:solidFill>
                  <a:schemeClr val="accent6">
                    <a:lumMod val="75000"/>
                  </a:schemeClr>
                </a:solidFill>
              </a:rPr>
              <a:t>+ VAT10% / </a:t>
            </a:r>
            <a:r>
              <a:rPr lang="en-US" sz="1800" dirty="0" err="1" smtClean="0">
                <a:solidFill>
                  <a:schemeClr val="accent6">
                    <a:lumMod val="75000"/>
                  </a:schemeClr>
                </a:solidFill>
              </a:rPr>
              <a:t>sqm</a:t>
            </a:r>
            <a:endParaRPr lang="en-US" sz="1800" dirty="0" smtClean="0">
              <a:solidFill>
                <a:schemeClr val="accent6">
                  <a:lumMod val="75000"/>
                </a:schemeClr>
              </a:solidFill>
            </a:endParaRPr>
          </a:p>
          <a:p>
            <a:pPr marL="0" indent="0">
              <a:buNone/>
            </a:pPr>
            <a:endParaRPr lang="en-US" sz="1800" dirty="0" smtClean="0">
              <a:solidFill>
                <a:schemeClr val="tx1">
                  <a:lumMod val="65000"/>
                  <a:lumOff val="35000"/>
                </a:schemeClr>
              </a:solidFill>
            </a:endParaRPr>
          </a:p>
          <a:p>
            <a:r>
              <a:rPr lang="en-US" sz="1800" dirty="0" smtClean="0"/>
              <a:t>Standard US materials available in your country? Names or equivalencies could be good (</a:t>
            </a:r>
            <a:r>
              <a:rPr lang="en-US" sz="1800" dirty="0" err="1" smtClean="0"/>
              <a:t>Sintra</a:t>
            </a:r>
            <a:r>
              <a:rPr lang="en-US" sz="1800" dirty="0" smtClean="0"/>
              <a:t> is similar to Forex in Germany, for example</a:t>
            </a:r>
            <a:r>
              <a:rPr lang="en-US" sz="1800" dirty="0" smtClean="0"/>
              <a:t>.)</a:t>
            </a:r>
            <a:endParaRPr lang="en-US" sz="1800" dirty="0"/>
          </a:p>
          <a:p>
            <a:pPr>
              <a:buFont typeface="Wingdings" panose="05000000000000000000" pitchFamily="2" charset="2"/>
              <a:buChar char="ü"/>
            </a:pPr>
            <a:r>
              <a:rPr lang="en-US" sz="1800" dirty="0" smtClean="0">
                <a:solidFill>
                  <a:schemeClr val="accent6">
                    <a:lumMod val="75000"/>
                  </a:schemeClr>
                </a:solidFill>
              </a:rPr>
              <a:t>Mostly available in Korea</a:t>
            </a:r>
          </a:p>
          <a:p>
            <a:pPr marL="0" indent="0">
              <a:buNone/>
            </a:pPr>
            <a:endParaRPr lang="en-US" sz="1800" dirty="0" smtClean="0">
              <a:solidFill>
                <a:schemeClr val="tx1">
                  <a:lumMod val="65000"/>
                  <a:lumOff val="35000"/>
                </a:schemeClr>
              </a:solidFill>
            </a:endParaRPr>
          </a:p>
          <a:p>
            <a:r>
              <a:rPr lang="en-US" sz="1800" dirty="0" smtClean="0"/>
              <a:t>In your experience, are any materials particularly cheaper or more expensive in your country as compared to the US?</a:t>
            </a:r>
            <a:endParaRPr lang="en-US" sz="1800" dirty="0"/>
          </a:p>
          <a:p>
            <a:pPr>
              <a:buFont typeface="Wingdings" panose="05000000000000000000" pitchFamily="2" charset="2"/>
              <a:buChar char="ü"/>
            </a:pPr>
            <a:r>
              <a:rPr lang="en-US" sz="1800" dirty="0" smtClean="0">
                <a:solidFill>
                  <a:schemeClr val="accent6">
                    <a:lumMod val="75000"/>
                  </a:schemeClr>
                </a:solidFill>
              </a:rPr>
              <a:t>Acrylic, glass, graphic, printing, AV and lighting costs are much cheaper in Korea</a:t>
            </a:r>
          </a:p>
          <a:p>
            <a:pPr marL="0" indent="0">
              <a:buNone/>
            </a:pPr>
            <a:endParaRPr lang="en-US" sz="1800" dirty="0" smtClean="0">
              <a:solidFill>
                <a:schemeClr val="tx1">
                  <a:lumMod val="65000"/>
                  <a:lumOff val="35000"/>
                </a:schemeClr>
              </a:solidFill>
            </a:endParaRPr>
          </a:p>
          <a:p>
            <a:pPr marL="0" indent="0">
              <a:buNone/>
            </a:pPr>
            <a:endParaRPr lang="en-US" sz="1800" dirty="0"/>
          </a:p>
        </p:txBody>
      </p:sp>
      <p:sp>
        <p:nvSpPr>
          <p:cNvPr id="5" name="Title 2"/>
          <p:cNvSpPr txBox="1">
            <a:spLocks/>
          </p:cNvSpPr>
          <p:nvPr/>
        </p:nvSpPr>
        <p:spPr>
          <a:xfrm>
            <a:off x="457200" y="685800"/>
            <a:ext cx="82296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ko-KR" sz="3200" b="1" dirty="0" smtClean="0">
                <a:latin typeface="Helvetica"/>
                <a:cs typeface="Helvetica"/>
              </a:rPr>
              <a:t>Materials Usage</a:t>
            </a:r>
            <a:endParaRPr lang="en-US" altLang="ko-KR" sz="3200" b="1" dirty="0">
              <a:latin typeface="Helvetica"/>
              <a:cs typeface="Helvetica"/>
            </a:endParaRPr>
          </a:p>
        </p:txBody>
      </p:sp>
    </p:spTree>
    <p:extLst>
      <p:ext uri="{BB962C8B-B14F-4D97-AF65-F5344CB8AC3E}">
        <p14:creationId xmlns:p14="http://schemas.microsoft.com/office/powerpoint/2010/main" val="331253159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p:txBody>
          <a:bodyPr/>
          <a:lstStyle/>
          <a:p>
            <a:fld id="{7EE528F4-D5A0-4685-975C-C614BF32372E}" type="slidenum">
              <a:rPr lang="en-US" smtClean="0"/>
              <a:pPr/>
              <a:t>18</a:t>
            </a:fld>
            <a:endParaRPr lang="en-US" dirty="0"/>
          </a:p>
        </p:txBody>
      </p:sp>
      <p:sp>
        <p:nvSpPr>
          <p:cNvPr id="4" name="Foliennummernplatzhalter 1"/>
          <p:cNvSpPr txBox="1">
            <a:spLocks/>
          </p:cNvSpPr>
          <p:nvPr/>
        </p:nvSpPr>
        <p:spPr>
          <a:xfrm>
            <a:off x="7010400" y="647700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Helvetica" pitchFamily="34" charset="0"/>
                <a:ea typeface="+mn-ea"/>
                <a:cs typeface="Helvetica"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EE528F4-D5A0-4685-975C-C614BF32372E}" type="slidenum">
              <a:rPr lang="en-US" smtClean="0"/>
              <a:pPr/>
              <a:t>18</a:t>
            </a:fld>
            <a:endParaRPr lang="en-US" dirty="0"/>
          </a:p>
        </p:txBody>
      </p:sp>
      <p:sp>
        <p:nvSpPr>
          <p:cNvPr id="6" name="Content Placeholder 2"/>
          <p:cNvSpPr txBox="1">
            <a:spLocks/>
          </p:cNvSpPr>
          <p:nvPr/>
        </p:nvSpPr>
        <p:spPr>
          <a:xfrm>
            <a:off x="76200" y="1447800"/>
            <a:ext cx="9067800" cy="5241925"/>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An example of a Home Improvement store where construction things can be bought (hardware, tools, paint, etc.)  Home Depot or Lowes in the states</a:t>
            </a:r>
          </a:p>
          <a:p>
            <a:pPr>
              <a:buFont typeface="Wingdings" panose="05000000000000000000" pitchFamily="2" charset="2"/>
              <a:buChar char="ü"/>
            </a:pPr>
            <a:r>
              <a:rPr lang="en-US" sz="1800" dirty="0" err="1" smtClean="0">
                <a:solidFill>
                  <a:schemeClr val="accent6">
                    <a:lumMod val="75000"/>
                  </a:schemeClr>
                </a:solidFill>
              </a:rPr>
              <a:t>Emart</a:t>
            </a:r>
            <a:r>
              <a:rPr lang="en-US" sz="1800" dirty="0">
                <a:solidFill>
                  <a:schemeClr val="accent6">
                    <a:lumMod val="75000"/>
                  </a:schemeClr>
                </a:solidFill>
              </a:rPr>
              <a:t>, </a:t>
            </a:r>
            <a:r>
              <a:rPr lang="en-US" sz="1400" dirty="0">
                <a:solidFill>
                  <a:schemeClr val="accent6">
                    <a:lumMod val="75000"/>
                  </a:schemeClr>
                </a:solidFill>
              </a:rPr>
              <a:t>http://emart.ssg.com/sale/main.ssg</a:t>
            </a:r>
          </a:p>
          <a:p>
            <a:pPr>
              <a:buFont typeface="Wingdings" panose="05000000000000000000" pitchFamily="2" charset="2"/>
              <a:buChar char="ü"/>
            </a:pPr>
            <a:r>
              <a:rPr lang="en-US" sz="1800" dirty="0" err="1" smtClean="0">
                <a:solidFill>
                  <a:schemeClr val="accent6">
                    <a:lumMod val="75000"/>
                  </a:schemeClr>
                </a:solidFill>
              </a:rPr>
              <a:t>HomePlus</a:t>
            </a:r>
            <a:r>
              <a:rPr lang="en-US" sz="1400" dirty="0">
                <a:solidFill>
                  <a:schemeClr val="accent6">
                    <a:lumMod val="75000"/>
                  </a:schemeClr>
                </a:solidFill>
              </a:rPr>
              <a:t>, http://</a:t>
            </a:r>
            <a:r>
              <a:rPr lang="en-US" sz="1400" dirty="0" smtClean="0">
                <a:solidFill>
                  <a:schemeClr val="accent6">
                    <a:lumMod val="75000"/>
                  </a:schemeClr>
                </a:solidFill>
              </a:rPr>
              <a:t>www.homeplus.co.kr/app.exhibition.main.Main.ghs?paper_no=category</a:t>
            </a:r>
          </a:p>
          <a:p>
            <a:pPr>
              <a:buFont typeface="Wingdings" panose="05000000000000000000" pitchFamily="2" charset="2"/>
              <a:buChar char="ü"/>
            </a:pPr>
            <a:r>
              <a:rPr lang="en-US" sz="1800" dirty="0" smtClean="0">
                <a:solidFill>
                  <a:schemeClr val="accent6">
                    <a:lumMod val="75000"/>
                  </a:schemeClr>
                </a:solidFill>
              </a:rPr>
              <a:t>We also have a street which sells  hardware, tools, paint etc..</a:t>
            </a:r>
            <a:endParaRPr lang="en-US" sz="1400" dirty="0" smtClean="0">
              <a:solidFill>
                <a:schemeClr val="accent6">
                  <a:lumMod val="75000"/>
                </a:schemeClr>
              </a:solidFill>
            </a:endParaRPr>
          </a:p>
          <a:p>
            <a:pPr marL="0" indent="0">
              <a:buNone/>
            </a:pPr>
            <a:r>
              <a:rPr lang="en-US" sz="1400" dirty="0">
                <a:solidFill>
                  <a:schemeClr val="tx1">
                    <a:lumMod val="65000"/>
                    <a:lumOff val="35000"/>
                  </a:schemeClr>
                </a:solidFill>
              </a:rPr>
              <a:t> </a:t>
            </a:r>
            <a:r>
              <a:rPr lang="en-US" sz="1400" dirty="0" smtClean="0">
                <a:solidFill>
                  <a:schemeClr val="tx1">
                    <a:lumMod val="65000"/>
                    <a:lumOff val="35000"/>
                  </a:schemeClr>
                </a:solidFill>
              </a:rPr>
              <a:t>        </a:t>
            </a:r>
            <a:endParaRPr lang="en-US" sz="1400" dirty="0" smtClean="0"/>
          </a:p>
          <a:p>
            <a:r>
              <a:rPr lang="en-US" sz="1800" dirty="0" smtClean="0"/>
              <a:t>An example of an electronics store for cables, monitors, etc. Best Buy or Fry’s in the States</a:t>
            </a:r>
          </a:p>
          <a:p>
            <a:pPr>
              <a:buFont typeface="Wingdings" panose="05000000000000000000" pitchFamily="2" charset="2"/>
              <a:buChar char="ü"/>
            </a:pPr>
            <a:r>
              <a:rPr lang="en-US" sz="1800" dirty="0" err="1" smtClean="0">
                <a:solidFill>
                  <a:schemeClr val="accent6">
                    <a:lumMod val="75000"/>
                  </a:schemeClr>
                </a:solidFill>
              </a:rPr>
              <a:t>HiMart</a:t>
            </a:r>
            <a:r>
              <a:rPr lang="en-US" sz="1800" dirty="0">
                <a:solidFill>
                  <a:schemeClr val="accent6">
                    <a:lumMod val="75000"/>
                  </a:schemeClr>
                </a:solidFill>
              </a:rPr>
              <a:t>, </a:t>
            </a:r>
            <a:r>
              <a:rPr lang="en-US" sz="1400" dirty="0">
                <a:solidFill>
                  <a:schemeClr val="accent6">
                    <a:lumMod val="75000"/>
                  </a:schemeClr>
                </a:solidFill>
              </a:rPr>
              <a:t>http://</a:t>
            </a:r>
            <a:r>
              <a:rPr lang="en-US" sz="1400" dirty="0" smtClean="0">
                <a:solidFill>
                  <a:schemeClr val="accent6">
                    <a:lumMod val="75000"/>
                  </a:schemeClr>
                </a:solidFill>
              </a:rPr>
              <a:t>www.e-himart.co.kr/index.jsp?fromShop=naver_ns00</a:t>
            </a:r>
          </a:p>
          <a:p>
            <a:pPr>
              <a:buFont typeface="Wingdings" panose="05000000000000000000" pitchFamily="2" charset="2"/>
              <a:buChar char="ü"/>
            </a:pPr>
            <a:r>
              <a:rPr lang="en-US" sz="1800" dirty="0" smtClean="0">
                <a:solidFill>
                  <a:schemeClr val="accent6">
                    <a:lumMod val="75000"/>
                  </a:schemeClr>
                </a:solidFill>
              </a:rPr>
              <a:t>Samsung  </a:t>
            </a:r>
            <a:r>
              <a:rPr lang="en-US" sz="1800" dirty="0">
                <a:solidFill>
                  <a:schemeClr val="accent6">
                    <a:lumMod val="75000"/>
                  </a:schemeClr>
                </a:solidFill>
              </a:rPr>
              <a:t>Digital Plaza, </a:t>
            </a:r>
            <a:r>
              <a:rPr lang="en-US" sz="1400" dirty="0">
                <a:solidFill>
                  <a:schemeClr val="accent6">
                    <a:lumMod val="75000"/>
                  </a:schemeClr>
                </a:solidFill>
              </a:rPr>
              <a:t>http://</a:t>
            </a:r>
            <a:r>
              <a:rPr lang="en-US" sz="1400" dirty="0" smtClean="0">
                <a:solidFill>
                  <a:schemeClr val="accent6">
                    <a:lumMod val="75000"/>
                  </a:schemeClr>
                </a:solidFill>
              </a:rPr>
              <a:t>www.samsung.com/sec/support/digitalplaza/index_main.html</a:t>
            </a:r>
          </a:p>
          <a:p>
            <a:pPr>
              <a:buFont typeface="Wingdings" panose="05000000000000000000" pitchFamily="2" charset="2"/>
              <a:buChar char="ü"/>
            </a:pPr>
            <a:r>
              <a:rPr lang="en-US" sz="1800" dirty="0" smtClean="0">
                <a:solidFill>
                  <a:schemeClr val="accent6">
                    <a:lumMod val="75000"/>
                  </a:schemeClr>
                </a:solidFill>
              </a:rPr>
              <a:t>LG Best shop, </a:t>
            </a:r>
            <a:r>
              <a:rPr lang="en-US" sz="1400" dirty="0">
                <a:solidFill>
                  <a:schemeClr val="accent6">
                    <a:lumMod val="75000"/>
                  </a:schemeClr>
                </a:solidFill>
              </a:rPr>
              <a:t>http://www.lge.co.kr/lgekr/main/LgekrMainCmd.laf</a:t>
            </a:r>
            <a:endParaRPr lang="en-US" sz="1400" dirty="0" smtClean="0">
              <a:solidFill>
                <a:schemeClr val="accent6">
                  <a:lumMod val="75000"/>
                </a:schemeClr>
              </a:solidFill>
            </a:endParaRPr>
          </a:p>
          <a:p>
            <a:pPr>
              <a:buFont typeface="Wingdings" panose="05000000000000000000" pitchFamily="2" charset="2"/>
              <a:buChar char="ü"/>
            </a:pPr>
            <a:r>
              <a:rPr lang="en-US" sz="1800" dirty="0" smtClean="0">
                <a:solidFill>
                  <a:schemeClr val="accent6">
                    <a:lumMod val="75000"/>
                  </a:schemeClr>
                </a:solidFill>
              </a:rPr>
              <a:t>Techno Mart</a:t>
            </a:r>
            <a:r>
              <a:rPr lang="en-US" sz="1400" dirty="0" smtClean="0">
                <a:solidFill>
                  <a:schemeClr val="accent6">
                    <a:lumMod val="75000"/>
                  </a:schemeClr>
                </a:solidFill>
              </a:rPr>
              <a:t>, </a:t>
            </a:r>
            <a:r>
              <a:rPr lang="en-US" sz="1400" dirty="0">
                <a:solidFill>
                  <a:schemeClr val="accent6">
                    <a:lumMod val="75000"/>
                  </a:schemeClr>
                </a:solidFill>
              </a:rPr>
              <a:t>http://www.tm21.com/index.tm</a:t>
            </a:r>
            <a:endParaRPr lang="en-US" sz="1400" dirty="0" smtClean="0">
              <a:solidFill>
                <a:schemeClr val="accent6">
                  <a:lumMod val="75000"/>
                </a:schemeClr>
              </a:solidFill>
            </a:endParaRPr>
          </a:p>
          <a:p>
            <a:endParaRPr lang="en-US" sz="1800" dirty="0" smtClean="0"/>
          </a:p>
          <a:p>
            <a:r>
              <a:rPr lang="en-US" sz="1800" dirty="0" smtClean="0"/>
              <a:t>A general sort of store where everything can be bought, a Walmart or Target type of store</a:t>
            </a:r>
          </a:p>
          <a:p>
            <a:pPr>
              <a:buFont typeface="Wingdings" panose="05000000000000000000" pitchFamily="2" charset="2"/>
              <a:buChar char="ü"/>
            </a:pPr>
            <a:r>
              <a:rPr lang="en-US" sz="1800" dirty="0" err="1" smtClean="0">
                <a:solidFill>
                  <a:schemeClr val="accent6">
                    <a:lumMod val="75000"/>
                  </a:schemeClr>
                </a:solidFill>
              </a:rPr>
              <a:t>Lotte</a:t>
            </a:r>
            <a:r>
              <a:rPr lang="en-US" sz="1800" dirty="0" smtClean="0">
                <a:solidFill>
                  <a:schemeClr val="accent6">
                    <a:lumMod val="75000"/>
                  </a:schemeClr>
                </a:solidFill>
              </a:rPr>
              <a:t> Mart</a:t>
            </a:r>
            <a:r>
              <a:rPr lang="en-US" sz="1800" dirty="0">
                <a:solidFill>
                  <a:schemeClr val="accent6">
                    <a:lumMod val="75000"/>
                  </a:schemeClr>
                </a:solidFill>
              </a:rPr>
              <a:t>,  </a:t>
            </a:r>
            <a:r>
              <a:rPr lang="en-US" sz="1400" dirty="0">
                <a:solidFill>
                  <a:schemeClr val="accent6">
                    <a:lumMod val="75000"/>
                  </a:schemeClr>
                </a:solidFill>
              </a:rPr>
              <a:t>http://www.lottemart.com/event/detail.do?cPage=1&amp;categoryId=C0070605&amp;SITELOC=CA001</a:t>
            </a:r>
            <a:endParaRPr lang="en-US" sz="1800" dirty="0">
              <a:solidFill>
                <a:schemeClr val="accent6">
                  <a:lumMod val="75000"/>
                </a:schemeClr>
              </a:solidFill>
            </a:endParaRPr>
          </a:p>
          <a:p>
            <a:pPr>
              <a:buFont typeface="Wingdings" panose="05000000000000000000" pitchFamily="2" charset="2"/>
              <a:buChar char="ü"/>
            </a:pPr>
            <a:r>
              <a:rPr lang="en-US" sz="1800" dirty="0" err="1" smtClean="0">
                <a:solidFill>
                  <a:schemeClr val="accent6">
                    <a:lumMod val="75000"/>
                  </a:schemeClr>
                </a:solidFill>
              </a:rPr>
              <a:t>Emart</a:t>
            </a:r>
            <a:r>
              <a:rPr lang="en-US" sz="1800" dirty="0">
                <a:solidFill>
                  <a:schemeClr val="accent6">
                    <a:lumMod val="75000"/>
                  </a:schemeClr>
                </a:solidFill>
              </a:rPr>
              <a:t>, </a:t>
            </a:r>
            <a:r>
              <a:rPr lang="en-US" sz="1400" dirty="0">
                <a:solidFill>
                  <a:schemeClr val="accent6">
                    <a:lumMod val="75000"/>
                  </a:schemeClr>
                </a:solidFill>
              </a:rPr>
              <a:t>http://</a:t>
            </a:r>
            <a:r>
              <a:rPr lang="en-US" sz="1400" dirty="0" smtClean="0">
                <a:solidFill>
                  <a:schemeClr val="accent6">
                    <a:lumMod val="75000"/>
                  </a:schemeClr>
                </a:solidFill>
              </a:rPr>
              <a:t>emart.ssg.com/sale/main.ssg</a:t>
            </a:r>
          </a:p>
          <a:p>
            <a:pPr marL="0" indent="0">
              <a:buNone/>
            </a:pPr>
            <a:endParaRPr lang="en-US" sz="1800" dirty="0"/>
          </a:p>
          <a:p>
            <a:pPr marL="0" indent="0">
              <a:buNone/>
            </a:pPr>
            <a:endParaRPr lang="en-US" sz="1400" dirty="0">
              <a:solidFill>
                <a:schemeClr val="tx1">
                  <a:lumMod val="65000"/>
                  <a:lumOff val="35000"/>
                </a:schemeClr>
              </a:solidFill>
            </a:endParaRPr>
          </a:p>
          <a:p>
            <a:pPr marL="0" indent="0">
              <a:buNone/>
            </a:pPr>
            <a:endParaRPr lang="en-US" sz="1400" dirty="0" smtClean="0">
              <a:solidFill>
                <a:schemeClr val="tx1">
                  <a:lumMod val="65000"/>
                  <a:lumOff val="35000"/>
                </a:schemeClr>
              </a:solidFill>
            </a:endParaRPr>
          </a:p>
          <a:p>
            <a:pPr marL="0" indent="0">
              <a:buNone/>
            </a:pPr>
            <a:r>
              <a:rPr lang="en-US" sz="1800" dirty="0" smtClean="0"/>
              <a:t> </a:t>
            </a:r>
          </a:p>
          <a:p>
            <a:endParaRPr lang="en-US" sz="1800" dirty="0"/>
          </a:p>
        </p:txBody>
      </p:sp>
      <p:sp>
        <p:nvSpPr>
          <p:cNvPr id="8" name="Title 2"/>
          <p:cNvSpPr txBox="1">
            <a:spLocks/>
          </p:cNvSpPr>
          <p:nvPr/>
        </p:nvSpPr>
        <p:spPr>
          <a:xfrm>
            <a:off x="457200" y="685800"/>
            <a:ext cx="82296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ko-KR" sz="3200" b="1" dirty="0" smtClean="0">
                <a:latin typeface="Helvetica"/>
                <a:cs typeface="Helvetica"/>
              </a:rPr>
              <a:t>Shopping Tips</a:t>
            </a:r>
            <a:endParaRPr lang="en-US" altLang="ko-KR" sz="3200" b="1" dirty="0">
              <a:latin typeface="Helvetica"/>
              <a:cs typeface="Helvetica"/>
            </a:endParaRPr>
          </a:p>
        </p:txBody>
      </p:sp>
    </p:spTree>
    <p:extLst>
      <p:ext uri="{BB962C8B-B14F-4D97-AF65-F5344CB8AC3E}">
        <p14:creationId xmlns:p14="http://schemas.microsoft.com/office/powerpoint/2010/main" val="255726082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p:txBody>
          <a:bodyPr/>
          <a:lstStyle/>
          <a:p>
            <a:fld id="{7EE528F4-D5A0-4685-975C-C614BF32372E}" type="slidenum">
              <a:rPr lang="en-US" smtClean="0"/>
              <a:pPr/>
              <a:t>19</a:t>
            </a:fld>
            <a:endParaRPr lang="en-US" dirty="0"/>
          </a:p>
        </p:txBody>
      </p:sp>
      <p:sp>
        <p:nvSpPr>
          <p:cNvPr id="4" name="Foliennummernplatzhalter 1"/>
          <p:cNvSpPr txBox="1">
            <a:spLocks/>
          </p:cNvSpPr>
          <p:nvPr/>
        </p:nvSpPr>
        <p:spPr>
          <a:xfrm>
            <a:off x="7010400" y="647700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Helvetica" pitchFamily="34" charset="0"/>
                <a:ea typeface="+mn-ea"/>
                <a:cs typeface="Helvetica"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EE528F4-D5A0-4685-975C-C614BF32372E}" type="slidenum">
              <a:rPr lang="en-US" smtClean="0"/>
              <a:pPr/>
              <a:t>19</a:t>
            </a:fld>
            <a:endParaRPr lang="en-US" dirty="0"/>
          </a:p>
        </p:txBody>
      </p:sp>
      <p:sp>
        <p:nvSpPr>
          <p:cNvPr id="6" name="Content Placeholder 2"/>
          <p:cNvSpPr txBox="1">
            <a:spLocks/>
          </p:cNvSpPr>
          <p:nvPr/>
        </p:nvSpPr>
        <p:spPr>
          <a:xfrm>
            <a:off x="152400" y="1108800"/>
            <a:ext cx="9067800" cy="5241925"/>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sz="1800" dirty="0" smtClean="0"/>
          </a:p>
          <a:p>
            <a:pPr marL="0" indent="0">
              <a:buNone/>
            </a:pPr>
            <a:endParaRPr lang="en-US" sz="1800" dirty="0"/>
          </a:p>
          <a:p>
            <a:r>
              <a:rPr lang="en-US" sz="1800" dirty="0" smtClean="0"/>
              <a:t>Is IKEA </a:t>
            </a:r>
            <a:r>
              <a:rPr lang="en-US" sz="1800" dirty="0" err="1" smtClean="0"/>
              <a:t>availiable</a:t>
            </a:r>
            <a:r>
              <a:rPr lang="en-US" sz="1800" dirty="0" smtClean="0"/>
              <a:t>, if not, something similar?</a:t>
            </a:r>
          </a:p>
          <a:p>
            <a:pPr>
              <a:buFont typeface="Wingdings" panose="05000000000000000000" pitchFamily="2" charset="2"/>
              <a:buChar char="ü"/>
            </a:pPr>
            <a:r>
              <a:rPr lang="en-US" sz="1800" dirty="0" smtClean="0">
                <a:solidFill>
                  <a:schemeClr val="accent6">
                    <a:lumMod val="75000"/>
                  </a:schemeClr>
                </a:solidFill>
              </a:rPr>
              <a:t>IKEA</a:t>
            </a:r>
            <a:r>
              <a:rPr lang="en-US" sz="1800" dirty="0">
                <a:solidFill>
                  <a:schemeClr val="accent6">
                    <a:lumMod val="75000"/>
                  </a:schemeClr>
                </a:solidFill>
              </a:rPr>
              <a:t>, </a:t>
            </a:r>
            <a:r>
              <a:rPr lang="en-US" sz="1800" dirty="0">
                <a:solidFill>
                  <a:schemeClr val="accent6">
                    <a:lumMod val="75000"/>
                  </a:schemeClr>
                </a:solidFill>
                <a:hlinkClick r:id="rId3"/>
              </a:rPr>
              <a:t>https://www.ikea.com/kr/ko</a:t>
            </a:r>
            <a:r>
              <a:rPr lang="en-US" sz="1800" dirty="0" smtClean="0">
                <a:solidFill>
                  <a:schemeClr val="accent6">
                    <a:lumMod val="75000"/>
                  </a:schemeClr>
                </a:solidFill>
                <a:hlinkClick r:id="rId3"/>
              </a:rPr>
              <a:t>/</a:t>
            </a:r>
            <a:r>
              <a:rPr lang="en-US" sz="1800" dirty="0" smtClean="0">
                <a:solidFill>
                  <a:schemeClr val="accent6">
                    <a:lumMod val="75000"/>
                  </a:schemeClr>
                </a:solidFill>
              </a:rPr>
              <a:t> </a:t>
            </a:r>
            <a:endParaRPr lang="en-US" sz="1800" dirty="0">
              <a:solidFill>
                <a:schemeClr val="accent6">
                  <a:lumMod val="75000"/>
                </a:schemeClr>
              </a:solidFill>
            </a:endParaRPr>
          </a:p>
          <a:p>
            <a:pPr>
              <a:buFont typeface="Wingdings" panose="05000000000000000000" pitchFamily="2" charset="2"/>
              <a:buChar char="ü"/>
            </a:pPr>
            <a:endParaRPr lang="en-US" sz="1800" dirty="0" smtClean="0">
              <a:solidFill>
                <a:schemeClr val="accent6">
                  <a:lumMod val="75000"/>
                </a:schemeClr>
              </a:solidFill>
            </a:endParaRPr>
          </a:p>
          <a:p>
            <a:pPr>
              <a:buFont typeface="Wingdings" panose="05000000000000000000" pitchFamily="2" charset="2"/>
              <a:buChar char="ü"/>
            </a:pPr>
            <a:r>
              <a:rPr lang="en-US" sz="1800" dirty="0" err="1" smtClean="0">
                <a:solidFill>
                  <a:schemeClr val="accent6">
                    <a:lumMod val="75000"/>
                  </a:schemeClr>
                </a:solidFill>
              </a:rPr>
              <a:t>LotteMart</a:t>
            </a:r>
            <a:r>
              <a:rPr lang="en-US" sz="1800" dirty="0" smtClean="0">
                <a:solidFill>
                  <a:schemeClr val="accent6">
                    <a:lumMod val="75000"/>
                  </a:schemeClr>
                </a:solidFill>
              </a:rPr>
              <a:t>,</a:t>
            </a:r>
          </a:p>
          <a:p>
            <a:pPr marL="0" indent="0">
              <a:buNone/>
            </a:pPr>
            <a:r>
              <a:rPr lang="en-US" sz="1800" dirty="0" smtClean="0">
                <a:solidFill>
                  <a:schemeClr val="accent6">
                    <a:lumMod val="75000"/>
                  </a:schemeClr>
                </a:solidFill>
                <a:hlinkClick r:id="rId4"/>
              </a:rPr>
              <a:t>http://</a:t>
            </a:r>
            <a:r>
              <a:rPr lang="en-US" sz="1800" dirty="0" smtClean="0">
                <a:solidFill>
                  <a:schemeClr val="accent6">
                    <a:lumMod val="75000"/>
                  </a:schemeClr>
                </a:solidFill>
                <a:hlinkClick r:id="rId4"/>
              </a:rPr>
              <a:t>www.lottemart.com/event/detail.do?cPage=1&amp;categoryId=C0070605&amp;SITELOC=CA001</a:t>
            </a:r>
            <a:endParaRPr lang="en-US" sz="1800" dirty="0" smtClean="0">
              <a:solidFill>
                <a:schemeClr val="accent6">
                  <a:lumMod val="75000"/>
                </a:schemeClr>
              </a:solidFill>
            </a:endParaRPr>
          </a:p>
          <a:p>
            <a:pPr>
              <a:buFont typeface="Wingdings" panose="05000000000000000000" pitchFamily="2" charset="2"/>
              <a:buChar char="ü"/>
            </a:pPr>
            <a:r>
              <a:rPr lang="en-US" altLang="ko-KR" sz="1800" dirty="0" err="1" smtClean="0">
                <a:solidFill>
                  <a:schemeClr val="accent6">
                    <a:lumMod val="75000"/>
                  </a:schemeClr>
                </a:solidFill>
              </a:rPr>
              <a:t>Emart</a:t>
            </a:r>
            <a:r>
              <a:rPr lang="en-US" altLang="ko-KR" sz="1800" dirty="0" smtClean="0">
                <a:solidFill>
                  <a:schemeClr val="accent6">
                    <a:lumMod val="75000"/>
                  </a:schemeClr>
                </a:solidFill>
              </a:rPr>
              <a:t>, </a:t>
            </a:r>
            <a:r>
              <a:rPr lang="en-US" altLang="ko-KR" sz="1800" dirty="0" smtClean="0">
                <a:solidFill>
                  <a:schemeClr val="accent6">
                    <a:lumMod val="75000"/>
                  </a:schemeClr>
                </a:solidFill>
                <a:hlinkClick r:id="rId5"/>
              </a:rPr>
              <a:t>http://emart.ssg.com/sale/main.ssg</a:t>
            </a:r>
            <a:endParaRPr lang="en-US" altLang="ko-KR" sz="1800" dirty="0" smtClean="0">
              <a:solidFill>
                <a:schemeClr val="accent6">
                  <a:lumMod val="75000"/>
                </a:schemeClr>
              </a:solidFill>
            </a:endParaRPr>
          </a:p>
          <a:p>
            <a:pPr marL="0" indent="0">
              <a:buNone/>
            </a:pPr>
            <a:endParaRPr lang="en-US" altLang="ko-KR" sz="1800" dirty="0" smtClean="0">
              <a:solidFill>
                <a:schemeClr val="accent6">
                  <a:lumMod val="75000"/>
                </a:schemeClr>
              </a:solidFill>
            </a:endParaRPr>
          </a:p>
          <a:p>
            <a:pPr marL="0" indent="0">
              <a:buNone/>
            </a:pPr>
            <a:r>
              <a:rPr lang="en-US" sz="1800" dirty="0" smtClean="0"/>
              <a:t> </a:t>
            </a:r>
            <a:endParaRPr lang="en-US" sz="1800" dirty="0" smtClean="0"/>
          </a:p>
          <a:p>
            <a:endParaRPr lang="en-US" sz="1800" dirty="0"/>
          </a:p>
        </p:txBody>
      </p:sp>
      <p:sp>
        <p:nvSpPr>
          <p:cNvPr id="8" name="Title 2"/>
          <p:cNvSpPr txBox="1">
            <a:spLocks/>
          </p:cNvSpPr>
          <p:nvPr/>
        </p:nvSpPr>
        <p:spPr>
          <a:xfrm>
            <a:off x="457200" y="685800"/>
            <a:ext cx="82296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ko-KR" sz="3200" b="1" dirty="0" smtClean="0">
                <a:latin typeface="Helvetica"/>
                <a:cs typeface="Helvetica"/>
              </a:rPr>
              <a:t>Shopping Tips</a:t>
            </a:r>
            <a:endParaRPr lang="en-US" altLang="ko-KR" sz="3200" b="1" dirty="0">
              <a:latin typeface="Helvetica"/>
              <a:cs typeface="Helvetica"/>
            </a:endParaRPr>
          </a:p>
        </p:txBody>
      </p:sp>
    </p:spTree>
    <p:extLst>
      <p:ext uri="{BB962C8B-B14F-4D97-AF65-F5344CB8AC3E}">
        <p14:creationId xmlns:p14="http://schemas.microsoft.com/office/powerpoint/2010/main" val="44301167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p:txBody>
          <a:bodyPr/>
          <a:lstStyle/>
          <a:p>
            <a:fld id="{7EE528F4-D5A0-4685-975C-C614BF32372E}" type="slidenum">
              <a:rPr lang="en-US" smtClean="0"/>
              <a:pPr/>
              <a:t>20</a:t>
            </a:fld>
            <a:endParaRPr lang="en-US" dirty="0"/>
          </a:p>
        </p:txBody>
      </p:sp>
      <p:sp>
        <p:nvSpPr>
          <p:cNvPr id="3" name="Rectangle 10"/>
          <p:cNvSpPr/>
          <p:nvPr/>
        </p:nvSpPr>
        <p:spPr>
          <a:xfrm>
            <a:off x="0" y="4333875"/>
            <a:ext cx="9144000" cy="2514600"/>
          </a:xfrm>
          <a:prstGeom prst="rect">
            <a:avLst/>
          </a:prstGeom>
          <a:gradFill flip="none" rotWithShape="1">
            <a:gsLst>
              <a:gs pos="0">
                <a:schemeClr val="accent6">
                  <a:tint val="66000"/>
                  <a:satMod val="160000"/>
                </a:schemeClr>
              </a:gs>
              <a:gs pos="50000">
                <a:schemeClr val="accent6">
                  <a:tint val="44500"/>
                  <a:satMod val="160000"/>
                </a:schemeClr>
              </a:gs>
              <a:gs pos="100000">
                <a:schemeClr val="accent6">
                  <a:tint val="23500"/>
                  <a:satMod val="160000"/>
                </a:schemeClr>
              </a:gs>
            </a:gsLst>
            <a:lin ang="162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0000"/>
              </a:solidFill>
            </a:endParaRPr>
          </a:p>
        </p:txBody>
      </p:sp>
      <p:sp>
        <p:nvSpPr>
          <p:cNvPr id="6" name="Slide Number Placeholder 4"/>
          <p:cNvSpPr txBox="1">
            <a:spLocks/>
          </p:cNvSpPr>
          <p:nvPr/>
        </p:nvSpPr>
        <p:spPr>
          <a:xfrm>
            <a:off x="7010400" y="6483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Helvetica" pitchFamily="34" charset="0"/>
                <a:ea typeface="+mn-ea"/>
                <a:cs typeface="Helvetica"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EE528F4-D5A0-4685-975C-C614BF32372E}" type="slidenum">
              <a:rPr lang="en-US" smtClean="0"/>
              <a:pPr/>
              <a:t>20</a:t>
            </a:fld>
            <a:endParaRPr lang="en-US" dirty="0"/>
          </a:p>
        </p:txBody>
      </p:sp>
      <p:sp>
        <p:nvSpPr>
          <p:cNvPr id="7" name="Rectangle 1"/>
          <p:cNvSpPr/>
          <p:nvPr/>
        </p:nvSpPr>
        <p:spPr>
          <a:xfrm>
            <a:off x="0" y="3810000"/>
            <a:ext cx="9163050" cy="3048000"/>
          </a:xfrm>
          <a:prstGeom prst="rect">
            <a:avLst/>
          </a:prstGeom>
          <a:gradFill flip="none" rotWithShape="1">
            <a:gsLst>
              <a:gs pos="0">
                <a:srgbClr val="C9661F"/>
              </a:gs>
              <a:gs pos="50000">
                <a:schemeClr val="accent6">
                  <a:tint val="44500"/>
                  <a:satMod val="160000"/>
                </a:schemeClr>
              </a:gs>
              <a:gs pos="100000">
                <a:schemeClr val="accent6">
                  <a:tint val="23500"/>
                  <a:satMod val="160000"/>
                </a:schemeClr>
              </a:gs>
            </a:gsLst>
            <a:lin ang="162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000000"/>
              </a:solidFill>
            </a:endParaRPr>
          </a:p>
        </p:txBody>
      </p:sp>
      <p:sp>
        <p:nvSpPr>
          <p:cNvPr id="8" name="Title 2"/>
          <p:cNvSpPr txBox="1">
            <a:spLocks/>
          </p:cNvSpPr>
          <p:nvPr/>
        </p:nvSpPr>
        <p:spPr>
          <a:xfrm>
            <a:off x="457200" y="685800"/>
            <a:ext cx="82296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ko-KR" sz="3200" b="1" dirty="0" smtClean="0">
                <a:latin typeface="Helvetica"/>
                <a:cs typeface="Helvetica"/>
              </a:rPr>
              <a:t>EDPA International Members</a:t>
            </a:r>
          </a:p>
          <a:p>
            <a:r>
              <a:rPr lang="en-US" altLang="ko-KR" sz="3200" b="1" dirty="0" smtClean="0">
                <a:latin typeface="Helvetica"/>
                <a:cs typeface="Helvetica"/>
              </a:rPr>
              <a:t>Active In This Country </a:t>
            </a:r>
            <a:endParaRPr lang="en-US" altLang="ko-KR" sz="3200" b="1" dirty="0">
              <a:latin typeface="Helvetica"/>
              <a:cs typeface="Helvetica"/>
            </a:endParaRPr>
          </a:p>
        </p:txBody>
      </p:sp>
      <p:sp>
        <p:nvSpPr>
          <p:cNvPr id="5" name="직사각형 4"/>
          <p:cNvSpPr/>
          <p:nvPr/>
        </p:nvSpPr>
        <p:spPr>
          <a:xfrm>
            <a:off x="762000" y="2209800"/>
            <a:ext cx="1651734" cy="369332"/>
          </a:xfrm>
          <a:prstGeom prst="rect">
            <a:avLst/>
          </a:prstGeom>
        </p:spPr>
        <p:txBody>
          <a:bodyPr wrap="none">
            <a:spAutoFit/>
          </a:bodyPr>
          <a:lstStyle/>
          <a:p>
            <a:pPr marL="285750" indent="-285750">
              <a:buFont typeface="Wingdings" panose="05000000000000000000" pitchFamily="2" charset="2"/>
              <a:buChar char="§"/>
            </a:pPr>
            <a:r>
              <a:rPr lang="en-US" altLang="ko-KR" dirty="0" err="1" smtClean="0">
                <a:solidFill>
                  <a:schemeClr val="accent6">
                    <a:lumMod val="75000"/>
                  </a:schemeClr>
                </a:solidFill>
              </a:rPr>
              <a:t>Toin</a:t>
            </a:r>
            <a:r>
              <a:rPr lang="en-US" altLang="ko-KR" dirty="0" smtClean="0">
                <a:solidFill>
                  <a:schemeClr val="accent6">
                    <a:lumMod val="75000"/>
                  </a:schemeClr>
                </a:solidFill>
              </a:rPr>
              <a:t> </a:t>
            </a:r>
            <a:r>
              <a:rPr lang="en-US" altLang="ko-KR" dirty="0">
                <a:solidFill>
                  <a:schemeClr val="accent6">
                    <a:lumMod val="75000"/>
                  </a:schemeClr>
                </a:solidFill>
              </a:rPr>
              <a:t>Design </a:t>
            </a:r>
            <a:endParaRPr lang="ko-KR" altLang="en-US" dirty="0">
              <a:solidFill>
                <a:schemeClr val="accent6">
                  <a:lumMod val="75000"/>
                </a:schemeClr>
              </a:solidFill>
            </a:endParaRPr>
          </a:p>
        </p:txBody>
      </p:sp>
    </p:spTree>
    <p:extLst>
      <p:ext uri="{BB962C8B-B14F-4D97-AF65-F5344CB8AC3E}">
        <p14:creationId xmlns:p14="http://schemas.microsoft.com/office/powerpoint/2010/main" val="82712320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7EE528F4-D5A0-4685-975C-C614BF32372E}" type="slidenum">
              <a:rPr lang="en-US" smtClean="0"/>
              <a:pPr/>
              <a:t>21</a:t>
            </a:fld>
            <a:endParaRPr lang="en-US" dirty="0"/>
          </a:p>
        </p:txBody>
      </p:sp>
      <p:pic>
        <p:nvPicPr>
          <p:cNvPr id="2"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2507" y="4648200"/>
            <a:ext cx="4351893" cy="1524000"/>
          </a:xfrm>
          <a:prstGeom prst="rect">
            <a:avLst/>
          </a:prstGeom>
        </p:spPr>
      </p:pic>
      <p:pic>
        <p:nvPicPr>
          <p:cNvPr id="3" name="Picture 2"/>
          <p:cNvPicPr>
            <a:picLocks noChangeAspect="1"/>
          </p:cNvPicPr>
          <p:nvPr/>
        </p:nvPicPr>
        <p:blipFill>
          <a:blip r:embed="rId4"/>
          <a:stretch>
            <a:fillRect/>
          </a:stretch>
        </p:blipFill>
        <p:spPr>
          <a:xfrm>
            <a:off x="4864100" y="4770120"/>
            <a:ext cx="3822700" cy="1529080"/>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2913</TotalTime>
  <Words>1243</Words>
  <Application>Microsoft Office PowerPoint</Application>
  <PresentationFormat>화면 슬라이드 쇼(4:3)</PresentationFormat>
  <Paragraphs>230</Paragraphs>
  <Slides>21</Slides>
  <Notes>21</Notes>
  <HiddenSlides>0</HiddenSlides>
  <MMClips>0</MMClips>
  <ScaleCrop>false</ScaleCrop>
  <HeadingPairs>
    <vt:vector size="6" baseType="variant">
      <vt:variant>
        <vt:lpstr>사용한 글꼴</vt:lpstr>
      </vt:variant>
      <vt:variant>
        <vt:i4>5</vt:i4>
      </vt:variant>
      <vt:variant>
        <vt:lpstr>테마</vt:lpstr>
      </vt:variant>
      <vt:variant>
        <vt:i4>1</vt:i4>
      </vt:variant>
      <vt:variant>
        <vt:lpstr>슬라이드 제목</vt:lpstr>
      </vt:variant>
      <vt:variant>
        <vt:i4>21</vt:i4>
      </vt:variant>
    </vt:vector>
  </HeadingPairs>
  <TitlesOfParts>
    <vt:vector size="27" baseType="lpstr">
      <vt:lpstr>맑은 고딕</vt:lpstr>
      <vt:lpstr>Arial</vt:lpstr>
      <vt:lpstr>Calibri</vt:lpstr>
      <vt:lpstr>Helvetica</vt:lpstr>
      <vt:lpstr>Wingdings</vt:lpstr>
      <vt:lpstr>Office Theme</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Stephen Benedetti</dc:creator>
  <cp:lastModifiedBy>Windows 사용자</cp:lastModifiedBy>
  <cp:revision>326</cp:revision>
  <cp:lastPrinted>2014-07-15T06:54:14Z</cp:lastPrinted>
  <dcterms:created xsi:type="dcterms:W3CDTF">2013-12-05T16:35:22Z</dcterms:created>
  <dcterms:modified xsi:type="dcterms:W3CDTF">2019-10-31T05:27:35Z</dcterms:modified>
</cp:coreProperties>
</file>