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5" r:id="rId3"/>
    <p:sldId id="344" r:id="rId4"/>
    <p:sldId id="370" r:id="rId5"/>
    <p:sldId id="371" r:id="rId6"/>
    <p:sldId id="345" r:id="rId7"/>
    <p:sldId id="380" r:id="rId8"/>
    <p:sldId id="350" r:id="rId9"/>
    <p:sldId id="372" r:id="rId10"/>
    <p:sldId id="373" r:id="rId11"/>
    <p:sldId id="361" r:id="rId12"/>
    <p:sldId id="374" r:id="rId13"/>
    <p:sldId id="375" r:id="rId14"/>
    <p:sldId id="383" r:id="rId15"/>
    <p:sldId id="384" r:id="rId16"/>
    <p:sldId id="379" r:id="rId17"/>
    <p:sldId id="378" r:id="rId18"/>
    <p:sldId id="34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661F"/>
    <a:srgbClr val="C5922B"/>
    <a:srgbClr val="345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53" autoAdjust="0"/>
    <p:restoredTop sz="86380" autoAdjust="0"/>
  </p:normalViewPr>
  <p:slideViewPr>
    <p:cSldViewPr>
      <p:cViewPr varScale="1">
        <p:scale>
          <a:sx n="59" d="100"/>
          <a:sy n="59" d="100"/>
        </p:scale>
        <p:origin x="140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A8AA7-FB7B-4940-B146-64ED6EED741B}" type="datetimeFigureOut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058B-6A9B-4202-A462-6C12EF8CB7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87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39001-3E9E-4724-8E09-07592E336629}" type="datetimeFigureOut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2E1C-028C-414B-9C27-2F2AA0E4C9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48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50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49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22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08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03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15D3-BFD8-4B0C-A1BD-1917CF526A78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FA27-E30E-4062-BFBE-9DA70EDACEF7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020D-2E59-4206-8A1B-CF7EBC1D720D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D125-BC52-4913-88C0-C53861E310DB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F0073-4037-47DC-B549-4D9CC75F6D05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04A2-7C2A-4CBD-BBF8-1BE43FC43261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6E637-3C0F-4FC6-B7AC-86190434D138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2133600" cy="365125"/>
          </a:xfrm>
        </p:spPr>
        <p:txBody>
          <a:bodyPr/>
          <a:lstStyle>
            <a:lvl1pPr>
              <a:defRPr sz="1000">
                <a:latin typeface="Helvetica" pitchFamily="34" charset="0"/>
                <a:cs typeface="Helvetica" pitchFamily="34" charset="0"/>
              </a:defRPr>
            </a:lvl1pPr>
          </a:lstStyle>
          <a:p>
            <a:fld id="{7EE528F4-D5A0-4685-975C-C614BF3237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C9661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40333-4D29-4434-BE6F-C1A3E8CA6F1C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AB35-AC18-4D04-B400-74FDE0CF6011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B6509-9129-4929-965B-9A76AA7C1A21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7B52-F515-4EC8-9708-E0F9E1A30B02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7F46B-24C7-4F13-9AB1-65F58F2639B6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tax.gov.cn/eng/home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89843"/>
            <a:ext cx="91440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>
                <a:latin typeface="Arial" pitchFamily="34" charset="0"/>
                <a:cs typeface="Arial" pitchFamily="34" charset="0"/>
              </a:rPr>
              <a:t>EDPA International/IFES</a:t>
            </a:r>
          </a:p>
          <a:p>
            <a:pPr algn="ctr"/>
            <a:endParaRPr lang="en-US" sz="33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300" b="1" dirty="0" smtClean="0">
                <a:solidFill>
                  <a:srgbClr val="345776"/>
                </a:solidFill>
                <a:latin typeface="Arial" pitchFamily="34" charset="0"/>
                <a:cs typeface="Arial" pitchFamily="34" charset="0"/>
              </a:rPr>
              <a:t>Country Report Template</a:t>
            </a:r>
          </a:p>
          <a:p>
            <a:pPr algn="ctr"/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i="1" dirty="0" smtClean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A Local Knowledge Report </a:t>
            </a:r>
          </a:p>
          <a:p>
            <a:pPr algn="ctr"/>
            <a:r>
              <a:rPr lang="en-US" sz="2400" b="1" i="1" dirty="0" smtClean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From Exhibit/Event Service Providers</a:t>
            </a:r>
            <a:endParaRPr lang="en-US" sz="2400" b="1" i="1" dirty="0">
              <a:solidFill>
                <a:srgbClr val="C5922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150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Beijing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38600"/>
            <a:ext cx="3733800" cy="13075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886200"/>
            <a:ext cx="3746500" cy="149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C5922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5379719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Presentation Prepared By</a:t>
            </a:r>
          </a:p>
          <a:p>
            <a:endParaRPr lang="en-US" sz="2800" b="1" dirty="0">
              <a:latin typeface="Helvetica" pitchFamily="34" charset="0"/>
              <a:cs typeface="Helvetica" pitchFamily="34" charset="0"/>
            </a:endParaRPr>
          </a:p>
          <a:p>
            <a:r>
              <a:rPr lang="en-US" sz="2000" b="1" dirty="0" smtClean="0">
                <a:latin typeface="Helvetica" pitchFamily="34" charset="0"/>
                <a:cs typeface="Helvetica" pitchFamily="34" charset="0"/>
              </a:rPr>
              <a:t>Kingsmen Beijing Co., Ltd.</a:t>
            </a:r>
          </a:p>
          <a:p>
            <a:endParaRPr lang="en-US" sz="2000" b="1" dirty="0">
              <a:latin typeface="Helvetica" pitchFamily="34" charset="0"/>
              <a:cs typeface="Helvetica" pitchFamily="34" charset="0"/>
            </a:endParaRP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306 Guo Feng Shi Dai Building, Block 7,</a:t>
            </a: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No. 3 Yard, </a:t>
            </a:r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Qingnian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Road West,</a:t>
            </a:r>
          </a:p>
          <a:p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Chaoyang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District, Beijing 100123</a:t>
            </a: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P R China</a:t>
            </a:r>
          </a:p>
        </p:txBody>
      </p:sp>
      <p:pic>
        <p:nvPicPr>
          <p:cNvPr id="8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9619"/>
          <a:stretch/>
        </p:blipFill>
        <p:spPr>
          <a:xfrm>
            <a:off x="7010400" y="609600"/>
            <a:ext cx="1877650" cy="493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8275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Beijing Facts and Figures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Facts &amp; Figures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Population approx.: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1.4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billion</a:t>
            </a:r>
            <a:b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</a:br>
            <a:endParaRPr lang="en-US" sz="1800" dirty="0" smtClean="0">
              <a:solidFill>
                <a:schemeClr val="accent6">
                  <a:lumMod val="75000"/>
                </a:schemeClr>
              </a:solidFill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Main language(s):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Mandarin</a:t>
            </a: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Country Size: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9.6 million 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sqkm</a:t>
            </a: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Capital City: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Beijing</a:t>
            </a:r>
          </a:p>
          <a:p>
            <a:pPr marL="0" indent="0">
              <a:buNone/>
            </a:pPr>
            <a:r>
              <a:rPr lang="en-US" sz="1800" dirty="0" smtClean="0">
                <a:latin typeface="Helvetica"/>
                <a:cs typeface="Helvetica"/>
              </a:rPr>
              <a:t>      Population: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21.7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million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Largest City: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Beijing</a:t>
            </a:r>
          </a:p>
          <a:p>
            <a:pPr marL="0" indent="0">
              <a:buNone/>
            </a:pPr>
            <a:r>
              <a:rPr lang="en-US" sz="1800" dirty="0" smtClean="0">
                <a:latin typeface="Helvetica"/>
                <a:cs typeface="Helvetica"/>
              </a:rPr>
              <a:t>      Population 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21.7</a:t>
            </a:r>
            <a:r>
              <a:rPr lang="en-US" altLang="zh-CN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million</a:t>
            </a:r>
          </a:p>
          <a:p>
            <a:pPr marL="0" indent="0">
              <a:buNone/>
            </a:pPr>
            <a:endParaRPr lang="en-US" sz="1800" dirty="0" smtClean="0">
              <a:latin typeface="Helvetica"/>
              <a:cs typeface="Helvetic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057400"/>
            <a:ext cx="41910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Money Issues</a:t>
            </a:r>
            <a:endParaRPr lang="en-US" sz="3200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57200" y="1600200"/>
            <a:ext cx="8229600" cy="5105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 smtClean="0"/>
              <a:t>What is the standard currency?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RMB </a:t>
            </a:r>
            <a:r>
              <a:rPr lang="en-AU" sz="1800" dirty="0" smtClean="0"/>
              <a:t> What is a standard conversion rate?</a:t>
            </a:r>
          </a:p>
          <a:p>
            <a:pPr marL="0" indent="0">
              <a:buNone/>
            </a:pPr>
            <a:r>
              <a:rPr lang="en-AU" sz="1800" dirty="0">
                <a:solidFill>
                  <a:schemeClr val="accent1"/>
                </a:solidFill>
              </a:rPr>
              <a:t> </a:t>
            </a:r>
            <a:r>
              <a:rPr lang="en-AU" sz="1800" dirty="0" smtClean="0">
                <a:solidFill>
                  <a:schemeClr val="accent1"/>
                </a:solidFill>
              </a:rPr>
              <a:t>     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1 USD = RMB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7.1</a:t>
            </a:r>
            <a:endParaRPr lang="en-AU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AU" sz="1800" dirty="0" smtClean="0"/>
          </a:p>
          <a:p>
            <a:r>
              <a:rPr lang="en-AU" sz="1800" dirty="0" smtClean="0"/>
              <a:t>Are credit cards widely accepted? 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n-US" altLang="zh-CN" sz="1800" dirty="0" err="1" smtClean="0">
                <a:solidFill>
                  <a:schemeClr val="accent6">
                    <a:lumMod val="75000"/>
                  </a:schemeClr>
                </a:solidFill>
              </a:rPr>
              <a:t>es</a:t>
            </a:r>
            <a:r>
              <a:rPr lang="en-US" altLang="zh-CN" sz="1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CN" sz="1800" dirty="0" smtClean="0"/>
              <a:t> </a:t>
            </a:r>
            <a:r>
              <a:rPr lang="en-AU" sz="1800" dirty="0" smtClean="0"/>
              <a:t>Should </a:t>
            </a:r>
            <a:r>
              <a:rPr lang="en-AU" sz="1800" dirty="0" smtClean="0"/>
              <a:t>the traveller plan on dealing with lots of cash? 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No. E-pay is the normal way in China </a:t>
            </a:r>
            <a:endParaRPr lang="en-AU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AU" sz="1800" dirty="0" smtClean="0"/>
          </a:p>
          <a:p>
            <a:r>
              <a:rPr lang="en-AU" sz="1800" dirty="0" smtClean="0"/>
              <a:t>Are credit cards required (like in the US at shows for services)?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Yes</a:t>
            </a:r>
          </a:p>
          <a:p>
            <a:endParaRPr lang="en-AU" sz="1800" dirty="0" smtClean="0"/>
          </a:p>
          <a:p>
            <a:r>
              <a:rPr lang="en-AU" sz="1800" dirty="0" smtClean="0"/>
              <a:t>Hints regarding tipping (taxis, restaurants, bars, baggage handlers, etc.) and/or haggling?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Tipping is not mandatory.</a:t>
            </a:r>
          </a:p>
          <a:p>
            <a:endParaRPr lang="en-AU" sz="1800" dirty="0" smtClean="0"/>
          </a:p>
          <a:p>
            <a:r>
              <a:rPr lang="en-AU" sz="1800" dirty="0" smtClean="0"/>
              <a:t>Is there a VAT? </a:t>
            </a:r>
            <a:r>
              <a:rPr lang="en-AU" altLang="zh-CN" sz="1800" dirty="0">
                <a:solidFill>
                  <a:schemeClr val="accent6">
                    <a:lumMod val="75000"/>
                  </a:schemeClr>
                </a:solidFill>
              </a:rPr>
              <a:t>Yes, there is VAT. </a:t>
            </a:r>
            <a:r>
              <a:rPr lang="en-AU" sz="1800" dirty="0" smtClean="0"/>
              <a:t>How </a:t>
            </a:r>
            <a:r>
              <a:rPr lang="en-AU" sz="1800" dirty="0" smtClean="0"/>
              <a:t>high is it? </a:t>
            </a:r>
            <a:r>
              <a:rPr lang="en-AU" altLang="zh-CN" sz="1800" dirty="0" smtClean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en-AU" altLang="zh-CN" sz="1800" dirty="0">
                <a:solidFill>
                  <a:schemeClr val="accent6">
                    <a:lumMod val="75000"/>
                  </a:schemeClr>
                </a:solidFill>
              </a:rPr>
              <a:t>rate varies according to the type of products that customers purchases. </a:t>
            </a:r>
            <a:r>
              <a:rPr lang="en-AU" altLang="zh-CN" sz="1800" dirty="0" smtClean="0">
                <a:solidFill>
                  <a:schemeClr val="accent6">
                    <a:lumMod val="75000"/>
                  </a:schemeClr>
                </a:solidFill>
              </a:rPr>
              <a:t>For exhibition, the common rate is 6% . </a:t>
            </a:r>
            <a:r>
              <a:rPr lang="en-AU" sz="1800" dirty="0" smtClean="0"/>
              <a:t>Who </a:t>
            </a:r>
            <a:r>
              <a:rPr lang="en-AU" sz="1800" dirty="0" smtClean="0"/>
              <a:t>needs to pay it?  </a:t>
            </a:r>
            <a:r>
              <a:rPr lang="en-AU" sz="1800" dirty="0" smtClean="0">
                <a:solidFill>
                  <a:srgbClr val="C9661F"/>
                </a:solidFill>
              </a:rPr>
              <a:t>Everyone who use Chinese company and pay in China. </a:t>
            </a:r>
            <a:r>
              <a:rPr lang="en-AU" sz="1800" dirty="0" smtClean="0"/>
              <a:t>Is </a:t>
            </a:r>
            <a:r>
              <a:rPr lang="en-AU" sz="1800" dirty="0" smtClean="0"/>
              <a:t>there a way for Americans to get it refunded?  Is there a useful website (in English)? </a:t>
            </a:r>
            <a:r>
              <a:rPr lang="en-AU" sz="1800" dirty="0">
                <a:hlinkClick r:id="rId3"/>
              </a:rPr>
              <a:t>http://</a:t>
            </a:r>
            <a:r>
              <a:rPr lang="en-AU" sz="1800" dirty="0" smtClean="0">
                <a:hlinkClick r:id="rId3"/>
              </a:rPr>
              <a:t>www.chinatax.gov.cn/eng/home.html</a:t>
            </a:r>
            <a:endParaRPr lang="en-AU" sz="1800" dirty="0" smtClean="0"/>
          </a:p>
          <a:p>
            <a:endParaRPr lang="en-AU" sz="1800" dirty="0" smtClean="0"/>
          </a:p>
          <a:p>
            <a:endParaRPr lang="en-AU" sz="1800" dirty="0" smtClean="0"/>
          </a:p>
          <a:p>
            <a:pPr marL="0" indent="0">
              <a:buFont typeface="Arial" pitchFamily="34" charset="0"/>
              <a:buNone/>
            </a:pPr>
            <a:endParaRPr lang="en-AU" sz="1800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EE528F4-D5A0-4685-975C-C614BF32372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8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Size and Distance Information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34847"/>
            <a:ext cx="6654800" cy="6225935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6226628" y="2975428"/>
            <a:ext cx="754743" cy="1146629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836229" y="3614057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1088KM</a:t>
            </a:r>
            <a:endParaRPr lang="zh-CN" altLang="en-US" dirty="0"/>
          </a:p>
        </p:txBody>
      </p:sp>
      <p:cxnSp>
        <p:nvCxnSpPr>
          <p:cNvPr id="9" name="直接箭头连接符 8"/>
          <p:cNvCxnSpPr/>
          <p:nvPr/>
        </p:nvCxnSpPr>
        <p:spPr>
          <a:xfrm flipH="1">
            <a:off x="5907313" y="2960914"/>
            <a:ext cx="232229" cy="146594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617029" y="386080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1180km</a:t>
            </a:r>
            <a:endParaRPr lang="zh-CN" altLang="en-US" dirty="0"/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6081486" y="2975428"/>
            <a:ext cx="58056" cy="240937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023427" y="4829382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2200km</a:t>
            </a:r>
            <a:endParaRPr lang="zh-CN" altLang="en-US" dirty="0"/>
          </a:p>
        </p:txBody>
      </p:sp>
      <p:cxnSp>
        <p:nvCxnSpPr>
          <p:cNvPr id="17" name="直接箭头连接符 16"/>
          <p:cNvCxnSpPr/>
          <p:nvPr/>
        </p:nvCxnSpPr>
        <p:spPr>
          <a:xfrm flipH="1">
            <a:off x="5015758" y="2975428"/>
            <a:ext cx="1065728" cy="157409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622800" y="418011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1900km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290286" y="5384800"/>
            <a:ext cx="3824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Beijing is the </a:t>
            </a:r>
            <a:r>
              <a:rPr lang="en-US" altLang="zh-CN" dirty="0" smtClean="0"/>
              <a:t>Political </a:t>
            </a:r>
            <a:r>
              <a:rPr lang="en-US" altLang="zh-CN" dirty="0" smtClean="0"/>
              <a:t>and </a:t>
            </a:r>
            <a:r>
              <a:rPr lang="en-US" altLang="zh-CN" dirty="0" smtClean="0"/>
              <a:t>Culture Center </a:t>
            </a:r>
            <a:r>
              <a:rPr lang="en-US" altLang="zh-CN" dirty="0" smtClean="0"/>
              <a:t>of</a:t>
            </a:r>
            <a:r>
              <a:rPr lang="en-US" altLang="zh-CN" dirty="0" smtClean="0"/>
              <a:t> </a:t>
            </a:r>
            <a:r>
              <a:rPr lang="en-US" altLang="zh-CN" dirty="0" smtClean="0"/>
              <a:t>China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945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Location of Major Venues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73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China National Convention Center</a:t>
            </a:r>
            <a:br>
              <a:rPr lang="en-US" sz="3200" dirty="0" smtClean="0">
                <a:latin typeface="Helvetica"/>
                <a:cs typeface="Helvetica"/>
              </a:rPr>
            </a:br>
            <a:r>
              <a:rPr lang="en-US" sz="1600" dirty="0">
                <a:latin typeface="Helvetica"/>
                <a:cs typeface="Helvetica"/>
              </a:rPr>
              <a:t>(http://www.cnccchina.com/)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>
              <a:latin typeface="Helvetica"/>
              <a:cs typeface="Helvetic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386966"/>
              </p:ext>
            </p:extLst>
          </p:nvPr>
        </p:nvGraphicFramePr>
        <p:xfrm>
          <a:off x="266700" y="3579631"/>
          <a:ext cx="8610600" cy="2743200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China National Convention Center (CNCC) </a:t>
                      </a:r>
                      <a:r>
                        <a:rPr lang="en-US" dirty="0" smtClean="0"/>
                        <a:t>was officially launched in </a:t>
                      </a:r>
                      <a:r>
                        <a:rPr lang="en-US" dirty="0"/>
                        <a:t>October 2009 </a:t>
                      </a:r>
                      <a:r>
                        <a:rPr lang="en-US" dirty="0" smtClean="0"/>
                        <a:t>to</a:t>
                      </a:r>
                      <a:r>
                        <a:rPr lang="en-US" baseline="0" dirty="0" smtClean="0"/>
                        <a:t> provide </a:t>
                      </a:r>
                      <a:r>
                        <a:rPr lang="en-US" dirty="0" smtClean="0"/>
                        <a:t>purpose-built </a:t>
                      </a:r>
                      <a:r>
                        <a:rPr lang="en-US" dirty="0"/>
                        <a:t>convention and exhibition </a:t>
                      </a:r>
                      <a:r>
                        <a:rPr lang="en-US" dirty="0" smtClean="0"/>
                        <a:t>facilities of international</a:t>
                      </a:r>
                      <a:r>
                        <a:rPr lang="en-US" baseline="0" dirty="0" smtClean="0"/>
                        <a:t> standard</a:t>
                      </a:r>
                      <a:r>
                        <a:rPr lang="en-US" dirty="0" smtClean="0"/>
                        <a:t>. </a:t>
                      </a:r>
                      <a:endParaRPr lang="en-US" dirty="0"/>
                    </a:p>
                    <a:p>
                      <a:pPr algn="l"/>
                      <a:r>
                        <a:rPr lang="en-US" dirty="0"/>
                        <a:t>The Center was an important </a:t>
                      </a:r>
                      <a:r>
                        <a:rPr lang="en-US" dirty="0" smtClean="0"/>
                        <a:t>part of </a:t>
                      </a:r>
                      <a:r>
                        <a:rPr lang="en-US" dirty="0"/>
                        <a:t>the 2008 Beijing Olympic </a:t>
                      </a:r>
                      <a:r>
                        <a:rPr lang="en-US" dirty="0" smtClean="0"/>
                        <a:t>Games, where </a:t>
                      </a:r>
                      <a:r>
                        <a:rPr lang="en-US" dirty="0"/>
                        <a:t>it served as the main press center and international broadcasting </a:t>
                      </a:r>
                      <a:r>
                        <a:rPr lang="en-US" dirty="0" smtClean="0"/>
                        <a:t>location, </a:t>
                      </a:r>
                      <a:r>
                        <a:rPr lang="en-US" dirty="0"/>
                        <a:t>as well as </a:t>
                      </a:r>
                      <a:r>
                        <a:rPr lang="en-US" dirty="0" smtClean="0"/>
                        <a:t>the </a:t>
                      </a:r>
                      <a:r>
                        <a:rPr lang="en-US" dirty="0"/>
                        <a:t>venue for </a:t>
                      </a:r>
                      <a:r>
                        <a:rPr lang="en-US" dirty="0" smtClean="0"/>
                        <a:t>the fencing </a:t>
                      </a:r>
                      <a:r>
                        <a:rPr lang="en-US" dirty="0"/>
                        <a:t>and pistol shooting competitions</a:t>
                      </a:r>
                      <a:r>
                        <a:rPr lang="en-US" dirty="0" smtClean="0"/>
                        <a:t>. </a:t>
                      </a:r>
                    </a:p>
                    <a:p>
                      <a:pPr algn="l"/>
                      <a:endParaRPr lang="en-US" dirty="0" smtClean="0"/>
                    </a:p>
                    <a:p>
                      <a:pPr algn="l"/>
                      <a:r>
                        <a:rPr lang="en-US" dirty="0" smtClean="0"/>
                        <a:t>CNCC </a:t>
                      </a:r>
                      <a:r>
                        <a:rPr lang="en-US" dirty="0"/>
                        <a:t>is </a:t>
                      </a:r>
                      <a:r>
                        <a:rPr lang="en-US" dirty="0" smtClean="0"/>
                        <a:t>located </a:t>
                      </a:r>
                      <a:r>
                        <a:rPr lang="en-US" dirty="0"/>
                        <a:t>in the heart of the Olympic Green adjacent to the National Stadium (Bird Nest), the National Aquatics Center (Water Cube) and the National Indoor </a:t>
                      </a:r>
                      <a:r>
                        <a:rPr lang="en-US" dirty="0" smtClean="0"/>
                        <a:t>Stadium.</a:t>
                      </a:r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54" y="1371600"/>
            <a:ext cx="6174267" cy="237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6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New China International Exhibition Center </a:t>
            </a:r>
            <a:r>
              <a:rPr lang="en-US" sz="1600" dirty="0">
                <a:latin typeface="Helvetica"/>
                <a:cs typeface="Helvetica"/>
              </a:rPr>
              <a:t>(http://www.nciec.com.cn/)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1524000"/>
            <a:ext cx="9024938" cy="187338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6869" y="3614678"/>
            <a:ext cx="8839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The </a:t>
            </a:r>
            <a:r>
              <a:rPr lang="en-US" altLang="zh-CN" dirty="0" smtClean="0"/>
              <a:t>upcoming New </a:t>
            </a:r>
            <a:r>
              <a:rPr lang="en-US" altLang="zh-CN" dirty="0"/>
              <a:t>Exhibition Centre of CIEC will include buildings with </a:t>
            </a:r>
            <a:r>
              <a:rPr lang="en-US" altLang="zh-CN" dirty="0" smtClean="0"/>
              <a:t>a floor area of </a:t>
            </a:r>
            <a:r>
              <a:rPr lang="en-US" altLang="zh-CN" dirty="0"/>
              <a:t>355,000 square meters, </a:t>
            </a:r>
            <a:r>
              <a:rPr lang="en-US" altLang="zh-CN" dirty="0" smtClean="0"/>
              <a:t>comprising</a:t>
            </a:r>
            <a:r>
              <a:rPr lang="en-US" altLang="zh-CN" dirty="0"/>
              <a:t>  200,000 square meters of exhibition halls and accessorial buildings, </a:t>
            </a:r>
            <a:r>
              <a:rPr lang="en-US" altLang="zh-CN" dirty="0" smtClean="0"/>
              <a:t>and 155,000 </a:t>
            </a:r>
            <a:r>
              <a:rPr lang="en-US" altLang="zh-CN" dirty="0"/>
              <a:t>square meters of service </a:t>
            </a:r>
            <a:r>
              <a:rPr lang="en-US" altLang="zh-CN" dirty="0" smtClean="0"/>
              <a:t>buildings – such </a:t>
            </a:r>
            <a:r>
              <a:rPr lang="en-US" altLang="zh-CN" dirty="0"/>
              <a:t>as </a:t>
            </a:r>
            <a:r>
              <a:rPr lang="en-US" altLang="zh-CN" dirty="0" smtClean="0"/>
              <a:t>a hotel</a:t>
            </a:r>
            <a:r>
              <a:rPr lang="en-US" altLang="zh-CN" dirty="0"/>
              <a:t>, office and </a:t>
            </a:r>
            <a:r>
              <a:rPr lang="en-US" altLang="zh-CN" dirty="0" smtClean="0"/>
              <a:t>other </a:t>
            </a:r>
            <a:r>
              <a:rPr lang="en-US" altLang="zh-CN" dirty="0"/>
              <a:t>business facilities. </a:t>
            </a:r>
            <a:r>
              <a:rPr lang="en-US" altLang="zh-CN" dirty="0" smtClean="0"/>
              <a:t>The </a:t>
            </a:r>
            <a:r>
              <a:rPr lang="en-US" altLang="zh-CN" dirty="0"/>
              <a:t>total usable </a:t>
            </a:r>
            <a:r>
              <a:rPr lang="en-US" altLang="zh-CN" dirty="0" smtClean="0"/>
              <a:t>floor </a:t>
            </a:r>
            <a:r>
              <a:rPr lang="en-US" altLang="zh-CN" dirty="0"/>
              <a:t>area for </a:t>
            </a:r>
            <a:r>
              <a:rPr lang="en-US" altLang="zh-CN" dirty="0" smtClean="0"/>
              <a:t>exhibitions </a:t>
            </a:r>
            <a:r>
              <a:rPr lang="en-US" altLang="zh-CN" dirty="0"/>
              <a:t>will </a:t>
            </a:r>
            <a:r>
              <a:rPr lang="en-US" altLang="zh-CN" dirty="0" smtClean="0"/>
              <a:t>exceed </a:t>
            </a:r>
            <a:r>
              <a:rPr lang="en-US" altLang="zh-CN" dirty="0"/>
              <a:t>100,000 square meters</a:t>
            </a:r>
            <a:r>
              <a:rPr lang="en-US" altLang="zh-CN" dirty="0" smtClean="0"/>
              <a:t>.</a:t>
            </a:r>
          </a:p>
          <a:p>
            <a:endParaRPr lang="en-US" altLang="zh-CN" dirty="0"/>
          </a:p>
          <a:p>
            <a:r>
              <a:rPr lang="en-US" altLang="zh-CN" dirty="0"/>
              <a:t>The New Exhibition Centre of CIEC is designed </a:t>
            </a:r>
            <a:r>
              <a:rPr lang="en-US" altLang="zh-CN" dirty="0" smtClean="0"/>
              <a:t>to be the most advanced exhibition hall in China, using leading technology from the exhibitions industry. Each exhibition hall </a:t>
            </a:r>
            <a:r>
              <a:rPr lang="en-US" altLang="zh-CN" dirty="0"/>
              <a:t>can be operated independently, so as to undertake </a:t>
            </a:r>
            <a:r>
              <a:rPr lang="en-US" altLang="zh-CN" dirty="0" smtClean="0"/>
              <a:t>small scale exhibitions. In addition, </a:t>
            </a:r>
            <a:r>
              <a:rPr lang="en-US" altLang="zh-CN" dirty="0"/>
              <a:t>exhibition </a:t>
            </a:r>
            <a:r>
              <a:rPr lang="en-US" altLang="zh-CN" dirty="0" smtClean="0"/>
              <a:t>halls are also interlinked via </a:t>
            </a:r>
            <a:r>
              <a:rPr lang="en-US" altLang="zh-CN" dirty="0"/>
              <a:t>internal corridors, so as to host large-scale trade fairs.   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Exhibition Facts and Figures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79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4800" y="1219200"/>
            <a:ext cx="8686800" cy="5486400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Who are typically the organizers (local? international?)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China industry associations are typically the organizers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Which services are typically handled by the organizers and which can you subcontract?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The organizers provide visitor invitation services while booth design and construction services can be subcontracted</a:t>
            </a:r>
          </a:p>
          <a:p>
            <a:pPr marL="0" indent="0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Are there unions to be dealt with?  If so, who and where?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No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Information on Rigging?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Only China National Convention Center (CNCC) allows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rigging but only for banners. No structure is allowed to hang from hall ceiling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How are move in/move outs handled (lots of time? No time? Targeted move ins or outs?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Targeted move-ins and move-outs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Health and Safety standards?  Some countries (like the UK) require detailed Risk Assessments and Method Statements, for example.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No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Building permissions?.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Yes, a certificate is typically issued for construction</a:t>
            </a:r>
            <a:endParaRPr lang="en-US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General Information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278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Electrics and Electricity</a:t>
            </a: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Typical Voltage (110/220v)?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  220V</a:t>
            </a:r>
          </a:p>
          <a:p>
            <a:r>
              <a:rPr lang="en-US" dirty="0" smtClean="0"/>
              <a:t>Do you need to have certified electricians?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Yes</a:t>
            </a:r>
          </a:p>
          <a:p>
            <a:r>
              <a:rPr lang="en-US" dirty="0" smtClean="0"/>
              <a:t>What are the standard plugs and sockets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39" y="4746625"/>
            <a:ext cx="1718839" cy="1730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4746625"/>
            <a:ext cx="1733550" cy="17335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182" y="4746625"/>
            <a:ext cx="2283618" cy="17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/>
              <a:t>Labour Cost Estimates</a:t>
            </a:r>
            <a:endParaRPr lang="en-US" sz="3200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 smtClean="0"/>
              <a:t>General Labourer: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$48 / 8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hours(9:00-17:00)</a:t>
            </a:r>
          </a:p>
          <a:p>
            <a:r>
              <a:rPr lang="en-AU" sz="1800" dirty="0" smtClean="0"/>
              <a:t>Experienced Labourer: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$80 / 8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hours(9:00-17:00)</a:t>
            </a:r>
          </a:p>
          <a:p>
            <a:r>
              <a:rPr lang="en-AU" sz="1800" dirty="0" smtClean="0"/>
              <a:t>Site Supervisors: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$128 / 8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hours(9:00-17:00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AU" sz="1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AU" sz="1800" dirty="0" smtClean="0"/>
              <a:t>Custom Stand Builders: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$80 / 8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hours(9:00-17:00)</a:t>
            </a:r>
          </a:p>
          <a:p>
            <a:endParaRPr lang="en-A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34290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chemeClr val="accent6">
                    <a:lumMod val="75000"/>
                  </a:schemeClr>
                </a:solidFill>
              </a:rPr>
              <a:t>Rates are based on regular hours, Monday to Friday, excluding weekends, public holidays and overtime. </a:t>
            </a:r>
          </a:p>
        </p:txBody>
      </p:sp>
    </p:spTree>
    <p:extLst>
      <p:ext uri="{BB962C8B-B14F-4D97-AF65-F5344CB8AC3E}">
        <p14:creationId xmlns:p14="http://schemas.microsoft.com/office/powerpoint/2010/main" val="361147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/>
              <a:t>Materials Usage</a:t>
            </a:r>
            <a:endParaRPr lang="en-US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Carpet  - standard types, rough prices?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     Ranges from $4.8 - $32/SQM</a:t>
            </a:r>
            <a:b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     Needle punch, imported plush carpet with underlay</a:t>
            </a:r>
          </a:p>
          <a:p>
            <a:r>
              <a:rPr lang="en-US" sz="1800" dirty="0" smtClean="0"/>
              <a:t>Raised flooring—standard or not standard?  Heights? Materials? Costs?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 </a:t>
            </a:r>
            <a:r>
              <a:rPr lang="en-US" sz="1800" dirty="0" smtClean="0">
                <a:solidFill>
                  <a:schemeClr val="accent1"/>
                </a:solidFill>
              </a:rPr>
              <a:t>     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Standard height – 100mm, plywood raised floor, $16/SQM for a 3-day rental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1800" dirty="0" smtClean="0"/>
              <a:t>Standard US materials available in your country? Names or equivalencies could be good (</a:t>
            </a:r>
            <a:r>
              <a:rPr lang="en-US" sz="1800" dirty="0" err="1" smtClean="0"/>
              <a:t>Sintra</a:t>
            </a:r>
            <a:r>
              <a:rPr lang="en-US" sz="1800" dirty="0" smtClean="0"/>
              <a:t> is similar to Forex in Germany, for example.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In Asia, plywood  is commonly used as compared to MPF.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     Acrylic =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Plexi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glass, Forex board =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Sintra</a:t>
            </a:r>
            <a:endParaRPr lang="en-US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800" dirty="0" smtClean="0"/>
              <a:t>In your experience, are any materials particularly cheaper or more expensive in your country as compared to the US?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Spray painting is cheaper in China due to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labour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cost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7552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Foliennummernplatzhalter 1"/>
          <p:cNvSpPr txBox="1">
            <a:spLocks/>
          </p:cNvSpPr>
          <p:nvPr/>
        </p:nvSpPr>
        <p:spPr>
          <a:xfrm>
            <a:off x="70104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Shopping Tips</a:t>
            </a:r>
            <a:endParaRPr lang="en-US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An example of a Home Improvement store where construction things can be bought (hardware, tools, paint, etc.)  Home Depot or Lowes in the states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B &amp; Q  - http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://www.bnq.com.cn/</a:t>
            </a:r>
            <a:endParaRPr lang="en-US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800" dirty="0" smtClean="0"/>
              <a:t>An example of an electronics store for cables, monitors, etc. Best Buy or Fry’s in the States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     JU RAN -  http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://www.juran.com.cn/ </a:t>
            </a:r>
            <a:endParaRPr lang="en-US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800" dirty="0" smtClean="0"/>
              <a:t>A general sort of store where everything can be bought, a Walmart or Target type of store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Carrefour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- http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://www.carrefour.com.cn/ </a:t>
            </a:r>
            <a:endParaRPr lang="en-US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800" dirty="0" smtClean="0"/>
              <a:t>Is IKEA </a:t>
            </a:r>
            <a:r>
              <a:rPr lang="en-US" sz="1800" dirty="0" err="1" smtClean="0"/>
              <a:t>availiable</a:t>
            </a:r>
            <a:r>
              <a:rPr lang="en-US" sz="1800" dirty="0" smtClean="0"/>
              <a:t>, if not, something similar?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Ikea is available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572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Rectangle 10"/>
          <p:cNvSpPr/>
          <p:nvPr/>
        </p:nvSpPr>
        <p:spPr>
          <a:xfrm>
            <a:off x="0" y="4333875"/>
            <a:ext cx="9144000" cy="25146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EDPA International Members</a:t>
            </a:r>
            <a:br>
              <a:rPr lang="en-US" dirty="0" smtClean="0"/>
            </a:br>
            <a:r>
              <a:rPr lang="en-US" dirty="0" smtClean="0"/>
              <a:t>Active in this country</a:t>
            </a:r>
            <a:endParaRPr lang="en-US" dirty="0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7010400" y="6483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Rectangle 1"/>
          <p:cNvSpPr/>
          <p:nvPr/>
        </p:nvSpPr>
        <p:spPr>
          <a:xfrm>
            <a:off x="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12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7" y="4648200"/>
            <a:ext cx="4351893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100" y="4770120"/>
            <a:ext cx="3822700" cy="152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570</Words>
  <Application>Microsoft Office PowerPoint</Application>
  <PresentationFormat>全屏显示(4:3)</PresentationFormat>
  <Paragraphs>123</Paragraphs>
  <Slides>18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3" baseType="lpstr">
      <vt:lpstr>宋体</vt:lpstr>
      <vt:lpstr>Arial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Benedetti</dc:creator>
  <cp:lastModifiedBy>Rogerguo</cp:lastModifiedBy>
  <cp:revision>199</cp:revision>
  <cp:lastPrinted>2014-03-16T01:48:05Z</cp:lastPrinted>
  <dcterms:created xsi:type="dcterms:W3CDTF">2013-12-05T16:35:22Z</dcterms:created>
  <dcterms:modified xsi:type="dcterms:W3CDTF">2019-10-30T09:11:11Z</dcterms:modified>
</cp:coreProperties>
</file>