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2" d="100"/>
          <a:sy n="32" d="100"/>
        </p:scale>
        <p:origin x="72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43000" y="685800"/>
            <a:ext cx="4572000" cy="3429000"/>
          </a:xfrm>
          <a:prstGeom prst="rect">
            <a:avLst/>
          </a:prstGeom>
        </p:spPr>
        <p:txBody>
          <a:bodyPr/>
          <a:lstStyle/>
          <a:p>
            <a:endParaRPr/>
          </a:p>
        </p:txBody>
      </p:sp>
      <p:sp>
        <p:nvSpPr>
          <p:cNvPr id="135" name="Shape 13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2400">
        <a:latin typeface="+mn-lt"/>
        <a:ea typeface="+mn-ea"/>
        <a:cs typeface="+mn-cs"/>
        <a:sym typeface="Calibri"/>
      </a:defRPr>
    </a:lvl1pPr>
    <a:lvl2pPr indent="228600" defTabSz="1828800" latinLnBrk="0">
      <a:defRPr sz="2400">
        <a:latin typeface="+mn-lt"/>
        <a:ea typeface="+mn-ea"/>
        <a:cs typeface="+mn-cs"/>
        <a:sym typeface="Calibri"/>
      </a:defRPr>
    </a:lvl2pPr>
    <a:lvl3pPr indent="457200" defTabSz="1828800" latinLnBrk="0">
      <a:defRPr sz="2400">
        <a:latin typeface="+mn-lt"/>
        <a:ea typeface="+mn-ea"/>
        <a:cs typeface="+mn-cs"/>
        <a:sym typeface="Calibri"/>
      </a:defRPr>
    </a:lvl3pPr>
    <a:lvl4pPr indent="685800" defTabSz="1828800" latinLnBrk="0">
      <a:defRPr sz="2400">
        <a:latin typeface="+mn-lt"/>
        <a:ea typeface="+mn-ea"/>
        <a:cs typeface="+mn-cs"/>
        <a:sym typeface="Calibri"/>
      </a:defRPr>
    </a:lvl4pPr>
    <a:lvl5pPr indent="914400" defTabSz="1828800" latinLnBrk="0">
      <a:defRPr sz="2400">
        <a:latin typeface="+mn-lt"/>
        <a:ea typeface="+mn-ea"/>
        <a:cs typeface="+mn-cs"/>
        <a:sym typeface="Calibri"/>
      </a:defRPr>
    </a:lvl5pPr>
    <a:lvl6pPr indent="1143000" defTabSz="1828800" latinLnBrk="0">
      <a:defRPr sz="2400">
        <a:latin typeface="+mn-lt"/>
        <a:ea typeface="+mn-ea"/>
        <a:cs typeface="+mn-cs"/>
        <a:sym typeface="Calibri"/>
      </a:defRPr>
    </a:lvl6pPr>
    <a:lvl7pPr indent="1371600" defTabSz="1828800" latinLnBrk="0">
      <a:defRPr sz="2400">
        <a:latin typeface="+mn-lt"/>
        <a:ea typeface="+mn-ea"/>
        <a:cs typeface="+mn-cs"/>
        <a:sym typeface="Calibri"/>
      </a:defRPr>
    </a:lvl7pPr>
    <a:lvl8pPr indent="1600200" defTabSz="1828800" latinLnBrk="0">
      <a:defRPr sz="2400">
        <a:latin typeface="+mn-lt"/>
        <a:ea typeface="+mn-ea"/>
        <a:cs typeface="+mn-cs"/>
        <a:sym typeface="Calibri"/>
      </a:defRPr>
    </a:lvl8pPr>
    <a:lvl9pPr indent="1828800" defTabSz="1828800" latinLnBrk="0">
      <a:defRPr sz="24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71"/>
          <p:cNvSpPr>
            <a:spLocks noGrp="1" noRot="1" noChangeAspect="1"/>
          </p:cNvSpPr>
          <p:nvPr>
            <p:ph type="sldImg"/>
          </p:nvPr>
        </p:nvSpPr>
        <p:spPr>
          <a:xfrm>
            <a:off x="381000" y="685800"/>
            <a:ext cx="6096000" cy="3429000"/>
          </a:xfrm>
          <a:prstGeom prst="rect">
            <a:avLst/>
          </a:prstGeom>
        </p:spPr>
        <p:txBody>
          <a:bodyPr/>
          <a:lstStyle/>
          <a:p>
            <a:endParaRPr/>
          </a:p>
        </p:txBody>
      </p:sp>
      <p:sp>
        <p:nvSpPr>
          <p:cNvPr id="272" name="Shape 272"/>
          <p:cNvSpPr>
            <a:spLocks noGrp="1"/>
          </p:cNvSpPr>
          <p:nvPr>
            <p:ph type="body" sz="quarter" idx="1"/>
          </p:nvPr>
        </p:nvSpPr>
        <p:spPr>
          <a:prstGeom prst="rect">
            <a:avLst/>
          </a:prstGeom>
        </p:spPr>
        <p:txBody>
          <a:bodyPr/>
          <a:lstStyle>
            <a:lvl1pPr defTabSz="914400">
              <a:defRPr sz="1200"/>
            </a:lvl1pPr>
          </a:lstStyle>
          <a:p>
            <a:r>
              <a:t>Last question?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2" name="TextBox 6"/>
          <p:cNvSpPr/>
          <p:nvPr/>
        </p:nvSpPr>
        <p:spPr>
          <a:xfrm>
            <a:off x="-21080" y="-2"/>
            <a:ext cx="2442616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13" name="Title Text"/>
          <p:cNvSpPr txBox="1">
            <a:spLocks noGrp="1"/>
          </p:cNvSpPr>
          <p:nvPr>
            <p:ph type="title"/>
          </p:nvPr>
        </p:nvSpPr>
        <p:spPr>
          <a:xfrm>
            <a:off x="4419600" y="4260850"/>
            <a:ext cx="15544800" cy="2940050"/>
          </a:xfrm>
          <a:prstGeom prst="rect">
            <a:avLst/>
          </a:prstGeom>
        </p:spPr>
        <p:txBody>
          <a:bodyPr anchor="ctr"/>
          <a:lstStyle>
            <a:lvl1pPr>
              <a:defRPr sz="8800"/>
            </a:lvl1pPr>
          </a:lstStyle>
          <a:p>
            <a:r>
              <a:t>Title Text</a:t>
            </a:r>
          </a:p>
        </p:txBody>
      </p:sp>
      <p:sp>
        <p:nvSpPr>
          <p:cNvPr id="14" name="Body Level One…"/>
          <p:cNvSpPr txBox="1">
            <a:spLocks noGrp="1"/>
          </p:cNvSpPr>
          <p:nvPr>
            <p:ph type="body" sz="quarter" idx="1"/>
          </p:nvPr>
        </p:nvSpPr>
        <p:spPr>
          <a:xfrm>
            <a:off x="5791200" y="7772400"/>
            <a:ext cx="12801600" cy="3505200"/>
          </a:xfrm>
          <a:prstGeom prst="rect">
            <a:avLst/>
          </a:prstGeom>
        </p:spPr>
        <p:txBody>
          <a:bodyPr/>
          <a:lstStyle>
            <a:lvl1pPr>
              <a:defRPr sz="6400">
                <a:solidFill>
                  <a:srgbClr val="888888"/>
                </a:solidFill>
              </a:defRPr>
            </a:lvl1pPr>
            <a:lvl2pPr marL="0" indent="0">
              <a:buSzTx/>
              <a:buNone/>
              <a:defRPr sz="6400">
                <a:solidFill>
                  <a:srgbClr val="888888"/>
                </a:solidFill>
              </a:defRPr>
            </a:lvl2pPr>
            <a:lvl3pPr marL="0" indent="0">
              <a:buSzTx/>
              <a:buNone/>
              <a:defRPr sz="6400">
                <a:solidFill>
                  <a:srgbClr val="888888"/>
                </a:solidFill>
              </a:defRPr>
            </a:lvl3pPr>
            <a:lvl4pPr marL="0" indent="0">
              <a:buSzTx/>
              <a:buNone/>
              <a:defRPr sz="6400">
                <a:solidFill>
                  <a:srgbClr val="888888"/>
                </a:solidFill>
              </a:defRPr>
            </a:lvl4pPr>
            <a:lvl5pPr marL="0" indent="0">
              <a:buSzTx/>
              <a:buNone/>
              <a:defRPr sz="6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xfrm>
            <a:off x="19917062" y="12835874"/>
            <a:ext cx="504540" cy="483903"/>
          </a:xfrm>
          <a:prstGeom prst="rect">
            <a:avLst/>
          </a:prstGeom>
        </p:spPr>
        <p:txBody>
          <a:bodyPr/>
          <a:lstStyle>
            <a:lvl1pPr>
              <a:defRPr sz="2400"/>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2" name="TextBox 6"/>
          <p:cNvSpPr/>
          <p:nvPr/>
        </p:nvSpPr>
        <p:spPr>
          <a:xfrm>
            <a:off x="-21080" y="-2"/>
            <a:ext cx="2442616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23" name="Title Text"/>
          <p:cNvSpPr txBox="1">
            <a:spLocks noGrp="1"/>
          </p:cNvSpPr>
          <p:nvPr>
            <p:ph type="title"/>
          </p:nvPr>
        </p:nvSpPr>
        <p:spPr>
          <a:xfrm>
            <a:off x="3962400" y="549276"/>
            <a:ext cx="16459200" cy="2286002"/>
          </a:xfrm>
          <a:prstGeom prst="rect">
            <a:avLst/>
          </a:prstGeom>
        </p:spPr>
        <p:txBody>
          <a:bodyPr anchor="ctr"/>
          <a:lstStyle>
            <a:lvl1pPr>
              <a:defRPr sz="8800"/>
            </a:lvl1pPr>
          </a:lstStyle>
          <a:p>
            <a:r>
              <a:t>Title Text</a:t>
            </a:r>
          </a:p>
        </p:txBody>
      </p:sp>
      <p:sp>
        <p:nvSpPr>
          <p:cNvPr id="24" name="Body Level One…"/>
          <p:cNvSpPr txBox="1">
            <a:spLocks noGrp="1"/>
          </p:cNvSpPr>
          <p:nvPr>
            <p:ph type="body" idx="1"/>
          </p:nvPr>
        </p:nvSpPr>
        <p:spPr>
          <a:xfrm>
            <a:off x="3962400" y="3200400"/>
            <a:ext cx="16459200" cy="9051926"/>
          </a:xfrm>
          <a:prstGeom prst="rect">
            <a:avLst/>
          </a:prstGeom>
        </p:spPr>
        <p:txBody>
          <a:bodyPr/>
          <a:lstStyle>
            <a:lvl1pPr marL="685800" indent="-685800" algn="l">
              <a:buSzPct val="100000"/>
              <a:buFont typeface="Arial"/>
              <a:buChar char="•"/>
              <a:defRPr sz="6400"/>
            </a:lvl1pPr>
            <a:lvl2pPr marL="1110342" indent="-653142" algn="l">
              <a:buFont typeface="Arial"/>
              <a:defRPr sz="6400"/>
            </a:lvl2pPr>
            <a:lvl3pPr marL="1524000" indent="-609600" algn="l">
              <a:buFont typeface="Arial"/>
              <a:defRPr sz="6400"/>
            </a:lvl3pPr>
            <a:lvl4pPr marL="2103120" indent="-731519" algn="l">
              <a:buFont typeface="Arial"/>
              <a:defRPr sz="6400"/>
            </a:lvl4pPr>
            <a:lvl5pPr marL="2560320" indent="-731520" algn="l">
              <a:buFont typeface="Arial"/>
              <a:defRPr sz="6400"/>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xfrm>
            <a:off x="19917062" y="12835874"/>
            <a:ext cx="504540" cy="483903"/>
          </a:xfrm>
          <a:prstGeom prst="rect">
            <a:avLst/>
          </a:prstGeom>
        </p:spPr>
        <p:txBody>
          <a:bodyPr/>
          <a:lstStyle>
            <a:lvl1pPr>
              <a:defRPr sz="2400"/>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32" name="TextBox 6"/>
          <p:cNvSpPr/>
          <p:nvPr/>
        </p:nvSpPr>
        <p:spPr>
          <a:xfrm>
            <a:off x="-21080" y="-2"/>
            <a:ext cx="2442616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33" name="Title Text"/>
          <p:cNvSpPr txBox="1">
            <a:spLocks noGrp="1"/>
          </p:cNvSpPr>
          <p:nvPr>
            <p:ph type="title"/>
          </p:nvPr>
        </p:nvSpPr>
        <p:spPr>
          <a:xfrm>
            <a:off x="4492623" y="8813800"/>
            <a:ext cx="15544804" cy="2724150"/>
          </a:xfrm>
          <a:prstGeom prst="rect">
            <a:avLst/>
          </a:prstGeom>
        </p:spPr>
        <p:txBody>
          <a:bodyPr anchor="t"/>
          <a:lstStyle>
            <a:lvl1pPr algn="l">
              <a:defRPr sz="8000" b="1" cap="all"/>
            </a:lvl1pPr>
          </a:lstStyle>
          <a:p>
            <a:r>
              <a:t>Title Text</a:t>
            </a:r>
          </a:p>
        </p:txBody>
      </p:sp>
      <p:sp>
        <p:nvSpPr>
          <p:cNvPr id="34" name="Body Level One…"/>
          <p:cNvSpPr txBox="1">
            <a:spLocks noGrp="1"/>
          </p:cNvSpPr>
          <p:nvPr>
            <p:ph type="body" sz="quarter" idx="1"/>
          </p:nvPr>
        </p:nvSpPr>
        <p:spPr>
          <a:xfrm>
            <a:off x="4492623" y="5813426"/>
            <a:ext cx="15544804" cy="3000379"/>
          </a:xfrm>
          <a:prstGeom prst="rect">
            <a:avLst/>
          </a:prstGeom>
        </p:spPr>
        <p:txBody>
          <a:bodyPr anchor="b"/>
          <a:lstStyle>
            <a:lvl1pPr algn="l">
              <a:spcBef>
                <a:spcPts val="800"/>
              </a:spcBef>
              <a:defRPr sz="4000">
                <a:solidFill>
                  <a:srgbClr val="888888"/>
                </a:solidFill>
              </a:defRPr>
            </a:lvl1pPr>
            <a:lvl2pPr marL="0" indent="0" algn="l">
              <a:spcBef>
                <a:spcPts val="800"/>
              </a:spcBef>
              <a:buSzTx/>
              <a:buNone/>
              <a:defRPr sz="4000">
                <a:solidFill>
                  <a:srgbClr val="888888"/>
                </a:solidFill>
              </a:defRPr>
            </a:lvl2pPr>
            <a:lvl3pPr marL="0" indent="0" algn="l">
              <a:spcBef>
                <a:spcPts val="800"/>
              </a:spcBef>
              <a:buSzTx/>
              <a:buNone/>
              <a:defRPr sz="4000">
                <a:solidFill>
                  <a:srgbClr val="888888"/>
                </a:solidFill>
              </a:defRPr>
            </a:lvl3pPr>
            <a:lvl4pPr marL="0" indent="0" algn="l">
              <a:spcBef>
                <a:spcPts val="800"/>
              </a:spcBef>
              <a:buSzTx/>
              <a:buNone/>
              <a:defRPr sz="4000">
                <a:solidFill>
                  <a:srgbClr val="888888"/>
                </a:solidFill>
              </a:defRPr>
            </a:lvl4pPr>
            <a:lvl5pPr marL="0" indent="0" algn="l">
              <a:spcBef>
                <a:spcPts val="800"/>
              </a:spcBef>
              <a:buSzTx/>
              <a:buNone/>
              <a:defRPr sz="4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5" name="Slide Number"/>
          <p:cNvSpPr txBox="1">
            <a:spLocks noGrp="1"/>
          </p:cNvSpPr>
          <p:nvPr>
            <p:ph type="sldNum" sz="quarter" idx="2"/>
          </p:nvPr>
        </p:nvSpPr>
        <p:spPr>
          <a:xfrm>
            <a:off x="19917062" y="12835874"/>
            <a:ext cx="504540" cy="483903"/>
          </a:xfrm>
          <a:prstGeom prst="rect">
            <a:avLst/>
          </a:prstGeom>
        </p:spPr>
        <p:txBody>
          <a:bodyPr/>
          <a:lstStyle>
            <a:lvl1pPr>
              <a:defRPr sz="2400"/>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42" name="TextBox 6"/>
          <p:cNvSpPr/>
          <p:nvPr/>
        </p:nvSpPr>
        <p:spPr>
          <a:xfrm>
            <a:off x="3048000" y="-2"/>
            <a:ext cx="1828800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43" name="Title Text"/>
          <p:cNvSpPr txBox="1">
            <a:spLocks noGrp="1"/>
          </p:cNvSpPr>
          <p:nvPr>
            <p:ph type="title"/>
          </p:nvPr>
        </p:nvSpPr>
        <p:spPr>
          <a:xfrm>
            <a:off x="3962400" y="549276"/>
            <a:ext cx="16459200" cy="2286002"/>
          </a:xfrm>
          <a:prstGeom prst="rect">
            <a:avLst/>
          </a:prstGeom>
        </p:spPr>
        <p:txBody>
          <a:bodyPr anchor="ctr"/>
          <a:lstStyle>
            <a:lvl1pPr>
              <a:defRPr sz="8800"/>
            </a:lvl1pPr>
          </a:lstStyle>
          <a:p>
            <a:r>
              <a:t>Title Text</a:t>
            </a:r>
          </a:p>
        </p:txBody>
      </p:sp>
      <p:sp>
        <p:nvSpPr>
          <p:cNvPr id="44" name="Body Level One…"/>
          <p:cNvSpPr txBox="1">
            <a:spLocks noGrp="1"/>
          </p:cNvSpPr>
          <p:nvPr>
            <p:ph type="body" sz="half" idx="1"/>
          </p:nvPr>
        </p:nvSpPr>
        <p:spPr>
          <a:xfrm>
            <a:off x="3962400" y="3200400"/>
            <a:ext cx="8077200" cy="9051926"/>
          </a:xfrm>
          <a:prstGeom prst="rect">
            <a:avLst/>
          </a:prstGeom>
        </p:spPr>
        <p:txBody>
          <a:bodyPr/>
          <a:lstStyle>
            <a:lvl1pPr marL="685800" indent="-685800" algn="l">
              <a:spcBef>
                <a:spcPts val="1200"/>
              </a:spcBef>
              <a:buSzPct val="100000"/>
              <a:buFont typeface="Arial"/>
              <a:buChar char="•"/>
              <a:defRPr sz="5600"/>
            </a:lvl1pPr>
            <a:lvl2pPr marL="1123950" indent="-666750" algn="l">
              <a:spcBef>
                <a:spcPts val="1200"/>
              </a:spcBef>
              <a:buFont typeface="Arial"/>
              <a:defRPr sz="5600"/>
            </a:lvl2pPr>
            <a:lvl3pPr marL="1554477" indent="-640077" algn="l">
              <a:spcBef>
                <a:spcPts val="1200"/>
              </a:spcBef>
              <a:buFont typeface="Arial"/>
              <a:defRPr sz="5600"/>
            </a:lvl3pPr>
            <a:lvl4pPr marL="2082800" indent="-711200" algn="l">
              <a:spcBef>
                <a:spcPts val="1200"/>
              </a:spcBef>
              <a:buFont typeface="Arial"/>
              <a:defRPr sz="5600"/>
            </a:lvl4pPr>
            <a:lvl5pPr marL="2540000" indent="-711200" algn="l">
              <a:spcBef>
                <a:spcPts val="1200"/>
              </a:spcBef>
              <a:buFont typeface="Arial"/>
              <a:defRPr sz="5600"/>
            </a:lvl5pPr>
          </a:lstStyle>
          <a:p>
            <a:r>
              <a:t>Body Level One</a:t>
            </a:r>
          </a:p>
          <a:p>
            <a:pPr lvl="1"/>
            <a:r>
              <a:t>Body Level Two</a:t>
            </a:r>
          </a:p>
          <a:p>
            <a:pPr lvl="2"/>
            <a:r>
              <a:t>Body Level Three</a:t>
            </a:r>
          </a:p>
          <a:p>
            <a:pPr lvl="3"/>
            <a:r>
              <a:t>Body Level Four</a:t>
            </a:r>
          </a:p>
          <a:p>
            <a:pPr lvl="4"/>
            <a:r>
              <a:t>Body Level Five</a:t>
            </a:r>
          </a:p>
        </p:txBody>
      </p:sp>
      <p:sp>
        <p:nvSpPr>
          <p:cNvPr id="45" name="TextBox 6"/>
          <p:cNvSpPr/>
          <p:nvPr/>
        </p:nvSpPr>
        <p:spPr>
          <a:xfrm>
            <a:off x="-21080" y="-2"/>
            <a:ext cx="2442616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46" name="Slide Number"/>
          <p:cNvSpPr txBox="1">
            <a:spLocks noGrp="1"/>
          </p:cNvSpPr>
          <p:nvPr>
            <p:ph type="sldNum" sz="quarter" idx="2"/>
          </p:nvPr>
        </p:nvSpPr>
        <p:spPr>
          <a:xfrm>
            <a:off x="19917062" y="12835874"/>
            <a:ext cx="504540" cy="483903"/>
          </a:xfrm>
          <a:prstGeom prst="rect">
            <a:avLst/>
          </a:prstGeom>
        </p:spPr>
        <p:txBody>
          <a:bodyPr/>
          <a:lstStyle>
            <a:lvl1pPr>
              <a:defRPr sz="2400"/>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53" name="TextBox 6"/>
          <p:cNvSpPr/>
          <p:nvPr/>
        </p:nvSpPr>
        <p:spPr>
          <a:xfrm>
            <a:off x="3048000" y="-2"/>
            <a:ext cx="1828800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54" name="Title Text"/>
          <p:cNvSpPr txBox="1">
            <a:spLocks noGrp="1"/>
          </p:cNvSpPr>
          <p:nvPr>
            <p:ph type="title"/>
          </p:nvPr>
        </p:nvSpPr>
        <p:spPr>
          <a:xfrm>
            <a:off x="3962400" y="549276"/>
            <a:ext cx="16459200" cy="2286002"/>
          </a:xfrm>
          <a:prstGeom prst="rect">
            <a:avLst/>
          </a:prstGeom>
        </p:spPr>
        <p:txBody>
          <a:bodyPr anchor="ctr"/>
          <a:lstStyle>
            <a:lvl1pPr>
              <a:defRPr sz="8800"/>
            </a:lvl1pPr>
          </a:lstStyle>
          <a:p>
            <a:r>
              <a:t>Title Text</a:t>
            </a:r>
          </a:p>
        </p:txBody>
      </p:sp>
      <p:sp>
        <p:nvSpPr>
          <p:cNvPr id="55" name="Body Level One…"/>
          <p:cNvSpPr txBox="1">
            <a:spLocks noGrp="1"/>
          </p:cNvSpPr>
          <p:nvPr>
            <p:ph type="body" sz="quarter" idx="1"/>
          </p:nvPr>
        </p:nvSpPr>
        <p:spPr>
          <a:xfrm>
            <a:off x="3962400" y="3070224"/>
            <a:ext cx="8080376" cy="1279526"/>
          </a:xfrm>
          <a:prstGeom prst="rect">
            <a:avLst/>
          </a:prstGeom>
        </p:spPr>
        <p:txBody>
          <a:bodyPr anchor="b"/>
          <a:lstStyle>
            <a:lvl1pPr algn="l">
              <a:spcBef>
                <a:spcPts val="1000"/>
              </a:spcBef>
              <a:defRPr sz="4800" b="1"/>
            </a:lvl1pPr>
            <a:lvl2pPr marL="0" indent="0" algn="l">
              <a:spcBef>
                <a:spcPts val="1000"/>
              </a:spcBef>
              <a:buSzTx/>
              <a:buNone/>
              <a:defRPr sz="4800" b="1"/>
            </a:lvl2pPr>
            <a:lvl3pPr marL="0" indent="0" algn="l">
              <a:spcBef>
                <a:spcPts val="1000"/>
              </a:spcBef>
              <a:buSzTx/>
              <a:buNone/>
              <a:defRPr sz="4800" b="1"/>
            </a:lvl3pPr>
            <a:lvl4pPr marL="0" indent="0" algn="l">
              <a:spcBef>
                <a:spcPts val="1000"/>
              </a:spcBef>
              <a:buSzTx/>
              <a:buNone/>
              <a:defRPr sz="4800" b="1"/>
            </a:lvl4pPr>
            <a:lvl5pPr marL="0" indent="0" algn="l">
              <a:spcBef>
                <a:spcPts val="1000"/>
              </a:spcBef>
              <a:buSzTx/>
              <a:buNone/>
              <a:defRPr sz="4800" b="1"/>
            </a:lvl5pPr>
          </a:lstStyle>
          <a:p>
            <a:r>
              <a:t>Body Level One</a:t>
            </a:r>
          </a:p>
          <a:p>
            <a:pPr lvl="1"/>
            <a:r>
              <a:t>Body Level Two</a:t>
            </a:r>
          </a:p>
          <a:p>
            <a:pPr lvl="2"/>
            <a:r>
              <a:t>Body Level Three</a:t>
            </a:r>
          </a:p>
          <a:p>
            <a:pPr lvl="3"/>
            <a:r>
              <a:t>Body Level Four</a:t>
            </a:r>
          </a:p>
          <a:p>
            <a:pPr lvl="4"/>
            <a:r>
              <a:t>Body Level Five</a:t>
            </a:r>
          </a:p>
        </p:txBody>
      </p:sp>
      <p:sp>
        <p:nvSpPr>
          <p:cNvPr id="56" name="Text Placeholder 4"/>
          <p:cNvSpPr>
            <a:spLocks noGrp="1"/>
          </p:cNvSpPr>
          <p:nvPr>
            <p:ph type="body" sz="quarter" idx="21"/>
          </p:nvPr>
        </p:nvSpPr>
        <p:spPr>
          <a:xfrm>
            <a:off x="12338050" y="3070223"/>
            <a:ext cx="8083550" cy="1279530"/>
          </a:xfrm>
          <a:prstGeom prst="rect">
            <a:avLst/>
          </a:prstGeom>
        </p:spPr>
        <p:txBody>
          <a:bodyPr anchor="b"/>
          <a:lstStyle/>
          <a:p>
            <a:pPr marL="685800" indent="-685800" algn="l">
              <a:buSzPct val="100000"/>
              <a:buFont typeface="Arial"/>
              <a:buChar char="•"/>
              <a:defRPr sz="6400"/>
            </a:pPr>
            <a:endParaRPr/>
          </a:p>
        </p:txBody>
      </p:sp>
      <p:sp>
        <p:nvSpPr>
          <p:cNvPr id="57" name="TextBox 6"/>
          <p:cNvSpPr/>
          <p:nvPr/>
        </p:nvSpPr>
        <p:spPr>
          <a:xfrm>
            <a:off x="-21080" y="-2"/>
            <a:ext cx="2442616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58" name="Slide Number"/>
          <p:cNvSpPr txBox="1">
            <a:spLocks noGrp="1"/>
          </p:cNvSpPr>
          <p:nvPr>
            <p:ph type="sldNum" sz="quarter" idx="2"/>
          </p:nvPr>
        </p:nvSpPr>
        <p:spPr>
          <a:xfrm>
            <a:off x="19917062" y="12835874"/>
            <a:ext cx="504540" cy="483903"/>
          </a:xfrm>
          <a:prstGeom prst="rect">
            <a:avLst/>
          </a:prstGeom>
        </p:spPr>
        <p:txBody>
          <a:bodyPr/>
          <a:lstStyle>
            <a:lvl1pPr>
              <a:defRPr sz="2400"/>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65" name="TextBox 6"/>
          <p:cNvSpPr/>
          <p:nvPr/>
        </p:nvSpPr>
        <p:spPr>
          <a:xfrm>
            <a:off x="-21080" y="-2"/>
            <a:ext cx="2442616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66" name="Title Text"/>
          <p:cNvSpPr txBox="1">
            <a:spLocks noGrp="1"/>
          </p:cNvSpPr>
          <p:nvPr>
            <p:ph type="title"/>
          </p:nvPr>
        </p:nvSpPr>
        <p:spPr>
          <a:xfrm>
            <a:off x="3962400" y="549276"/>
            <a:ext cx="16459200" cy="2286002"/>
          </a:xfrm>
          <a:prstGeom prst="rect">
            <a:avLst/>
          </a:prstGeom>
        </p:spPr>
        <p:txBody>
          <a:bodyPr anchor="ctr"/>
          <a:lstStyle>
            <a:lvl1pPr>
              <a:defRPr sz="8800"/>
            </a:lvl1pPr>
          </a:lstStyle>
          <a:p>
            <a:r>
              <a:t>Title Text</a:t>
            </a:r>
          </a:p>
        </p:txBody>
      </p:sp>
      <p:sp>
        <p:nvSpPr>
          <p:cNvPr id="67" name="Slide Number"/>
          <p:cNvSpPr txBox="1">
            <a:spLocks noGrp="1"/>
          </p:cNvSpPr>
          <p:nvPr>
            <p:ph type="sldNum" sz="quarter" idx="2"/>
          </p:nvPr>
        </p:nvSpPr>
        <p:spPr>
          <a:xfrm>
            <a:off x="19917062" y="12835874"/>
            <a:ext cx="504540" cy="483903"/>
          </a:xfrm>
          <a:prstGeom prst="rect">
            <a:avLst/>
          </a:prstGeom>
        </p:spPr>
        <p:txBody>
          <a:bodyPr/>
          <a:lstStyle>
            <a:lvl1pPr>
              <a:defRPr sz="2400"/>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74" name="TextBox 6"/>
          <p:cNvSpPr/>
          <p:nvPr/>
        </p:nvSpPr>
        <p:spPr>
          <a:xfrm>
            <a:off x="3048000" y="-2"/>
            <a:ext cx="1828800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75" name="TextBox 4"/>
          <p:cNvSpPr/>
          <p:nvPr/>
        </p:nvSpPr>
        <p:spPr>
          <a:xfrm>
            <a:off x="-136370" y="-2"/>
            <a:ext cx="24656740" cy="738668"/>
          </a:xfrm>
          <a:prstGeom prst="rect">
            <a:avLst/>
          </a:prstGeom>
          <a:solidFill>
            <a:srgbClr val="C9661F"/>
          </a:solidFill>
          <a:ln w="12700">
            <a:miter lim="400000"/>
          </a:ln>
        </p:spPr>
        <p:txBody>
          <a:bodyPr lIns="91436" tIns="91436" rIns="91436" bIns="91436"/>
          <a:lstStyle/>
          <a:p>
            <a:pPr>
              <a:defRPr>
                <a:latin typeface="+mn-lt"/>
                <a:ea typeface="+mn-ea"/>
                <a:cs typeface="+mn-cs"/>
                <a:sym typeface="Calibri"/>
              </a:defRPr>
            </a:pPr>
            <a:endParaRP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Q&amp;A">
    <p:spTree>
      <p:nvGrpSpPr>
        <p:cNvPr id="1" name=""/>
        <p:cNvGrpSpPr/>
        <p:nvPr/>
      </p:nvGrpSpPr>
      <p:grpSpPr>
        <a:xfrm>
          <a:off x="0" y="0"/>
          <a:ext cx="0" cy="0"/>
          <a:chOff x="0" y="0"/>
          <a:chExt cx="0" cy="0"/>
        </a:xfrm>
      </p:grpSpPr>
      <p:sp>
        <p:nvSpPr>
          <p:cNvPr id="83" name="Title Text"/>
          <p:cNvSpPr txBox="1">
            <a:spLocks noGrp="1"/>
          </p:cNvSpPr>
          <p:nvPr>
            <p:ph type="title"/>
          </p:nvPr>
        </p:nvSpPr>
        <p:spPr>
          <a:xfrm>
            <a:off x="3962400" y="808382"/>
            <a:ext cx="16459200" cy="1192697"/>
          </a:xfrm>
          <a:prstGeom prst="rect">
            <a:avLst/>
          </a:prstGeom>
        </p:spPr>
        <p:txBody>
          <a:bodyPr/>
          <a:lstStyle/>
          <a:p>
            <a:r>
              <a:t>Title Text</a:t>
            </a: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ubtitle">
    <p:spTree>
      <p:nvGrpSpPr>
        <p:cNvPr id="1" name=""/>
        <p:cNvGrpSpPr/>
        <p:nvPr/>
      </p:nvGrpSpPr>
      <p:grpSpPr>
        <a:xfrm>
          <a:off x="0" y="0"/>
          <a:ext cx="0" cy="0"/>
          <a:chOff x="0" y="0"/>
          <a:chExt cx="0" cy="0"/>
        </a:xfrm>
      </p:grpSpPr>
      <p:sp>
        <p:nvSpPr>
          <p:cNvPr id="91" name="TextBox 5"/>
          <p:cNvSpPr/>
          <p:nvPr/>
        </p:nvSpPr>
        <p:spPr>
          <a:xfrm>
            <a:off x="2399283" y="4904692"/>
            <a:ext cx="134104" cy="1415768"/>
          </a:xfrm>
          <a:prstGeom prst="rect">
            <a:avLst/>
          </a:prstGeom>
          <a:solidFill>
            <a:srgbClr val="C5922B"/>
          </a:solidFill>
          <a:ln w="12700">
            <a:miter lim="400000"/>
          </a:ln>
        </p:spPr>
        <p:txBody>
          <a:bodyPr lIns="91436" tIns="91436" rIns="91436" bIns="91436"/>
          <a:lstStyle/>
          <a:p>
            <a:pPr>
              <a:defRPr>
                <a:latin typeface="+mn-lt"/>
                <a:ea typeface="+mn-ea"/>
                <a:cs typeface="+mn-cs"/>
                <a:sym typeface="Calibri"/>
              </a:defRPr>
            </a:pPr>
            <a:endParaRPr/>
          </a:p>
        </p:txBody>
      </p:sp>
      <p:sp>
        <p:nvSpPr>
          <p:cNvPr id="92" name="Body Level One…"/>
          <p:cNvSpPr txBox="1">
            <a:spLocks noGrp="1"/>
          </p:cNvSpPr>
          <p:nvPr>
            <p:ph type="body" sz="quarter" idx="1" hasCustomPrompt="1"/>
          </p:nvPr>
        </p:nvSpPr>
        <p:spPr>
          <a:xfrm>
            <a:off x="2916238" y="4905995"/>
            <a:ext cx="12655551" cy="1414464"/>
          </a:xfrm>
          <a:prstGeom prst="rect">
            <a:avLst/>
          </a:prstGeom>
        </p:spPr>
        <p:txBody>
          <a:bodyPr/>
          <a:lstStyle>
            <a:lvl1pPr algn="l">
              <a:defRPr sz="8000"/>
            </a:lvl1pPr>
            <a:lvl2pPr marL="0" indent="0" algn="l">
              <a:buSzTx/>
              <a:buNone/>
              <a:defRPr sz="8000"/>
            </a:lvl2pPr>
            <a:lvl3pPr marL="0" indent="0" algn="l">
              <a:buSzTx/>
              <a:buNone/>
              <a:defRPr sz="8000"/>
            </a:lvl3pPr>
            <a:lvl4pPr marL="0" indent="0" algn="l">
              <a:buSzTx/>
              <a:buNone/>
              <a:defRPr sz="8000"/>
            </a:lvl4pPr>
            <a:lvl5pPr marL="0" indent="0" algn="l">
              <a:buSzTx/>
              <a:buNone/>
              <a:defRPr sz="8000"/>
            </a:lvl5pPr>
          </a:lstStyle>
          <a:p>
            <a:r>
              <a:t>Subtitle</a:t>
            </a:r>
          </a:p>
          <a:p>
            <a:pPr lvl="1"/>
            <a:endParaRPr/>
          </a:p>
          <a:p>
            <a:pPr lvl="2"/>
            <a:endParaRPr/>
          </a:p>
          <a:p>
            <a:pPr lvl="3"/>
            <a:endParaRPr/>
          </a:p>
          <a:p>
            <a:pPr lvl="4"/>
            <a:endParaRPr/>
          </a:p>
        </p:txBody>
      </p:sp>
      <p:sp>
        <p:nvSpPr>
          <p:cNvPr id="9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Venue">
    <p:spTree>
      <p:nvGrpSpPr>
        <p:cNvPr id="1" name=""/>
        <p:cNvGrpSpPr/>
        <p:nvPr/>
      </p:nvGrpSpPr>
      <p:grpSpPr>
        <a:xfrm>
          <a:off x="0" y="0"/>
          <a:ext cx="0" cy="0"/>
          <a:chOff x="0" y="0"/>
          <a:chExt cx="0" cy="0"/>
        </a:xfrm>
      </p:grpSpPr>
      <p:sp>
        <p:nvSpPr>
          <p:cNvPr id="100" name="Add Title"/>
          <p:cNvSpPr txBox="1">
            <a:spLocks noGrp="1"/>
          </p:cNvSpPr>
          <p:nvPr>
            <p:ph type="title" hasCustomPrompt="1"/>
          </p:nvPr>
        </p:nvSpPr>
        <p:spPr>
          <a:prstGeom prst="rect">
            <a:avLst/>
          </a:prstGeom>
        </p:spPr>
        <p:txBody>
          <a:bodyPr/>
          <a:lstStyle/>
          <a:p>
            <a:r>
              <a:t>Add Title</a:t>
            </a:r>
          </a:p>
        </p:txBody>
      </p:sp>
      <p:sp>
        <p:nvSpPr>
          <p:cNvPr id="101" name="Body Level One…"/>
          <p:cNvSpPr txBox="1">
            <a:spLocks noGrp="1"/>
          </p:cNvSpPr>
          <p:nvPr>
            <p:ph type="body" sz="quarter" idx="1" hasCustomPrompt="1"/>
          </p:nvPr>
        </p:nvSpPr>
        <p:spPr>
          <a:prstGeom prst="rect">
            <a:avLst/>
          </a:prstGeom>
        </p:spPr>
        <p:txBody>
          <a:bodyPr/>
          <a:lstStyle/>
          <a:p>
            <a:r>
              <a:t>URL Link</a:t>
            </a:r>
          </a:p>
          <a:p>
            <a:pPr lvl="1"/>
            <a:endParaRPr/>
          </a:p>
          <a:p>
            <a:pPr lvl="2"/>
            <a:endParaRPr/>
          </a:p>
          <a:p>
            <a:pPr lvl="3"/>
            <a:endParaRPr/>
          </a:p>
          <a:p>
            <a:pPr lvl="4"/>
            <a:endParaRPr/>
          </a:p>
        </p:txBody>
      </p:sp>
      <p:sp>
        <p:nvSpPr>
          <p:cNvPr id="102" name="図プレースホルダー 9"/>
          <p:cNvSpPr>
            <a:spLocks noGrp="1"/>
          </p:cNvSpPr>
          <p:nvPr>
            <p:ph type="pic" sz="quarter" idx="21"/>
          </p:nvPr>
        </p:nvSpPr>
        <p:spPr>
          <a:xfrm>
            <a:off x="2971800" y="3077747"/>
            <a:ext cx="8001001" cy="4704525"/>
          </a:xfrm>
          <a:prstGeom prst="rect">
            <a:avLst/>
          </a:prstGeom>
        </p:spPr>
        <p:txBody>
          <a:bodyPr lIns="91439" tIns="45719" rIns="91439" bIns="45719">
            <a:noAutofit/>
          </a:bodyPr>
          <a:lstStyle/>
          <a:p>
            <a:endParaRPr/>
          </a:p>
        </p:txBody>
      </p:sp>
      <p:sp>
        <p:nvSpPr>
          <p:cNvPr id="103" name="図プレースホルダー 9"/>
          <p:cNvSpPr>
            <a:spLocks noGrp="1"/>
          </p:cNvSpPr>
          <p:nvPr>
            <p:ph type="pic" sz="quarter" idx="22"/>
          </p:nvPr>
        </p:nvSpPr>
        <p:spPr>
          <a:xfrm>
            <a:off x="2971800" y="8203096"/>
            <a:ext cx="8001001" cy="4704524"/>
          </a:xfrm>
          <a:prstGeom prst="rect">
            <a:avLst/>
          </a:prstGeom>
        </p:spPr>
        <p:txBody>
          <a:bodyPr lIns="91439" tIns="45719" rIns="91439" bIns="45719">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11" name="TextBox 6"/>
          <p:cNvSpPr/>
          <p:nvPr/>
        </p:nvSpPr>
        <p:spPr>
          <a:xfrm>
            <a:off x="3048000" y="-2"/>
            <a:ext cx="1828800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112" name="Title Text"/>
          <p:cNvSpPr txBox="1">
            <a:spLocks noGrp="1"/>
          </p:cNvSpPr>
          <p:nvPr>
            <p:ph type="title"/>
          </p:nvPr>
        </p:nvSpPr>
        <p:spPr>
          <a:xfrm>
            <a:off x="3962400" y="546100"/>
            <a:ext cx="6016629" cy="2324100"/>
          </a:xfrm>
          <a:prstGeom prst="rect">
            <a:avLst/>
          </a:prstGeom>
        </p:spPr>
        <p:txBody>
          <a:bodyPr/>
          <a:lstStyle>
            <a:lvl1pPr algn="l">
              <a:defRPr sz="4000" b="1"/>
            </a:lvl1pPr>
          </a:lstStyle>
          <a:p>
            <a:r>
              <a:t>Title Text</a:t>
            </a:r>
          </a:p>
        </p:txBody>
      </p:sp>
      <p:sp>
        <p:nvSpPr>
          <p:cNvPr id="113" name="Body Level One…"/>
          <p:cNvSpPr txBox="1">
            <a:spLocks noGrp="1"/>
          </p:cNvSpPr>
          <p:nvPr>
            <p:ph type="body" sz="half" idx="1"/>
          </p:nvPr>
        </p:nvSpPr>
        <p:spPr>
          <a:xfrm>
            <a:off x="10198100" y="546100"/>
            <a:ext cx="10223500" cy="11706226"/>
          </a:xfrm>
          <a:prstGeom prst="rect">
            <a:avLst/>
          </a:prstGeom>
        </p:spPr>
        <p:txBody>
          <a:bodyPr/>
          <a:lstStyle>
            <a:lvl1pPr marL="685800" indent="-685800" algn="l">
              <a:buSzPct val="100000"/>
              <a:buFont typeface="Arial"/>
              <a:buChar char="•"/>
              <a:defRPr sz="6400"/>
            </a:lvl1pPr>
            <a:lvl2pPr marL="1110342" indent="-653142" algn="l">
              <a:buFont typeface="Arial"/>
              <a:defRPr sz="6400"/>
            </a:lvl2pPr>
            <a:lvl3pPr marL="1524000" indent="-609600" algn="l">
              <a:buFont typeface="Arial"/>
              <a:defRPr sz="6400"/>
            </a:lvl3pPr>
            <a:lvl4pPr marL="2103120" indent="-731519" algn="l">
              <a:buFont typeface="Arial"/>
              <a:defRPr sz="6400"/>
            </a:lvl4pPr>
            <a:lvl5pPr marL="2560320" indent="-731520" algn="l">
              <a:buFont typeface="Arial"/>
              <a:defRPr sz="6400"/>
            </a:lvl5pPr>
          </a:lstStyle>
          <a:p>
            <a:r>
              <a:t>Body Level One</a:t>
            </a:r>
          </a:p>
          <a:p>
            <a:pPr lvl="1"/>
            <a:r>
              <a:t>Body Level Two</a:t>
            </a:r>
          </a:p>
          <a:p>
            <a:pPr lvl="2"/>
            <a:r>
              <a:t>Body Level Three</a:t>
            </a:r>
          </a:p>
          <a:p>
            <a:pPr lvl="3"/>
            <a:r>
              <a:t>Body Level Four</a:t>
            </a:r>
          </a:p>
          <a:p>
            <a:pPr lvl="4"/>
            <a:r>
              <a:t>Body Level Five</a:t>
            </a:r>
          </a:p>
        </p:txBody>
      </p:sp>
      <p:sp>
        <p:nvSpPr>
          <p:cNvPr id="114" name="Text Placeholder 3"/>
          <p:cNvSpPr>
            <a:spLocks noGrp="1"/>
          </p:cNvSpPr>
          <p:nvPr>
            <p:ph type="body" sz="quarter" idx="21"/>
          </p:nvPr>
        </p:nvSpPr>
        <p:spPr>
          <a:xfrm>
            <a:off x="3962396" y="2870200"/>
            <a:ext cx="6016633" cy="9382126"/>
          </a:xfrm>
          <a:prstGeom prst="rect">
            <a:avLst/>
          </a:prstGeom>
        </p:spPr>
        <p:txBody>
          <a:bodyPr/>
          <a:lstStyle/>
          <a:p>
            <a:pPr marL="685800" indent="-685800" algn="l">
              <a:buSzPct val="100000"/>
              <a:buFont typeface="Arial"/>
              <a:buChar char="•"/>
              <a:defRPr sz="6400"/>
            </a:pPr>
            <a:endParaRPr/>
          </a:p>
        </p:txBody>
      </p:sp>
      <p:sp>
        <p:nvSpPr>
          <p:cNvPr id="115" name="TextBox 6"/>
          <p:cNvSpPr/>
          <p:nvPr/>
        </p:nvSpPr>
        <p:spPr>
          <a:xfrm>
            <a:off x="-21080" y="-2"/>
            <a:ext cx="2442616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116" name="Slide Number"/>
          <p:cNvSpPr txBox="1">
            <a:spLocks noGrp="1"/>
          </p:cNvSpPr>
          <p:nvPr>
            <p:ph type="sldNum" sz="quarter" idx="2"/>
          </p:nvPr>
        </p:nvSpPr>
        <p:spPr>
          <a:xfrm>
            <a:off x="19917062" y="12835874"/>
            <a:ext cx="504540" cy="483903"/>
          </a:xfrm>
          <a:prstGeom prst="rect">
            <a:avLst/>
          </a:prstGeom>
        </p:spPr>
        <p:txBody>
          <a:bodyPr/>
          <a:lstStyle>
            <a:lvl1pPr>
              <a:defRPr sz="2400"/>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23" name="TextBox 6"/>
          <p:cNvSpPr/>
          <p:nvPr/>
        </p:nvSpPr>
        <p:spPr>
          <a:xfrm>
            <a:off x="3048000" y="-2"/>
            <a:ext cx="1828800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124" name="Title Text"/>
          <p:cNvSpPr txBox="1">
            <a:spLocks noGrp="1"/>
          </p:cNvSpPr>
          <p:nvPr>
            <p:ph type="title"/>
          </p:nvPr>
        </p:nvSpPr>
        <p:spPr>
          <a:xfrm>
            <a:off x="6632575" y="9601200"/>
            <a:ext cx="10972804" cy="1133476"/>
          </a:xfrm>
          <a:prstGeom prst="rect">
            <a:avLst/>
          </a:prstGeom>
        </p:spPr>
        <p:txBody>
          <a:bodyPr/>
          <a:lstStyle>
            <a:lvl1pPr algn="l">
              <a:defRPr sz="4000" b="1"/>
            </a:lvl1pPr>
          </a:lstStyle>
          <a:p>
            <a:r>
              <a:t>Title Text</a:t>
            </a:r>
          </a:p>
        </p:txBody>
      </p:sp>
      <p:sp>
        <p:nvSpPr>
          <p:cNvPr id="125" name="Picture Placeholder 2"/>
          <p:cNvSpPr>
            <a:spLocks noGrp="1"/>
          </p:cNvSpPr>
          <p:nvPr>
            <p:ph type="pic" sz="half" idx="21"/>
          </p:nvPr>
        </p:nvSpPr>
        <p:spPr>
          <a:xfrm>
            <a:off x="6632575" y="1225550"/>
            <a:ext cx="10972804" cy="8229600"/>
          </a:xfrm>
          <a:prstGeom prst="rect">
            <a:avLst/>
          </a:prstGeom>
        </p:spPr>
        <p:txBody>
          <a:bodyPr lIns="91439" tIns="45719" rIns="91439" bIns="45719">
            <a:noAutofit/>
          </a:bodyPr>
          <a:lstStyle/>
          <a:p>
            <a:endParaRPr/>
          </a:p>
        </p:txBody>
      </p:sp>
      <p:sp>
        <p:nvSpPr>
          <p:cNvPr id="126" name="Body Level One…"/>
          <p:cNvSpPr txBox="1">
            <a:spLocks noGrp="1"/>
          </p:cNvSpPr>
          <p:nvPr>
            <p:ph type="body" sz="quarter" idx="1"/>
          </p:nvPr>
        </p:nvSpPr>
        <p:spPr>
          <a:xfrm>
            <a:off x="6632575" y="10734674"/>
            <a:ext cx="10972804" cy="1609729"/>
          </a:xfrm>
          <a:prstGeom prst="rect">
            <a:avLst/>
          </a:prstGeom>
        </p:spPr>
        <p:txBody>
          <a:bodyPr/>
          <a:lstStyle>
            <a:lvl1pPr algn="l">
              <a:spcBef>
                <a:spcPts val="600"/>
              </a:spcBef>
              <a:defRPr sz="2800"/>
            </a:lvl1pPr>
            <a:lvl2pPr marL="0" indent="0" algn="l">
              <a:spcBef>
                <a:spcPts val="600"/>
              </a:spcBef>
              <a:buSzTx/>
              <a:buNone/>
              <a:defRPr sz="2800"/>
            </a:lvl2pPr>
            <a:lvl3pPr marL="0" indent="0" algn="l">
              <a:spcBef>
                <a:spcPts val="600"/>
              </a:spcBef>
              <a:buSzTx/>
              <a:buNone/>
              <a:defRPr sz="2800"/>
            </a:lvl3pPr>
            <a:lvl4pPr marL="0" indent="0" algn="l">
              <a:spcBef>
                <a:spcPts val="600"/>
              </a:spcBef>
              <a:buSzTx/>
              <a:buNone/>
              <a:defRPr sz="2800"/>
            </a:lvl4pPr>
            <a:lvl5pPr marL="0" indent="0" algn="l">
              <a:spcBef>
                <a:spcPts val="600"/>
              </a:spcBef>
              <a:buSzTx/>
              <a:buNone/>
              <a:defRPr sz="2800"/>
            </a:lvl5pPr>
          </a:lstStyle>
          <a:p>
            <a:r>
              <a:t>Body Level One</a:t>
            </a:r>
          </a:p>
          <a:p>
            <a:pPr lvl="1"/>
            <a:r>
              <a:t>Body Level Two</a:t>
            </a:r>
          </a:p>
          <a:p>
            <a:pPr lvl="2"/>
            <a:r>
              <a:t>Body Level Three</a:t>
            </a:r>
          </a:p>
          <a:p>
            <a:pPr lvl="3"/>
            <a:r>
              <a:t>Body Level Four</a:t>
            </a:r>
          </a:p>
          <a:p>
            <a:pPr lvl="4"/>
            <a:r>
              <a:t>Body Level Five</a:t>
            </a:r>
          </a:p>
        </p:txBody>
      </p:sp>
      <p:sp>
        <p:nvSpPr>
          <p:cNvPr id="127" name="TextBox 6"/>
          <p:cNvSpPr/>
          <p:nvPr/>
        </p:nvSpPr>
        <p:spPr>
          <a:xfrm>
            <a:off x="-21080" y="-2"/>
            <a:ext cx="24426160" cy="738668"/>
          </a:xfrm>
          <a:prstGeom prst="rect">
            <a:avLst/>
          </a:prstGeom>
          <a:gradFill>
            <a:gsLst>
              <a:gs pos="0">
                <a:srgbClr val="1C3759"/>
              </a:gs>
              <a:gs pos="50000">
                <a:srgbClr val="285080"/>
              </a:gs>
              <a:gs pos="100000">
                <a:srgbClr val="306099"/>
              </a:gs>
            </a:gsLst>
            <a:lin ang="2700000"/>
          </a:gradFill>
          <a:ln w="12700">
            <a:miter lim="400000"/>
          </a:ln>
        </p:spPr>
        <p:txBody>
          <a:bodyPr lIns="91436" tIns="91436" rIns="91436" bIns="91436"/>
          <a:lstStyle/>
          <a:p>
            <a:pPr>
              <a:defRPr>
                <a:latin typeface="+mn-lt"/>
                <a:ea typeface="+mn-ea"/>
                <a:cs typeface="+mn-cs"/>
                <a:sym typeface="Calibri"/>
              </a:defRPr>
            </a:pPr>
            <a:endParaRPr/>
          </a:p>
        </p:txBody>
      </p:sp>
      <p:sp>
        <p:nvSpPr>
          <p:cNvPr id="128" name="Slide Number"/>
          <p:cNvSpPr txBox="1">
            <a:spLocks noGrp="1"/>
          </p:cNvSpPr>
          <p:nvPr>
            <p:ph type="sldNum" sz="quarter" idx="2"/>
          </p:nvPr>
        </p:nvSpPr>
        <p:spPr>
          <a:xfrm>
            <a:off x="19917062" y="12835874"/>
            <a:ext cx="504540" cy="483903"/>
          </a:xfrm>
          <a:prstGeom prst="rect">
            <a:avLst/>
          </a:prstGeom>
        </p:spPr>
        <p:txBody>
          <a:bodyPr/>
          <a:lstStyle>
            <a:lvl1pPr>
              <a:defRPr sz="2400"/>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4"/>
          <p:cNvSpPr/>
          <p:nvPr/>
        </p:nvSpPr>
        <p:spPr>
          <a:xfrm>
            <a:off x="0" y="-1"/>
            <a:ext cx="24384000" cy="710436"/>
          </a:xfrm>
          <a:prstGeom prst="rect">
            <a:avLst/>
          </a:prstGeom>
          <a:solidFill>
            <a:srgbClr val="C9661F"/>
          </a:solidFill>
          <a:ln w="12700">
            <a:miter lim="400000"/>
          </a:ln>
        </p:spPr>
        <p:txBody>
          <a:bodyPr lIns="91436" tIns="91436" rIns="91436" bIns="91436"/>
          <a:lstStyle/>
          <a:p>
            <a:pPr>
              <a:defRPr>
                <a:latin typeface="+mn-lt"/>
                <a:ea typeface="+mn-ea"/>
                <a:cs typeface="+mn-cs"/>
                <a:sym typeface="Calibri"/>
              </a:defRPr>
            </a:pPr>
            <a:endParaRPr/>
          </a:p>
        </p:txBody>
      </p:sp>
      <p:sp>
        <p:nvSpPr>
          <p:cNvPr id="3" name="Add Title"/>
          <p:cNvSpPr txBox="1">
            <a:spLocks noGrp="1"/>
          </p:cNvSpPr>
          <p:nvPr>
            <p:ph type="title" hasCustomPrompt="1"/>
          </p:nvPr>
        </p:nvSpPr>
        <p:spPr>
          <a:xfrm>
            <a:off x="1219200" y="808382"/>
            <a:ext cx="21945600" cy="12299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chor="b">
            <a:normAutofit/>
          </a:bodyPr>
          <a:lstStyle/>
          <a:p>
            <a:r>
              <a:t>Add Title</a:t>
            </a:r>
          </a:p>
        </p:txBody>
      </p:sp>
      <p:sp>
        <p:nvSpPr>
          <p:cNvPr id="4" name="Body Level One…"/>
          <p:cNvSpPr txBox="1">
            <a:spLocks noGrp="1"/>
          </p:cNvSpPr>
          <p:nvPr>
            <p:ph type="body" idx="1" hasCustomPrompt="1"/>
          </p:nvPr>
        </p:nvSpPr>
        <p:spPr>
          <a:xfrm>
            <a:off x="1219200" y="1905000"/>
            <a:ext cx="21945600" cy="5358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r>
              <a:t>URL Link</a:t>
            </a:r>
          </a:p>
          <a:p>
            <a:pPr lvl="1"/>
            <a:endParaRPr/>
          </a:p>
          <a:p>
            <a:pPr lvl="2"/>
            <a:endParaRPr/>
          </a:p>
          <a:p>
            <a:pPr lvl="3"/>
            <a:endParaRPr/>
          </a:p>
          <a:p>
            <a:pPr lvl="4"/>
            <a:endParaRPr/>
          </a:p>
        </p:txBody>
      </p:sp>
      <p:sp>
        <p:nvSpPr>
          <p:cNvPr id="5" name="Slide Number"/>
          <p:cNvSpPr txBox="1">
            <a:spLocks noGrp="1"/>
          </p:cNvSpPr>
          <p:nvPr>
            <p:ph type="sldNum" sz="quarter" idx="2"/>
          </p:nvPr>
        </p:nvSpPr>
        <p:spPr>
          <a:xfrm>
            <a:off x="20882959" y="13103318"/>
            <a:ext cx="453046" cy="431614"/>
          </a:xfrm>
          <a:prstGeom prst="rect">
            <a:avLst/>
          </a:prstGeom>
          <a:ln w="12700">
            <a:miter lim="400000"/>
          </a:ln>
        </p:spPr>
        <p:txBody>
          <a:bodyPr wrap="none" lIns="91436" tIns="91436" rIns="91436" bIns="91436" anchor="ctr">
            <a:spAutoFit/>
          </a:bodyPr>
          <a:lstStyle>
            <a:lvl1pPr algn="r">
              <a:defRPr sz="2000">
                <a:solidFill>
                  <a:srgbClr val="888888"/>
                </a:solidFill>
                <a:latin typeface="+mn-lt"/>
                <a:ea typeface="+mn-ea"/>
                <a:cs typeface="+mn-cs"/>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18288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mn-lt"/>
          <a:ea typeface="+mn-ea"/>
          <a:cs typeface="+mn-cs"/>
          <a:sym typeface="Calibri"/>
        </a:defRPr>
      </a:lvl1pPr>
      <a:lvl2pPr marL="0" marR="0" indent="0" algn="ctr" defTabSz="18288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mn-lt"/>
          <a:ea typeface="+mn-ea"/>
          <a:cs typeface="+mn-cs"/>
          <a:sym typeface="Calibri"/>
        </a:defRPr>
      </a:lvl2pPr>
      <a:lvl3pPr marL="0" marR="0" indent="0" algn="ctr" defTabSz="18288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mn-lt"/>
          <a:ea typeface="+mn-ea"/>
          <a:cs typeface="+mn-cs"/>
          <a:sym typeface="Calibri"/>
        </a:defRPr>
      </a:lvl3pPr>
      <a:lvl4pPr marL="0" marR="0" indent="0" algn="ctr" defTabSz="18288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mn-lt"/>
          <a:ea typeface="+mn-ea"/>
          <a:cs typeface="+mn-cs"/>
          <a:sym typeface="Calibri"/>
        </a:defRPr>
      </a:lvl4pPr>
      <a:lvl5pPr marL="0" marR="0" indent="0" algn="ctr" defTabSz="18288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mn-lt"/>
          <a:ea typeface="+mn-ea"/>
          <a:cs typeface="+mn-cs"/>
          <a:sym typeface="Calibri"/>
        </a:defRPr>
      </a:lvl5pPr>
      <a:lvl6pPr marL="0" marR="0" indent="0" algn="ctr" defTabSz="18288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mn-lt"/>
          <a:ea typeface="+mn-ea"/>
          <a:cs typeface="+mn-cs"/>
          <a:sym typeface="Calibri"/>
        </a:defRPr>
      </a:lvl6pPr>
      <a:lvl7pPr marL="0" marR="0" indent="0" algn="ctr" defTabSz="18288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mn-lt"/>
          <a:ea typeface="+mn-ea"/>
          <a:cs typeface="+mn-cs"/>
          <a:sym typeface="Calibri"/>
        </a:defRPr>
      </a:lvl7pPr>
      <a:lvl8pPr marL="0" marR="0" indent="0" algn="ctr" defTabSz="18288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mn-lt"/>
          <a:ea typeface="+mn-ea"/>
          <a:cs typeface="+mn-cs"/>
          <a:sym typeface="Calibri"/>
        </a:defRPr>
      </a:lvl8pPr>
      <a:lvl9pPr marL="0" marR="0" indent="0" algn="ctr" defTabSz="1828800" rtl="0" latinLnBrk="0">
        <a:lnSpc>
          <a:spcPct val="100000"/>
        </a:lnSpc>
        <a:spcBef>
          <a:spcPts val="0"/>
        </a:spcBef>
        <a:spcAft>
          <a:spcPts val="0"/>
        </a:spcAft>
        <a:buClrTx/>
        <a:buSzTx/>
        <a:buFontTx/>
        <a:buNone/>
        <a:tabLst/>
        <a:defRPr sz="5400" b="0" i="0" u="none" strike="noStrike" cap="none" spc="0" baseline="0">
          <a:solidFill>
            <a:srgbClr val="000000"/>
          </a:solidFill>
          <a:uFillTx/>
          <a:latin typeface="+mn-lt"/>
          <a:ea typeface="+mn-ea"/>
          <a:cs typeface="+mn-cs"/>
          <a:sym typeface="Calibri"/>
        </a:defRPr>
      </a:lvl9pPr>
    </p:titleStyle>
    <p:bodyStyle>
      <a:lvl1pPr marL="0" marR="0" indent="0" algn="ctr" defTabSz="1828800" rtl="0" latinLnBrk="0">
        <a:lnSpc>
          <a:spcPct val="100000"/>
        </a:lnSpc>
        <a:spcBef>
          <a:spcPts val="1400"/>
        </a:spcBef>
        <a:spcAft>
          <a:spcPts val="0"/>
        </a:spcAft>
        <a:buClrTx/>
        <a:buSzTx/>
        <a:buFontTx/>
        <a:buNone/>
        <a:tabLst/>
        <a:defRPr sz="3200" b="0" i="0" u="none" strike="noStrike" cap="none" spc="0" baseline="0">
          <a:solidFill>
            <a:srgbClr val="000000"/>
          </a:solidFill>
          <a:uFillTx/>
          <a:latin typeface="+mn-lt"/>
          <a:ea typeface="+mn-ea"/>
          <a:cs typeface="+mn-cs"/>
          <a:sym typeface="Calibri"/>
        </a:defRPr>
      </a:lvl1pPr>
      <a:lvl2pPr marL="783771" marR="0" indent="-326571" algn="ctr" defTabSz="1828800" rtl="0" latinLnBrk="0">
        <a:lnSpc>
          <a:spcPct val="100000"/>
        </a:lnSpc>
        <a:spcBef>
          <a:spcPts val="14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Calibri"/>
        </a:defRPr>
      </a:lvl2pPr>
      <a:lvl3pPr marL="1219200" marR="0" indent="-304800" algn="ctr" defTabSz="1828800" rtl="0" latinLnBrk="0">
        <a:lnSpc>
          <a:spcPct val="100000"/>
        </a:lnSpc>
        <a:spcBef>
          <a:spcPts val="14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Calibri"/>
        </a:defRPr>
      </a:lvl3pPr>
      <a:lvl4pPr marL="1737360" marR="0" indent="-365758" algn="ctr" defTabSz="1828800" rtl="0" latinLnBrk="0">
        <a:lnSpc>
          <a:spcPct val="100000"/>
        </a:lnSpc>
        <a:spcBef>
          <a:spcPts val="14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Calibri"/>
        </a:defRPr>
      </a:lvl4pPr>
      <a:lvl5pPr marL="2194560" marR="0" indent="-365760" algn="ctr" defTabSz="1828800" rtl="0" latinLnBrk="0">
        <a:lnSpc>
          <a:spcPct val="100000"/>
        </a:lnSpc>
        <a:spcBef>
          <a:spcPts val="14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Calibri"/>
        </a:defRPr>
      </a:lvl5pPr>
      <a:lvl6pPr marL="2651760" marR="0" indent="-365760" algn="ctr" defTabSz="1828800" rtl="0" latinLnBrk="0">
        <a:lnSpc>
          <a:spcPct val="100000"/>
        </a:lnSpc>
        <a:spcBef>
          <a:spcPts val="14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Calibri"/>
        </a:defRPr>
      </a:lvl6pPr>
      <a:lvl7pPr marL="3108960" marR="0" indent="-365760" algn="ctr" defTabSz="1828800" rtl="0" latinLnBrk="0">
        <a:lnSpc>
          <a:spcPct val="100000"/>
        </a:lnSpc>
        <a:spcBef>
          <a:spcPts val="14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Calibri"/>
        </a:defRPr>
      </a:lvl7pPr>
      <a:lvl8pPr marL="3566159" marR="0" indent="-365758" algn="ctr" defTabSz="1828800" rtl="0" latinLnBrk="0">
        <a:lnSpc>
          <a:spcPct val="100000"/>
        </a:lnSpc>
        <a:spcBef>
          <a:spcPts val="14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Calibri"/>
        </a:defRPr>
      </a:lvl8pPr>
      <a:lvl9pPr marL="4023359" marR="0" indent="-365759" algn="ctr" defTabSz="1828800" rtl="0" latinLnBrk="0">
        <a:lnSpc>
          <a:spcPct val="100000"/>
        </a:lnSpc>
        <a:spcBef>
          <a:spcPts val="1400"/>
        </a:spcBef>
        <a:spcAft>
          <a:spcPts val="0"/>
        </a:spcAft>
        <a:buClrTx/>
        <a:buSzPct val="100000"/>
        <a:buFontTx/>
        <a:buChar char="•"/>
        <a:tabLst/>
        <a:defRPr sz="3200" b="0" i="0" u="none" strike="noStrike" cap="none" spc="0" baseline="0">
          <a:solidFill>
            <a:srgbClr val="000000"/>
          </a:solidFill>
          <a:uFillTx/>
          <a:latin typeface="+mn-lt"/>
          <a:ea typeface="+mn-ea"/>
          <a:cs typeface="+mn-cs"/>
          <a:sym typeface="Calibri"/>
        </a:defRPr>
      </a:lvl9pPr>
    </p:bodyStyle>
    <p:otherStyle>
      <a:lvl1pPr marL="0" marR="0" indent="0" algn="r" defTabSz="18288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Calibri"/>
        </a:defRPr>
      </a:lvl1pPr>
      <a:lvl2pPr marL="0" marR="0" indent="0" algn="r" defTabSz="18288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Calibri"/>
        </a:defRPr>
      </a:lvl2pPr>
      <a:lvl3pPr marL="0" marR="0" indent="0" algn="r" defTabSz="18288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Calibri"/>
        </a:defRPr>
      </a:lvl3pPr>
      <a:lvl4pPr marL="0" marR="0" indent="0" algn="r" defTabSz="18288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Calibri"/>
        </a:defRPr>
      </a:lvl4pPr>
      <a:lvl5pPr marL="0" marR="0" indent="0" algn="r" defTabSz="18288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Calibri"/>
        </a:defRPr>
      </a:lvl5pPr>
      <a:lvl6pPr marL="0" marR="0" indent="0" algn="r" defTabSz="18288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Calibri"/>
        </a:defRPr>
      </a:lvl6pPr>
      <a:lvl7pPr marL="0" marR="0" indent="0" algn="r" defTabSz="18288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Calibri"/>
        </a:defRPr>
      </a:lvl7pPr>
      <a:lvl8pPr marL="0" marR="0" indent="0" algn="r" defTabSz="18288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Calibri"/>
        </a:defRPr>
      </a:lvl8pPr>
      <a:lvl9pPr marL="0" marR="0" indent="0" algn="r" defTabSz="18288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extBox 1"/>
          <p:cNvSpPr txBox="1"/>
          <p:nvPr/>
        </p:nvSpPr>
        <p:spPr>
          <a:xfrm>
            <a:off x="3139437" y="1779684"/>
            <a:ext cx="18105126" cy="48111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p>
            <a:pPr algn="ctr">
              <a:defRPr sz="6600" b="1">
                <a:latin typeface="Arial"/>
                <a:ea typeface="Arial"/>
                <a:cs typeface="Arial"/>
                <a:sym typeface="Arial"/>
              </a:defRPr>
            </a:pPr>
            <a:r>
              <a:t>EDPA International/IFES</a:t>
            </a:r>
          </a:p>
          <a:p>
            <a:pPr algn="ctr">
              <a:defRPr sz="6600" b="1">
                <a:latin typeface="Arial"/>
                <a:ea typeface="Arial"/>
                <a:cs typeface="Arial"/>
                <a:sym typeface="Arial"/>
              </a:defRPr>
            </a:pPr>
            <a:endParaRPr/>
          </a:p>
          <a:p>
            <a:pPr algn="ctr">
              <a:defRPr sz="6600" b="1">
                <a:solidFill>
                  <a:srgbClr val="345776"/>
                </a:solidFill>
                <a:latin typeface="Arial"/>
                <a:ea typeface="Arial"/>
                <a:cs typeface="Arial"/>
                <a:sym typeface="Arial"/>
              </a:defRPr>
            </a:pPr>
            <a:r>
              <a:t>Country Report Template</a:t>
            </a:r>
          </a:p>
          <a:p>
            <a:pPr algn="ctr">
              <a:defRPr sz="2400">
                <a:latin typeface="Arial"/>
                <a:ea typeface="Arial"/>
                <a:cs typeface="Arial"/>
                <a:sym typeface="Arial"/>
              </a:defRPr>
            </a:pPr>
            <a:endParaRPr/>
          </a:p>
          <a:p>
            <a:pPr algn="ctr">
              <a:defRPr sz="4800" b="1" i="1">
                <a:solidFill>
                  <a:srgbClr val="C5922B"/>
                </a:solidFill>
                <a:latin typeface="Arial"/>
                <a:ea typeface="Arial"/>
                <a:cs typeface="Arial"/>
                <a:sym typeface="Arial"/>
              </a:defRPr>
            </a:pPr>
            <a:r>
              <a:t>A Local Knowledge Report </a:t>
            </a:r>
          </a:p>
          <a:p>
            <a:pPr algn="ctr">
              <a:defRPr sz="4800" b="1" i="1">
                <a:solidFill>
                  <a:srgbClr val="C5922B"/>
                </a:solidFill>
                <a:latin typeface="Arial"/>
                <a:ea typeface="Arial"/>
                <a:cs typeface="Arial"/>
                <a:sym typeface="Arial"/>
              </a:defRPr>
            </a:pPr>
            <a:r>
              <a:t>From Exhibit/Event Service Providers</a:t>
            </a:r>
          </a:p>
        </p:txBody>
      </p:sp>
      <p:sp>
        <p:nvSpPr>
          <p:cNvPr id="138" name="TextBox 6"/>
          <p:cNvSpPr txBox="1"/>
          <p:nvPr/>
        </p:nvSpPr>
        <p:spPr>
          <a:xfrm>
            <a:off x="10081996" y="11027853"/>
            <a:ext cx="4220010" cy="17255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lvl1pPr algn="ctr">
              <a:defRPr sz="10800" b="1">
                <a:latin typeface="Arial"/>
                <a:ea typeface="Arial"/>
                <a:cs typeface="Arial"/>
                <a:sym typeface="Arial"/>
              </a:defRPr>
            </a:lvl1pPr>
          </a:lstStyle>
          <a:p>
            <a:r>
              <a:t>Japan</a:t>
            </a:r>
          </a:p>
        </p:txBody>
      </p:sp>
      <p:pic>
        <p:nvPicPr>
          <p:cNvPr id="139" name="Grafik 9" descr="Grafik 9"/>
          <p:cNvPicPr>
            <a:picLocks noChangeAspect="1"/>
          </p:cNvPicPr>
          <p:nvPr/>
        </p:nvPicPr>
        <p:blipFill>
          <a:blip r:embed="rId2"/>
          <a:stretch>
            <a:fillRect/>
          </a:stretch>
        </p:blipFill>
        <p:spPr>
          <a:xfrm>
            <a:off x="4139381" y="7772400"/>
            <a:ext cx="7467601" cy="2615096"/>
          </a:xfrm>
          <a:prstGeom prst="rect">
            <a:avLst/>
          </a:prstGeom>
          <a:ln w="12700">
            <a:miter lim="400000"/>
          </a:ln>
        </p:spPr>
      </p:pic>
      <p:pic>
        <p:nvPicPr>
          <p:cNvPr id="140" name="Picture 2" descr="Picture 2"/>
          <p:cNvPicPr>
            <a:picLocks noChangeAspect="1"/>
          </p:cNvPicPr>
          <p:nvPr/>
        </p:nvPicPr>
        <p:blipFill>
          <a:blip r:embed="rId3"/>
          <a:stretch>
            <a:fillRect/>
          </a:stretch>
        </p:blipFill>
        <p:spPr>
          <a:xfrm>
            <a:off x="13751563" y="7772400"/>
            <a:ext cx="7493002" cy="299720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テキスト プレースホルダー 1"/>
          <p:cNvSpPr txBox="1">
            <a:spLocks noGrp="1"/>
          </p:cNvSpPr>
          <p:nvPr>
            <p:ph type="body" sz="quarter" idx="1"/>
          </p:nvPr>
        </p:nvSpPr>
        <p:spPr>
          <a:xfrm>
            <a:off x="2916237" y="4905995"/>
            <a:ext cx="12655553" cy="1414464"/>
          </a:xfrm>
          <a:prstGeom prst="rect">
            <a:avLst/>
          </a:prstGeom>
        </p:spPr>
        <p:txBody>
          <a:bodyPr/>
          <a:lstStyle/>
          <a:p>
            <a:r>
              <a:t>Japan Facts &amp; Figures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タイトル 1"/>
          <p:cNvSpPr txBox="1">
            <a:spLocks noGrp="1"/>
          </p:cNvSpPr>
          <p:nvPr>
            <p:ph type="title"/>
          </p:nvPr>
        </p:nvSpPr>
        <p:spPr>
          <a:xfrm>
            <a:off x="3962400" y="808380"/>
            <a:ext cx="16459200" cy="1192699"/>
          </a:xfrm>
          <a:prstGeom prst="rect">
            <a:avLst/>
          </a:prstGeom>
        </p:spPr>
        <p:txBody>
          <a:bodyPr/>
          <a:lstStyle/>
          <a:p>
            <a:r>
              <a:t>Facts &amp; Figures</a:t>
            </a:r>
          </a:p>
        </p:txBody>
      </p:sp>
      <p:sp>
        <p:nvSpPr>
          <p:cNvPr id="145" name="Content Placeholder 3"/>
          <p:cNvSpPr txBox="1"/>
          <p:nvPr/>
        </p:nvSpPr>
        <p:spPr>
          <a:xfrm>
            <a:off x="1219199" y="2743198"/>
            <a:ext cx="10022448" cy="83623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p>
            <a:pPr marL="685800" indent="-685800">
              <a:spcBef>
                <a:spcPts val="800"/>
              </a:spcBef>
              <a:buSzPct val="100000"/>
              <a:buFont typeface="Arial"/>
              <a:buChar char="•"/>
              <a:defRPr>
                <a:latin typeface="+mn-lt"/>
                <a:ea typeface="+mn-ea"/>
                <a:cs typeface="+mn-cs"/>
                <a:sym typeface="Calibri"/>
              </a:defRPr>
            </a:pPr>
            <a:r>
              <a:t>Population approx: </a:t>
            </a:r>
            <a:r>
              <a:rPr>
                <a:solidFill>
                  <a:srgbClr val="E46C0A"/>
                </a:solidFill>
              </a:rPr>
              <a:t>126 million</a:t>
            </a:r>
            <a:br>
              <a:rPr>
                <a:solidFill>
                  <a:srgbClr val="E46C0A"/>
                </a:solidFill>
              </a:rPr>
            </a:br>
            <a:endParaRPr>
              <a:solidFill>
                <a:srgbClr val="E46C0A"/>
              </a:solidFill>
            </a:endParaRPr>
          </a:p>
          <a:p>
            <a:pPr marL="685800" indent="-685800">
              <a:spcBef>
                <a:spcPts val="800"/>
              </a:spcBef>
              <a:buSzPct val="100000"/>
              <a:buFont typeface="Arial"/>
              <a:buChar char="•"/>
              <a:defRPr>
                <a:latin typeface="+mn-lt"/>
                <a:ea typeface="+mn-ea"/>
                <a:cs typeface="+mn-cs"/>
                <a:sym typeface="Calibri"/>
              </a:defRPr>
            </a:pPr>
            <a:r>
              <a:t>Main language: </a:t>
            </a:r>
            <a:r>
              <a:rPr>
                <a:solidFill>
                  <a:srgbClr val="E46C0A"/>
                </a:solidFill>
              </a:rPr>
              <a:t>Japanese</a:t>
            </a:r>
          </a:p>
          <a:p>
            <a:pPr>
              <a:spcBef>
                <a:spcPts val="800"/>
              </a:spcBef>
              <a:defRPr>
                <a:solidFill>
                  <a:srgbClr val="E46C0A"/>
                </a:solidFill>
                <a:latin typeface="+mn-lt"/>
                <a:ea typeface="+mn-ea"/>
                <a:cs typeface="+mn-cs"/>
                <a:sym typeface="Calibri"/>
              </a:defRPr>
            </a:pPr>
            <a:endParaRPr>
              <a:solidFill>
                <a:srgbClr val="E46C0A"/>
              </a:solidFill>
            </a:endParaRPr>
          </a:p>
          <a:p>
            <a:pPr marL="685800" indent="-685800">
              <a:spcBef>
                <a:spcPts val="800"/>
              </a:spcBef>
              <a:buSzPct val="100000"/>
              <a:buFont typeface="Arial"/>
              <a:buChar char="•"/>
              <a:defRPr>
                <a:latin typeface="+mn-lt"/>
                <a:ea typeface="+mn-ea"/>
                <a:cs typeface="+mn-cs"/>
                <a:sym typeface="Calibri"/>
              </a:defRPr>
            </a:pPr>
            <a:r>
              <a:t>Country Size: </a:t>
            </a:r>
            <a:r>
              <a:rPr>
                <a:solidFill>
                  <a:srgbClr val="E46C0A"/>
                </a:solidFill>
              </a:rPr>
              <a:t>380,000 sq.km</a:t>
            </a:r>
            <a:r>
              <a:t>	</a:t>
            </a:r>
            <a:br/>
            <a:endParaRPr/>
          </a:p>
          <a:p>
            <a:pPr marL="685800" indent="-685800">
              <a:spcBef>
                <a:spcPts val="800"/>
              </a:spcBef>
              <a:buSzPct val="100000"/>
              <a:buFont typeface="Arial"/>
              <a:buChar char="•"/>
              <a:defRPr>
                <a:latin typeface="+mn-lt"/>
                <a:ea typeface="+mn-ea"/>
                <a:cs typeface="+mn-cs"/>
                <a:sym typeface="Calibri"/>
              </a:defRPr>
            </a:pPr>
            <a:r>
              <a:t>Ethnic Diversity: </a:t>
            </a:r>
            <a:r>
              <a:rPr>
                <a:solidFill>
                  <a:srgbClr val="E46C0A"/>
                </a:solidFill>
              </a:rPr>
              <a:t>98.5% Japanese</a:t>
            </a:r>
          </a:p>
          <a:p>
            <a:pPr marL="685800" indent="-685800">
              <a:spcBef>
                <a:spcPts val="800"/>
              </a:spcBef>
              <a:buSzPct val="100000"/>
              <a:buFont typeface="Arial"/>
              <a:buChar char="•"/>
              <a:defRPr>
                <a:solidFill>
                  <a:srgbClr val="E46C0A"/>
                </a:solidFill>
                <a:latin typeface="+mn-lt"/>
                <a:ea typeface="+mn-ea"/>
                <a:cs typeface="+mn-cs"/>
                <a:sym typeface="Calibri"/>
              </a:defRPr>
            </a:pPr>
            <a:endParaRPr>
              <a:solidFill>
                <a:srgbClr val="E46C0A"/>
              </a:solidFill>
            </a:endParaRPr>
          </a:p>
          <a:p>
            <a:pPr marL="685800" indent="-685800">
              <a:spcBef>
                <a:spcPts val="800"/>
              </a:spcBef>
              <a:buSzPct val="100000"/>
              <a:buFont typeface="Arial"/>
              <a:buChar char="•"/>
              <a:defRPr>
                <a:latin typeface="+mn-lt"/>
                <a:ea typeface="+mn-ea"/>
                <a:cs typeface="+mn-cs"/>
                <a:sym typeface="Calibri"/>
              </a:defRPr>
            </a:pPr>
            <a:r>
              <a:t>Capital City, population: </a:t>
            </a:r>
            <a:r>
              <a:rPr>
                <a:solidFill>
                  <a:srgbClr val="E46C0A"/>
                </a:solidFill>
              </a:rPr>
              <a:t>Tokyo, 14 million</a:t>
            </a:r>
          </a:p>
          <a:p>
            <a:pPr>
              <a:spcBef>
                <a:spcPts val="800"/>
              </a:spcBef>
              <a:defRPr>
                <a:solidFill>
                  <a:srgbClr val="E46C0A"/>
                </a:solidFill>
                <a:latin typeface="+mn-lt"/>
                <a:ea typeface="+mn-ea"/>
                <a:cs typeface="+mn-cs"/>
                <a:sym typeface="Calibri"/>
              </a:defRPr>
            </a:pPr>
            <a:endParaRPr>
              <a:solidFill>
                <a:srgbClr val="E46C0A"/>
              </a:solidFill>
            </a:endParaRPr>
          </a:p>
          <a:p>
            <a:pPr marL="685800" indent="-685800">
              <a:spcBef>
                <a:spcPts val="800"/>
              </a:spcBef>
              <a:buSzPct val="100000"/>
              <a:buFont typeface="Arial"/>
              <a:buChar char="•"/>
              <a:defRPr>
                <a:latin typeface="+mn-lt"/>
                <a:ea typeface="+mn-ea"/>
                <a:cs typeface="+mn-cs"/>
                <a:sym typeface="Calibri"/>
              </a:defRPr>
            </a:pPr>
            <a:r>
              <a:t>Largest City, population: </a:t>
            </a:r>
            <a:r>
              <a:rPr>
                <a:solidFill>
                  <a:srgbClr val="E46C0A"/>
                </a:solidFill>
              </a:rPr>
              <a:t>Tokyo, 14 million</a:t>
            </a:r>
          </a:p>
          <a:p>
            <a:pPr>
              <a:spcBef>
                <a:spcPts val="800"/>
              </a:spcBef>
              <a:defRPr>
                <a:solidFill>
                  <a:srgbClr val="E46C0A"/>
                </a:solidFill>
                <a:latin typeface="+mn-lt"/>
                <a:ea typeface="+mn-ea"/>
                <a:cs typeface="+mn-cs"/>
                <a:sym typeface="Calibri"/>
              </a:defRPr>
            </a:pPr>
            <a:endParaRPr>
              <a:solidFill>
                <a:srgbClr val="E46C0A"/>
              </a:solidFill>
            </a:endParaRPr>
          </a:p>
          <a:p>
            <a:pPr marL="685800" indent="-685800">
              <a:spcBef>
                <a:spcPts val="800"/>
              </a:spcBef>
              <a:buSzPct val="100000"/>
              <a:buFont typeface="Arial"/>
              <a:buChar char="•"/>
              <a:defRPr>
                <a:latin typeface="+mn-lt"/>
                <a:ea typeface="+mn-ea"/>
                <a:cs typeface="+mn-cs"/>
                <a:sym typeface="Calibri"/>
              </a:defRPr>
            </a:pPr>
            <a:r>
              <a:t>Other (GDP): </a:t>
            </a:r>
            <a:r>
              <a:rPr>
                <a:solidFill>
                  <a:srgbClr val="E46C0A"/>
                </a:solidFill>
              </a:rPr>
              <a:t>approx. $5 trillion USD</a:t>
            </a:r>
          </a:p>
        </p:txBody>
      </p:sp>
      <p:pic>
        <p:nvPicPr>
          <p:cNvPr id="146" name="Picture 2" descr="Picture 2"/>
          <p:cNvPicPr>
            <a:picLocks noChangeAspect="1"/>
          </p:cNvPicPr>
          <p:nvPr/>
        </p:nvPicPr>
        <p:blipFill>
          <a:blip r:embed="rId2"/>
          <a:stretch>
            <a:fillRect/>
          </a:stretch>
        </p:blipFill>
        <p:spPr>
          <a:xfrm>
            <a:off x="12192000" y="3657601"/>
            <a:ext cx="10972800" cy="6174109"/>
          </a:xfrm>
          <a:prstGeom prst="rect">
            <a:avLst/>
          </a:prstGeom>
          <a:ln w="12700">
            <a:solidFill>
              <a:srgbClr val="DDDDDD"/>
            </a:solidFill>
          </a:ln>
        </p:spPr>
      </p:pic>
      <p:sp>
        <p:nvSpPr>
          <p:cNvPr id="147" name="テキスト ボックス 1"/>
          <p:cNvSpPr txBox="1"/>
          <p:nvPr/>
        </p:nvSpPr>
        <p:spPr>
          <a:xfrm>
            <a:off x="12192000" y="9831706"/>
            <a:ext cx="10972800" cy="581385"/>
          </a:xfrm>
          <a:prstGeom prst="rect">
            <a:avLst/>
          </a:prstGeom>
          <a:solidFill>
            <a:srgbClr val="F2F2F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p>
            <a:pPr algn="ctr">
              <a:defRPr sz="3000" i="1">
                <a:solidFill>
                  <a:srgbClr val="E46C0A"/>
                </a:solidFill>
                <a:latin typeface="+mn-lt"/>
                <a:ea typeface="+mn-ea"/>
                <a:cs typeface="+mn-cs"/>
                <a:sym typeface="Calibri"/>
              </a:defRPr>
            </a:pPr>
            <a:r>
              <a:t>Where else but Japan? </a:t>
            </a:r>
            <a:r>
              <a:rPr i="0">
                <a:solidFill>
                  <a:srgbClr val="000000"/>
                </a:solidFill>
              </a:rPr>
              <a:t>A digital cat billboard in Shinjuku</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タイトル 1"/>
          <p:cNvSpPr txBox="1">
            <a:spLocks noGrp="1"/>
          </p:cNvSpPr>
          <p:nvPr>
            <p:ph type="title"/>
          </p:nvPr>
        </p:nvSpPr>
        <p:spPr>
          <a:xfrm>
            <a:off x="3962400" y="808380"/>
            <a:ext cx="16459200" cy="1192699"/>
          </a:xfrm>
          <a:prstGeom prst="rect">
            <a:avLst/>
          </a:prstGeom>
        </p:spPr>
        <p:txBody>
          <a:bodyPr/>
          <a:lstStyle/>
          <a:p>
            <a:r>
              <a:t>Money Issues</a:t>
            </a:r>
          </a:p>
        </p:txBody>
      </p:sp>
      <p:sp>
        <p:nvSpPr>
          <p:cNvPr id="150" name="テキスト ボックス 3"/>
          <p:cNvSpPr txBox="1"/>
          <p:nvPr/>
        </p:nvSpPr>
        <p:spPr>
          <a:xfrm>
            <a:off x="1219200" y="2743199"/>
            <a:ext cx="21945600" cy="69300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p>
            <a:pPr marL="685800" indent="-685800">
              <a:spcBef>
                <a:spcPts val="800"/>
              </a:spcBef>
              <a:buSzPct val="100000"/>
              <a:buFont typeface="Arial"/>
              <a:buChar char="•"/>
              <a:defRPr sz="3500">
                <a:latin typeface="+mn-lt"/>
                <a:ea typeface="+mn-ea"/>
                <a:cs typeface="+mn-cs"/>
                <a:sym typeface="Calibri"/>
              </a:defRPr>
            </a:pPr>
            <a:r>
              <a:rPr dirty="0"/>
              <a:t>What is the standard currency?  What is a standard conversion rate? </a:t>
            </a:r>
            <a:endParaRPr sz="3000" dirty="0"/>
          </a:p>
          <a:p>
            <a:pPr marL="685800" indent="-685800">
              <a:spcBef>
                <a:spcPts val="800"/>
              </a:spcBef>
              <a:buSzPct val="100000"/>
              <a:buFont typeface="Calibri"/>
              <a:buChar char="✓"/>
              <a:defRPr sz="3500">
                <a:solidFill>
                  <a:srgbClr val="E46C0A"/>
                </a:solidFill>
                <a:latin typeface="+mn-lt"/>
                <a:ea typeface="+mn-ea"/>
                <a:cs typeface="+mn-cs"/>
                <a:sym typeface="Calibri"/>
              </a:defRPr>
            </a:pPr>
            <a:r>
              <a:rPr dirty="0"/>
              <a:t>Japanese Yen (JPY). 1 USD = 115.449 JPY as of January 28 2022 (https://www.xe.com/currencyconverter/)</a:t>
            </a:r>
            <a:endParaRPr sz="3000" dirty="0"/>
          </a:p>
          <a:p>
            <a:pPr marL="685800" indent="-685800">
              <a:spcBef>
                <a:spcPts val="800"/>
              </a:spcBef>
              <a:buSzPct val="100000"/>
              <a:buFont typeface="Arial"/>
              <a:buChar char="•"/>
              <a:defRPr sz="3500">
                <a:latin typeface="+mn-lt"/>
                <a:ea typeface="+mn-ea"/>
                <a:cs typeface="+mn-cs"/>
                <a:sym typeface="Calibri"/>
              </a:defRPr>
            </a:pPr>
            <a:r>
              <a:rPr dirty="0"/>
              <a:t>Are credit cards widely accepted?  Should the traveler plan on dealing with lots of cash?</a:t>
            </a:r>
            <a:endParaRPr sz="3000" dirty="0"/>
          </a:p>
          <a:p>
            <a:pPr marL="685800" indent="-685800">
              <a:spcBef>
                <a:spcPts val="800"/>
              </a:spcBef>
              <a:buSzPct val="100000"/>
              <a:buFont typeface="Calibri"/>
              <a:buChar char="✓"/>
              <a:defRPr sz="3500">
                <a:solidFill>
                  <a:srgbClr val="E46C0A"/>
                </a:solidFill>
                <a:latin typeface="+mn-lt"/>
                <a:ea typeface="+mn-ea"/>
                <a:cs typeface="+mn-cs"/>
                <a:sym typeface="Calibri"/>
              </a:defRPr>
            </a:pPr>
            <a:r>
              <a:rPr dirty="0"/>
              <a:t>While department</a:t>
            </a:r>
            <a:r>
              <a:rPr lang="en-US" dirty="0"/>
              <a:t> </a:t>
            </a:r>
            <a:r>
              <a:rPr dirty="0"/>
              <a:t>stores, hotels</a:t>
            </a:r>
            <a:r>
              <a:rPr lang="en-US" dirty="0"/>
              <a:t>.</a:t>
            </a:r>
            <a:r>
              <a:rPr dirty="0"/>
              <a:t> and some restaurants accept credit cards, many smaller businesses in Japan do not.  This has started to change with the use of </a:t>
            </a:r>
            <a:r>
              <a:rPr dirty="0" err="1"/>
              <a:t>ApplePay</a:t>
            </a:r>
            <a:r>
              <a:rPr dirty="0"/>
              <a:t> and other Apps like </a:t>
            </a:r>
            <a:r>
              <a:rPr dirty="0" err="1"/>
              <a:t>PayPay</a:t>
            </a:r>
            <a:r>
              <a:rPr dirty="0"/>
              <a:t>. Be sure to </a:t>
            </a:r>
            <a:r>
              <a:rPr lang="en-US" dirty="0"/>
              <a:t>have</a:t>
            </a:r>
            <a:r>
              <a:rPr dirty="0"/>
              <a:t> cash</a:t>
            </a:r>
            <a:r>
              <a:rPr lang="en-US" dirty="0"/>
              <a:t>.</a:t>
            </a:r>
            <a:r>
              <a:rPr dirty="0"/>
              <a:t>  Many show organizers and official suppliers do not accept credit cards for payment.  (Wire transfer only.)</a:t>
            </a:r>
            <a:endParaRPr sz="3000" dirty="0"/>
          </a:p>
          <a:p>
            <a:pPr marL="685800" indent="-685800">
              <a:spcBef>
                <a:spcPts val="800"/>
              </a:spcBef>
              <a:buSzPct val="100000"/>
              <a:buFont typeface="Arial"/>
              <a:buChar char="•"/>
              <a:defRPr sz="3500">
                <a:latin typeface="+mn-lt"/>
                <a:ea typeface="+mn-ea"/>
                <a:cs typeface="+mn-cs"/>
                <a:sym typeface="Calibri"/>
              </a:defRPr>
            </a:pPr>
            <a:r>
              <a:rPr dirty="0"/>
              <a:t>Are credit cards required (like </a:t>
            </a:r>
            <a:r>
              <a:rPr lang="en-US" dirty="0"/>
              <a:t>at shows </a:t>
            </a:r>
            <a:r>
              <a:rPr dirty="0"/>
              <a:t>in the US for services)?</a:t>
            </a:r>
            <a:endParaRPr sz="3000" dirty="0"/>
          </a:p>
          <a:p>
            <a:pPr marL="685800" indent="-685800">
              <a:spcBef>
                <a:spcPts val="800"/>
              </a:spcBef>
              <a:buSzPct val="100000"/>
              <a:buFont typeface="Calibri"/>
              <a:buChar char="✓"/>
              <a:defRPr sz="3500">
                <a:solidFill>
                  <a:srgbClr val="E46C0A"/>
                </a:solidFill>
                <a:latin typeface="+mn-lt"/>
                <a:ea typeface="+mn-ea"/>
                <a:cs typeface="+mn-cs"/>
                <a:sym typeface="Calibri"/>
              </a:defRPr>
            </a:pPr>
            <a:r>
              <a:rPr dirty="0"/>
              <a:t>No, but they are becoming more accepted as a form of payment for show services.</a:t>
            </a:r>
            <a:endParaRPr sz="3000" dirty="0"/>
          </a:p>
          <a:p>
            <a:pPr marL="685800" indent="-685800">
              <a:spcBef>
                <a:spcPts val="800"/>
              </a:spcBef>
              <a:buSzPct val="100000"/>
              <a:buFont typeface="Arial"/>
              <a:buChar char="•"/>
              <a:defRPr sz="3500">
                <a:latin typeface="+mn-lt"/>
                <a:ea typeface="+mn-ea"/>
                <a:cs typeface="+mn-cs"/>
                <a:sym typeface="Calibri"/>
              </a:defRPr>
            </a:pPr>
            <a:r>
              <a:rPr lang="en-US" dirty="0"/>
              <a:t>What about</a:t>
            </a:r>
            <a:r>
              <a:rPr dirty="0"/>
              <a:t> tipping (taxis, restaurants, bars, baggage handlers, etc.)?</a:t>
            </a:r>
            <a:endParaRPr sz="3000" dirty="0"/>
          </a:p>
          <a:p>
            <a:pPr marL="685800" indent="-685800">
              <a:spcBef>
                <a:spcPts val="800"/>
              </a:spcBef>
              <a:buSzPct val="100000"/>
              <a:buFont typeface="Calibri"/>
              <a:buChar char="✓"/>
              <a:defRPr sz="3500">
                <a:solidFill>
                  <a:srgbClr val="E46C0A"/>
                </a:solidFill>
                <a:latin typeface="+mn-lt"/>
                <a:ea typeface="+mn-ea"/>
                <a:cs typeface="+mn-cs"/>
                <a:sym typeface="Calibri"/>
              </a:defRPr>
            </a:pPr>
            <a:r>
              <a:rPr dirty="0"/>
              <a:t>There is no custom of tipping in Japan.  It is considered an insult to offer a tip</a:t>
            </a:r>
            <a:endParaRPr sz="3000" dirty="0"/>
          </a:p>
          <a:p>
            <a:pPr marL="685800" indent="-685800">
              <a:spcBef>
                <a:spcPts val="800"/>
              </a:spcBef>
              <a:buSzPct val="100000"/>
              <a:buFont typeface="Arial"/>
              <a:buChar char="•"/>
              <a:defRPr sz="3500">
                <a:latin typeface="+mn-lt"/>
                <a:ea typeface="+mn-ea"/>
                <a:cs typeface="+mn-cs"/>
                <a:sym typeface="Calibri"/>
              </a:defRPr>
            </a:pPr>
            <a:endParaRPr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テキスト ボックス 3"/>
          <p:cNvSpPr txBox="1"/>
          <p:nvPr/>
        </p:nvSpPr>
        <p:spPr>
          <a:xfrm>
            <a:off x="1219200" y="2743198"/>
            <a:ext cx="21945600" cy="82484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p>
            <a:pPr marL="685800" indent="-685800">
              <a:spcBef>
                <a:spcPts val="800"/>
              </a:spcBef>
              <a:buSzPct val="100000"/>
              <a:buFont typeface="Arial"/>
              <a:buChar char="•"/>
              <a:defRPr sz="3500">
                <a:latin typeface="+mn-lt"/>
                <a:ea typeface="+mn-ea"/>
                <a:cs typeface="+mn-cs"/>
                <a:sym typeface="Calibri"/>
              </a:defRPr>
            </a:pPr>
            <a:r>
              <a:rPr lang="en-US" dirty="0"/>
              <a:t>Is there a VAT? </a:t>
            </a:r>
            <a:r>
              <a:rPr lang="en-US" dirty="0">
                <a:solidFill>
                  <a:srgbClr val="E46C0A"/>
                </a:solidFill>
              </a:rPr>
              <a:t> </a:t>
            </a:r>
            <a:endParaRPr lang="en-US" sz="3200" dirty="0"/>
          </a:p>
          <a:p>
            <a:pPr marL="685800" indent="-685800">
              <a:spcBef>
                <a:spcPts val="800"/>
              </a:spcBef>
              <a:buSzPct val="100000"/>
              <a:buFont typeface="Calibri"/>
              <a:buChar char="✓"/>
              <a:defRPr sz="3500">
                <a:solidFill>
                  <a:srgbClr val="E46C0A"/>
                </a:solidFill>
                <a:latin typeface="+mn-lt"/>
                <a:ea typeface="+mn-ea"/>
                <a:cs typeface="+mn-cs"/>
                <a:sym typeface="Calibri"/>
              </a:defRPr>
            </a:pPr>
            <a:r>
              <a:rPr lang="en-US" dirty="0"/>
              <a:t>There is no VAT in Japan.  Only a general sales tax on all goods and services. </a:t>
            </a:r>
            <a:endParaRPr lang="en-US" sz="3200" dirty="0"/>
          </a:p>
          <a:p>
            <a:pPr marL="685800" indent="-685800">
              <a:spcBef>
                <a:spcPts val="800"/>
              </a:spcBef>
              <a:buSzPct val="100000"/>
              <a:buFont typeface="Arial"/>
              <a:buChar char="•"/>
              <a:defRPr sz="3500">
                <a:latin typeface="+mn-lt"/>
                <a:ea typeface="+mn-ea"/>
                <a:cs typeface="+mn-cs"/>
                <a:sym typeface="Calibri"/>
              </a:defRPr>
            </a:pPr>
            <a:r>
              <a:rPr lang="en-US" dirty="0"/>
              <a:t>How high is it?  </a:t>
            </a:r>
            <a:endParaRPr lang="en-US" sz="3200" dirty="0"/>
          </a:p>
          <a:p>
            <a:pPr marL="685800" indent="-685800">
              <a:spcBef>
                <a:spcPts val="800"/>
              </a:spcBef>
              <a:buSzPct val="100000"/>
              <a:buFont typeface="Calibri"/>
              <a:buChar char="✓"/>
              <a:defRPr sz="3500">
                <a:solidFill>
                  <a:srgbClr val="E46C0A"/>
                </a:solidFill>
                <a:latin typeface="+mn-lt"/>
                <a:ea typeface="+mn-ea"/>
                <a:cs typeface="+mn-cs"/>
                <a:sym typeface="Calibri"/>
              </a:defRPr>
            </a:pPr>
            <a:r>
              <a:rPr lang="en-US" dirty="0"/>
              <a:t>The tax rate is 10%. </a:t>
            </a:r>
          </a:p>
          <a:p>
            <a:pPr marL="685800" indent="-685800">
              <a:spcBef>
                <a:spcPts val="800"/>
              </a:spcBef>
              <a:buSzPct val="100000"/>
              <a:buFont typeface="Calibri"/>
              <a:buChar char="✓"/>
              <a:defRPr sz="3500">
                <a:solidFill>
                  <a:srgbClr val="E46C0A"/>
                </a:solidFill>
                <a:latin typeface="+mn-lt"/>
                <a:ea typeface="+mn-ea"/>
                <a:cs typeface="+mn-cs"/>
                <a:sym typeface="Calibri"/>
              </a:defRPr>
            </a:pPr>
            <a:r>
              <a:rPr dirty="0">
                <a:solidFill>
                  <a:schemeClr val="tx1"/>
                </a:solidFill>
              </a:rPr>
              <a:t>Who needs to pay it?  </a:t>
            </a:r>
            <a:endParaRPr sz="3000" dirty="0">
              <a:solidFill>
                <a:schemeClr val="tx1"/>
              </a:solidFill>
            </a:endParaRPr>
          </a:p>
          <a:p>
            <a:pPr marL="685800" indent="-685800">
              <a:spcBef>
                <a:spcPts val="800"/>
              </a:spcBef>
              <a:buSzPct val="100000"/>
              <a:buFont typeface="Calibri"/>
              <a:buChar char="✓"/>
              <a:defRPr>
                <a:solidFill>
                  <a:srgbClr val="E46C0A"/>
                </a:solidFill>
                <a:latin typeface="+mn-lt"/>
                <a:ea typeface="+mn-ea"/>
                <a:cs typeface="+mn-cs"/>
                <a:sym typeface="Calibri"/>
              </a:defRPr>
            </a:pPr>
            <a:r>
              <a:rPr dirty="0"/>
              <a:t>All companies need to pay this tax. This amount can be refunded only in very special circumstances and is often only given between countries and their government agencies. (For example, NPOs or NGOs can be refunded.)</a:t>
            </a:r>
          </a:p>
          <a:p>
            <a:pPr marL="685800" indent="-685800">
              <a:spcBef>
                <a:spcPts val="800"/>
              </a:spcBef>
              <a:buSzPct val="100000"/>
              <a:buFont typeface="Arial"/>
              <a:buChar char="•"/>
              <a:defRPr>
                <a:latin typeface="+mn-lt"/>
                <a:ea typeface="+mn-ea"/>
                <a:cs typeface="+mn-cs"/>
                <a:sym typeface="Calibri"/>
              </a:defRPr>
            </a:pPr>
            <a:r>
              <a:rPr dirty="0"/>
              <a:t>Is there a way for get it refunded?  </a:t>
            </a:r>
            <a:endParaRPr sz="3000" dirty="0"/>
          </a:p>
          <a:p>
            <a:pPr marL="685800" indent="-685800">
              <a:spcBef>
                <a:spcPts val="800"/>
              </a:spcBef>
              <a:buSzPct val="100000"/>
              <a:buFont typeface="Calibri"/>
              <a:buChar char="✓"/>
              <a:defRPr>
                <a:solidFill>
                  <a:srgbClr val="E46C0A"/>
                </a:solidFill>
                <a:latin typeface="+mn-lt"/>
                <a:ea typeface="+mn-ea"/>
                <a:cs typeface="+mn-cs"/>
                <a:sym typeface="Calibri"/>
              </a:defRPr>
            </a:pPr>
            <a:r>
              <a:rPr dirty="0"/>
              <a:t>Foreigners traveling in Japan can visit tax free related shops.  The tax will be waived if you show your passport with the travel visa stamp.  Japanese Nationals, permanent residen</a:t>
            </a:r>
            <a:r>
              <a:rPr lang="en-US" dirty="0"/>
              <a:t>ts,</a:t>
            </a:r>
            <a:r>
              <a:rPr dirty="0"/>
              <a:t> or those who reside in Japan are not eligible. </a:t>
            </a:r>
            <a:endParaRPr sz="3000" dirty="0"/>
          </a:p>
          <a:p>
            <a:pPr marL="685800" indent="-685800">
              <a:spcBef>
                <a:spcPts val="800"/>
              </a:spcBef>
              <a:buSzPct val="100000"/>
              <a:buFont typeface="Arial"/>
              <a:buChar char="•"/>
              <a:defRPr>
                <a:latin typeface="+mn-lt"/>
                <a:ea typeface="+mn-ea"/>
                <a:cs typeface="+mn-cs"/>
                <a:sym typeface="Calibri"/>
              </a:defRPr>
            </a:pPr>
            <a:r>
              <a:rPr dirty="0"/>
              <a:t>Is there a useful website in English?</a:t>
            </a:r>
            <a:endParaRPr sz="3000" dirty="0"/>
          </a:p>
          <a:p>
            <a:pPr>
              <a:spcBef>
                <a:spcPts val="800"/>
              </a:spcBef>
              <a:defRPr>
                <a:solidFill>
                  <a:srgbClr val="E46C0A"/>
                </a:solidFill>
                <a:uFill>
                  <a:solidFill>
                    <a:srgbClr val="0000FF"/>
                  </a:solidFill>
                </a:uFill>
                <a:latin typeface="+mn-lt"/>
                <a:ea typeface="+mn-ea"/>
                <a:cs typeface="+mn-cs"/>
                <a:sym typeface="Calibri"/>
              </a:defRPr>
            </a:pPr>
            <a:r>
              <a:rPr dirty="0"/>
              <a:t>        https://tax-freeshop.jnto.go.jp/eng/shopping-guide.php</a:t>
            </a:r>
          </a:p>
        </p:txBody>
      </p:sp>
      <p:sp>
        <p:nvSpPr>
          <p:cNvPr id="153" name="タイトル 2"/>
          <p:cNvSpPr txBox="1">
            <a:spLocks noGrp="1"/>
          </p:cNvSpPr>
          <p:nvPr>
            <p:ph type="title"/>
          </p:nvPr>
        </p:nvSpPr>
        <p:spPr>
          <a:xfrm>
            <a:off x="3962400" y="808380"/>
            <a:ext cx="16459200" cy="1192699"/>
          </a:xfrm>
          <a:prstGeom prst="rect">
            <a:avLst/>
          </a:prstGeom>
        </p:spPr>
        <p:txBody>
          <a:bodyPr/>
          <a:lstStyle/>
          <a:p>
            <a:r>
              <a:t>Money Issues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テキスト プレースホルダー 1"/>
          <p:cNvSpPr txBox="1">
            <a:spLocks noGrp="1"/>
          </p:cNvSpPr>
          <p:nvPr>
            <p:ph type="body" sz="quarter" idx="1"/>
          </p:nvPr>
        </p:nvSpPr>
        <p:spPr>
          <a:xfrm>
            <a:off x="2916237" y="4905995"/>
            <a:ext cx="12655553" cy="1414464"/>
          </a:xfrm>
          <a:prstGeom prst="rect">
            <a:avLst/>
          </a:prstGeom>
        </p:spPr>
        <p:txBody>
          <a:bodyPr/>
          <a:lstStyle/>
          <a:p>
            <a:r>
              <a:t>Size and Distance Information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正方形/長方形 40"/>
          <p:cNvSpPr/>
          <p:nvPr/>
        </p:nvSpPr>
        <p:spPr>
          <a:xfrm>
            <a:off x="5074920" y="12284778"/>
            <a:ext cx="3505205" cy="914405"/>
          </a:xfrm>
          <a:prstGeom prst="rect">
            <a:avLst/>
          </a:prstGeom>
          <a:solidFill>
            <a:srgbClr val="FFFFFF"/>
          </a:solidFill>
          <a:ln w="12700">
            <a:miter lim="400000"/>
          </a:ln>
        </p:spPr>
        <p:txBody>
          <a:bodyPr lIns="91436" tIns="91436" rIns="91436" bIns="91436" anchor="ctr"/>
          <a:lstStyle/>
          <a:p>
            <a:pPr algn="ctr">
              <a:defRPr>
                <a:solidFill>
                  <a:srgbClr val="FFFFFF"/>
                </a:solidFill>
                <a:latin typeface="+mn-lt"/>
                <a:ea typeface="+mn-ea"/>
                <a:cs typeface="+mn-cs"/>
                <a:sym typeface="Calibri"/>
              </a:defRPr>
            </a:pPr>
            <a:endParaRPr/>
          </a:p>
        </p:txBody>
      </p:sp>
      <p:pic>
        <p:nvPicPr>
          <p:cNvPr id="158" name="Picture 2" descr="Picture 2"/>
          <p:cNvPicPr>
            <a:picLocks noChangeAspect="1"/>
          </p:cNvPicPr>
          <p:nvPr/>
        </p:nvPicPr>
        <p:blipFill>
          <a:blip r:embed="rId2"/>
          <a:srcRect l="14326" t="9266" r="16305" b="10099"/>
          <a:stretch>
            <a:fillRect/>
          </a:stretch>
        </p:blipFill>
        <p:spPr>
          <a:xfrm>
            <a:off x="7460354" y="1020925"/>
            <a:ext cx="10579809" cy="12298200"/>
          </a:xfrm>
          <a:prstGeom prst="rect">
            <a:avLst/>
          </a:prstGeom>
          <a:ln w="12700">
            <a:miter lim="400000"/>
          </a:ln>
        </p:spPr>
      </p:pic>
      <p:sp>
        <p:nvSpPr>
          <p:cNvPr id="159" name="円弧 24"/>
          <p:cNvSpPr/>
          <p:nvPr/>
        </p:nvSpPr>
        <p:spPr>
          <a:xfrm rot="6482667">
            <a:off x="11000090" y="9415873"/>
            <a:ext cx="747350" cy="1596225"/>
          </a:xfrm>
          <a:custGeom>
            <a:avLst/>
            <a:gdLst/>
            <a:ahLst/>
            <a:cxnLst>
              <a:cxn ang="0">
                <a:pos x="wd2" y="hd2"/>
              </a:cxn>
              <a:cxn ang="5400000">
                <a:pos x="wd2" y="hd2"/>
              </a:cxn>
              <a:cxn ang="10800000">
                <a:pos x="wd2" y="hd2"/>
              </a:cxn>
              <a:cxn ang="16200000">
                <a:pos x="wd2" y="hd2"/>
              </a:cxn>
            </a:cxnLst>
            <a:rect l="0" t="0" r="r" b="b"/>
            <a:pathLst>
              <a:path w="17650" h="21600" extrusionOk="0">
                <a:moveTo>
                  <a:pt x="0" y="0"/>
                </a:moveTo>
                <a:cubicBezTo>
                  <a:pt x="14739" y="3342"/>
                  <a:pt x="21600" y="12414"/>
                  <a:pt x="15324" y="20263"/>
                </a:cubicBezTo>
                <a:cubicBezTo>
                  <a:pt x="14959" y="20719"/>
                  <a:pt x="14554" y="21165"/>
                  <a:pt x="14109" y="21600"/>
                </a:cubicBezTo>
              </a:path>
            </a:pathLst>
          </a:custGeom>
          <a:ln w="76200">
            <a:solidFill>
              <a:srgbClr val="FF0000"/>
            </a:solidFill>
          </a:ln>
        </p:spPr>
        <p:txBody>
          <a:bodyPr lIns="91436" tIns="91436" rIns="91436" bIns="91436" anchor="ctr"/>
          <a:lstStyle/>
          <a:p>
            <a:pPr algn="ctr">
              <a:defRPr>
                <a:latin typeface="+mn-lt"/>
                <a:ea typeface="+mn-ea"/>
                <a:cs typeface="+mn-cs"/>
                <a:sym typeface="Calibri"/>
              </a:defRPr>
            </a:pPr>
            <a:endParaRPr/>
          </a:p>
        </p:txBody>
      </p:sp>
      <p:sp>
        <p:nvSpPr>
          <p:cNvPr id="160" name="円弧 27"/>
          <p:cNvSpPr/>
          <p:nvPr/>
        </p:nvSpPr>
        <p:spPr>
          <a:xfrm rot="4990661">
            <a:off x="9449830" y="9983606"/>
            <a:ext cx="803677" cy="140037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6760"/>
                  <a:pt x="21600" y="15100"/>
                </a:cubicBezTo>
                <a:cubicBezTo>
                  <a:pt x="21600" y="17349"/>
                  <a:pt x="20881" y="19570"/>
                  <a:pt x="19496" y="21600"/>
                </a:cubicBezTo>
              </a:path>
            </a:pathLst>
          </a:custGeom>
          <a:ln w="76200">
            <a:solidFill>
              <a:srgbClr val="FF0000"/>
            </a:solidFill>
          </a:ln>
        </p:spPr>
        <p:txBody>
          <a:bodyPr lIns="91436" tIns="91436" rIns="91436" bIns="91436" anchor="ctr"/>
          <a:lstStyle/>
          <a:p>
            <a:pPr algn="ctr">
              <a:defRPr>
                <a:latin typeface="+mn-lt"/>
                <a:ea typeface="+mn-ea"/>
                <a:cs typeface="+mn-cs"/>
                <a:sym typeface="Calibri"/>
              </a:defRPr>
            </a:pPr>
            <a:endParaRPr/>
          </a:p>
        </p:txBody>
      </p:sp>
      <p:sp>
        <p:nvSpPr>
          <p:cNvPr id="161" name="円弧 28"/>
          <p:cNvSpPr/>
          <p:nvPr/>
        </p:nvSpPr>
        <p:spPr>
          <a:xfrm rot="3880718">
            <a:off x="8905323" y="11056715"/>
            <a:ext cx="330959" cy="40441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6415"/>
                  <a:pt x="21600" y="14327"/>
                </a:cubicBezTo>
                <a:cubicBezTo>
                  <a:pt x="21600" y="16885"/>
                  <a:pt x="20568" y="19396"/>
                  <a:pt x="18610" y="21600"/>
                </a:cubicBezTo>
              </a:path>
            </a:pathLst>
          </a:custGeom>
          <a:ln w="76200">
            <a:solidFill>
              <a:srgbClr val="FF0000"/>
            </a:solidFill>
          </a:ln>
        </p:spPr>
        <p:txBody>
          <a:bodyPr lIns="91436" tIns="91436" rIns="91436" bIns="91436" anchor="ctr"/>
          <a:lstStyle/>
          <a:p>
            <a:pPr algn="ctr">
              <a:defRPr>
                <a:latin typeface="+mn-lt"/>
                <a:ea typeface="+mn-ea"/>
                <a:cs typeface="+mn-cs"/>
                <a:sym typeface="Calibri"/>
              </a:defRPr>
            </a:pPr>
            <a:endParaRPr/>
          </a:p>
        </p:txBody>
      </p:sp>
      <p:sp>
        <p:nvSpPr>
          <p:cNvPr id="162" name="テキスト ボックス 29"/>
          <p:cNvSpPr txBox="1"/>
          <p:nvPr/>
        </p:nvSpPr>
        <p:spPr>
          <a:xfrm>
            <a:off x="16639122" y="6541716"/>
            <a:ext cx="1336588" cy="10837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6" tIns="91436" rIns="91436" bIns="91436">
            <a:spAutoFit/>
          </a:bodyPr>
          <a:lstStyle/>
          <a:p>
            <a:pPr>
              <a:defRPr sz="3200">
                <a:solidFill>
                  <a:srgbClr val="FF0000"/>
                </a:solidFill>
                <a:latin typeface="+mn-lt"/>
                <a:ea typeface="+mn-ea"/>
                <a:cs typeface="+mn-cs"/>
                <a:sym typeface="Calibri"/>
              </a:defRPr>
            </a:pPr>
            <a:r>
              <a:t>740km</a:t>
            </a:r>
          </a:p>
          <a:p>
            <a:pPr>
              <a:defRPr sz="3200">
                <a:solidFill>
                  <a:srgbClr val="FF0000"/>
                </a:solidFill>
                <a:latin typeface="+mn-lt"/>
                <a:ea typeface="+mn-ea"/>
                <a:cs typeface="+mn-cs"/>
                <a:sym typeface="Calibri"/>
              </a:defRPr>
            </a:pPr>
            <a:r>
              <a:t>8hours</a:t>
            </a:r>
          </a:p>
        </p:txBody>
      </p:sp>
      <p:sp>
        <p:nvSpPr>
          <p:cNvPr id="163" name="円弧 30"/>
          <p:cNvSpPr/>
          <p:nvPr/>
        </p:nvSpPr>
        <p:spPr>
          <a:xfrm rot="3517894">
            <a:off x="13361075" y="5433475"/>
            <a:ext cx="3329735" cy="3140291"/>
          </a:xfrm>
          <a:custGeom>
            <a:avLst/>
            <a:gdLst/>
            <a:ahLst/>
            <a:cxnLst>
              <a:cxn ang="0">
                <a:pos x="wd2" y="hd2"/>
              </a:cxn>
              <a:cxn ang="5400000">
                <a:pos x="wd2" y="hd2"/>
              </a:cxn>
              <a:cxn ang="10800000">
                <a:pos x="wd2" y="hd2"/>
              </a:cxn>
              <a:cxn ang="16200000">
                <a:pos x="wd2" y="hd2"/>
              </a:cxn>
            </a:cxnLst>
            <a:rect l="0" t="0" r="r" b="b"/>
            <a:pathLst>
              <a:path w="21031" h="19524" extrusionOk="0">
                <a:moveTo>
                  <a:pt x="0" y="3049"/>
                </a:moveTo>
                <a:cubicBezTo>
                  <a:pt x="5871" y="-2076"/>
                  <a:pt x="14135" y="-589"/>
                  <a:pt x="18459" y="6369"/>
                </a:cubicBezTo>
                <a:cubicBezTo>
                  <a:pt x="20807" y="10148"/>
                  <a:pt x="21600" y="14977"/>
                  <a:pt x="20619" y="19524"/>
                </a:cubicBezTo>
              </a:path>
            </a:pathLst>
          </a:custGeom>
          <a:ln w="76200">
            <a:solidFill>
              <a:srgbClr val="FF0000"/>
            </a:solidFill>
          </a:ln>
        </p:spPr>
        <p:txBody>
          <a:bodyPr lIns="91436" tIns="91436" rIns="91436" bIns="91436" anchor="ctr"/>
          <a:lstStyle/>
          <a:p>
            <a:pPr algn="ctr">
              <a:defRPr>
                <a:latin typeface="+mn-lt"/>
                <a:ea typeface="+mn-ea"/>
                <a:cs typeface="+mn-cs"/>
                <a:sym typeface="Calibri"/>
              </a:defRPr>
            </a:pPr>
            <a:endParaRPr/>
          </a:p>
        </p:txBody>
      </p:sp>
      <p:sp>
        <p:nvSpPr>
          <p:cNvPr id="164" name="円/楕円 23"/>
          <p:cNvSpPr/>
          <p:nvPr/>
        </p:nvSpPr>
        <p:spPr>
          <a:xfrm>
            <a:off x="14962238" y="4952846"/>
            <a:ext cx="152403" cy="152403"/>
          </a:xfrm>
          <a:prstGeom prst="ellipse">
            <a:avLst/>
          </a:prstGeom>
          <a:solidFill>
            <a:schemeClr val="accent1"/>
          </a:solidFill>
          <a:ln w="50800">
            <a:solidFill>
              <a:srgbClr val="3A5E8A"/>
            </a:solidFill>
          </a:ln>
        </p:spPr>
        <p:txBody>
          <a:bodyPr lIns="91436" tIns="91436" rIns="91436" bIns="91436" anchor="ctr"/>
          <a:lstStyle/>
          <a:p>
            <a:pPr algn="ctr">
              <a:defRPr>
                <a:solidFill>
                  <a:srgbClr val="FFFFFF"/>
                </a:solidFill>
                <a:latin typeface="+mn-lt"/>
                <a:ea typeface="+mn-ea"/>
                <a:cs typeface="+mn-cs"/>
                <a:sym typeface="Calibri"/>
              </a:defRPr>
            </a:pPr>
            <a:endParaRPr/>
          </a:p>
        </p:txBody>
      </p:sp>
      <p:sp>
        <p:nvSpPr>
          <p:cNvPr id="165" name="円弧 33"/>
          <p:cNvSpPr/>
          <p:nvPr/>
        </p:nvSpPr>
        <p:spPr>
          <a:xfrm rot="3880718">
            <a:off x="12610651" y="9629754"/>
            <a:ext cx="344164" cy="969295"/>
          </a:xfrm>
          <a:custGeom>
            <a:avLst/>
            <a:gdLst/>
            <a:ahLst/>
            <a:cxnLst>
              <a:cxn ang="0">
                <a:pos x="wd2" y="hd2"/>
              </a:cxn>
              <a:cxn ang="5400000">
                <a:pos x="wd2" y="hd2"/>
              </a:cxn>
              <a:cxn ang="10800000">
                <a:pos x="wd2" y="hd2"/>
              </a:cxn>
              <a:cxn ang="16200000">
                <a:pos x="wd2" y="hd2"/>
              </a:cxn>
            </a:cxnLst>
            <a:rect l="0" t="0" r="r" b="b"/>
            <a:pathLst>
              <a:path w="19727" h="21600" extrusionOk="0">
                <a:moveTo>
                  <a:pt x="0" y="0"/>
                </a:moveTo>
                <a:cubicBezTo>
                  <a:pt x="12923" y="1038"/>
                  <a:pt x="21600" y="6777"/>
                  <a:pt x="19381" y="12820"/>
                </a:cubicBezTo>
                <a:cubicBezTo>
                  <a:pt x="17844" y="17005"/>
                  <a:pt x="11338" y="20413"/>
                  <a:pt x="2619" y="21600"/>
                </a:cubicBezTo>
              </a:path>
            </a:pathLst>
          </a:custGeom>
          <a:ln w="76200">
            <a:solidFill>
              <a:srgbClr val="FF0000"/>
            </a:solidFill>
          </a:ln>
        </p:spPr>
        <p:txBody>
          <a:bodyPr lIns="91436" tIns="91436" rIns="91436" bIns="91436" anchor="ctr"/>
          <a:lstStyle/>
          <a:p>
            <a:pPr algn="ctr">
              <a:defRPr>
                <a:latin typeface="+mn-lt"/>
                <a:ea typeface="+mn-ea"/>
                <a:cs typeface="+mn-cs"/>
                <a:sym typeface="Calibri"/>
              </a:defRPr>
            </a:pPr>
            <a:endParaRPr/>
          </a:p>
        </p:txBody>
      </p:sp>
      <p:sp>
        <p:nvSpPr>
          <p:cNvPr id="166" name="円弧 34"/>
          <p:cNvSpPr/>
          <p:nvPr/>
        </p:nvSpPr>
        <p:spPr>
          <a:xfrm rot="4826587">
            <a:off x="13572837" y="8819654"/>
            <a:ext cx="673289" cy="1618790"/>
          </a:xfrm>
          <a:custGeom>
            <a:avLst/>
            <a:gdLst/>
            <a:ahLst/>
            <a:cxnLst>
              <a:cxn ang="0">
                <a:pos x="wd2" y="hd2"/>
              </a:cxn>
              <a:cxn ang="5400000">
                <a:pos x="wd2" y="hd2"/>
              </a:cxn>
              <a:cxn ang="10800000">
                <a:pos x="wd2" y="hd2"/>
              </a:cxn>
              <a:cxn ang="16200000">
                <a:pos x="wd2" y="hd2"/>
              </a:cxn>
            </a:cxnLst>
            <a:rect l="0" t="0" r="r" b="b"/>
            <a:pathLst>
              <a:path w="20816" h="21107" extrusionOk="0">
                <a:moveTo>
                  <a:pt x="0" y="45"/>
                </a:moveTo>
                <a:cubicBezTo>
                  <a:pt x="10493" y="-493"/>
                  <a:pt x="19777" y="3841"/>
                  <a:pt x="20736" y="9725"/>
                </a:cubicBezTo>
                <a:cubicBezTo>
                  <a:pt x="21600" y="15026"/>
                  <a:pt x="15382" y="19877"/>
                  <a:pt x="6145" y="21107"/>
                </a:cubicBezTo>
              </a:path>
            </a:pathLst>
          </a:custGeom>
          <a:ln w="76200">
            <a:solidFill>
              <a:srgbClr val="FF0000"/>
            </a:solidFill>
          </a:ln>
        </p:spPr>
        <p:txBody>
          <a:bodyPr lIns="91436" tIns="91436" rIns="91436" bIns="91436" anchor="ctr"/>
          <a:lstStyle/>
          <a:p>
            <a:pPr algn="ctr">
              <a:defRPr>
                <a:latin typeface="+mn-lt"/>
                <a:ea typeface="+mn-ea"/>
                <a:cs typeface="+mn-cs"/>
                <a:sym typeface="Calibri"/>
              </a:defRPr>
            </a:pPr>
            <a:endParaRPr/>
          </a:p>
        </p:txBody>
      </p:sp>
      <p:sp>
        <p:nvSpPr>
          <p:cNvPr id="167" name="テキスト ボックス 35"/>
          <p:cNvSpPr txBox="1"/>
          <p:nvPr/>
        </p:nvSpPr>
        <p:spPr>
          <a:xfrm>
            <a:off x="14528299" y="10013811"/>
            <a:ext cx="1645159" cy="10837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6" tIns="91436" rIns="91436" bIns="91436">
            <a:spAutoFit/>
          </a:bodyPr>
          <a:lstStyle/>
          <a:p>
            <a:pPr>
              <a:defRPr sz="3200">
                <a:solidFill>
                  <a:srgbClr val="FF0000"/>
                </a:solidFill>
                <a:latin typeface="+mn-lt"/>
                <a:ea typeface="+mn-ea"/>
                <a:cs typeface="+mn-cs"/>
                <a:sym typeface="Calibri"/>
              </a:defRPr>
            </a:pPr>
            <a:r>
              <a:t>315km</a:t>
            </a:r>
          </a:p>
          <a:p>
            <a:pPr>
              <a:defRPr sz="3200">
                <a:solidFill>
                  <a:srgbClr val="FF0000"/>
                </a:solidFill>
                <a:latin typeface="+mn-lt"/>
                <a:ea typeface="+mn-ea"/>
                <a:cs typeface="+mn-cs"/>
                <a:sym typeface="Calibri"/>
              </a:defRPr>
            </a:pPr>
            <a:r>
              <a:t>3.5hours</a:t>
            </a:r>
          </a:p>
        </p:txBody>
      </p:sp>
      <p:sp>
        <p:nvSpPr>
          <p:cNvPr id="168" name="正方形/長方形 36"/>
          <p:cNvSpPr/>
          <p:nvPr/>
        </p:nvSpPr>
        <p:spPr>
          <a:xfrm>
            <a:off x="10789980" y="11595155"/>
            <a:ext cx="2648263" cy="645799"/>
          </a:xfrm>
          <a:prstGeom prst="rect">
            <a:avLst/>
          </a:prstGeom>
          <a:solidFill>
            <a:srgbClr val="FFFFFF"/>
          </a:solidFill>
          <a:ln w="12700">
            <a:miter lim="400000"/>
          </a:ln>
        </p:spPr>
        <p:txBody>
          <a:bodyPr lIns="91436" tIns="91436" rIns="91436" bIns="91436" anchor="ctr"/>
          <a:lstStyle/>
          <a:p>
            <a:pPr algn="ctr">
              <a:defRPr>
                <a:solidFill>
                  <a:srgbClr val="FFFFFF"/>
                </a:solidFill>
                <a:latin typeface="+mn-lt"/>
                <a:ea typeface="+mn-ea"/>
                <a:cs typeface="+mn-cs"/>
                <a:sym typeface="Calibri"/>
              </a:defRPr>
            </a:pPr>
            <a:endParaRPr/>
          </a:p>
        </p:txBody>
      </p:sp>
      <p:sp>
        <p:nvSpPr>
          <p:cNvPr id="169" name="テキスト ボックス 32"/>
          <p:cNvSpPr txBox="1"/>
          <p:nvPr/>
        </p:nvSpPr>
        <p:spPr>
          <a:xfrm>
            <a:off x="12464670" y="10923481"/>
            <a:ext cx="1645159" cy="10837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6" tIns="91436" rIns="91436" bIns="91436">
            <a:spAutoFit/>
          </a:bodyPr>
          <a:lstStyle/>
          <a:p>
            <a:pPr>
              <a:defRPr sz="3200">
                <a:solidFill>
                  <a:srgbClr val="FF0000"/>
                </a:solidFill>
                <a:latin typeface="+mn-lt"/>
                <a:ea typeface="+mn-ea"/>
                <a:cs typeface="+mn-cs"/>
                <a:sym typeface="Calibri"/>
              </a:defRPr>
            </a:pPr>
            <a:r>
              <a:t>180km</a:t>
            </a:r>
          </a:p>
          <a:p>
            <a:pPr>
              <a:defRPr sz="3200">
                <a:solidFill>
                  <a:srgbClr val="FF0000"/>
                </a:solidFill>
                <a:latin typeface="+mn-lt"/>
                <a:ea typeface="+mn-ea"/>
                <a:cs typeface="+mn-cs"/>
                <a:sym typeface="Calibri"/>
              </a:defRPr>
            </a:pPr>
            <a:r>
              <a:t>2.5hours</a:t>
            </a:r>
          </a:p>
        </p:txBody>
      </p:sp>
      <p:sp>
        <p:nvSpPr>
          <p:cNvPr id="170" name="テキスト ボックス 38"/>
          <p:cNvSpPr txBox="1"/>
          <p:nvPr/>
        </p:nvSpPr>
        <p:spPr>
          <a:xfrm>
            <a:off x="10775442" y="10740600"/>
            <a:ext cx="1336588" cy="1083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6" tIns="91436" rIns="91436" bIns="91436">
            <a:spAutoFit/>
          </a:bodyPr>
          <a:lstStyle/>
          <a:p>
            <a:pPr>
              <a:defRPr sz="3200">
                <a:solidFill>
                  <a:srgbClr val="FF0000"/>
                </a:solidFill>
                <a:latin typeface="+mn-lt"/>
                <a:ea typeface="+mn-ea"/>
                <a:cs typeface="+mn-cs"/>
                <a:sym typeface="Calibri"/>
              </a:defRPr>
            </a:pPr>
            <a:r>
              <a:t>330km</a:t>
            </a:r>
          </a:p>
          <a:p>
            <a:pPr>
              <a:defRPr sz="3200">
                <a:solidFill>
                  <a:srgbClr val="FF0000"/>
                </a:solidFill>
                <a:latin typeface="+mn-lt"/>
                <a:ea typeface="+mn-ea"/>
                <a:cs typeface="+mn-cs"/>
                <a:sym typeface="Calibri"/>
              </a:defRPr>
            </a:pPr>
            <a:r>
              <a:t>4hours</a:t>
            </a:r>
          </a:p>
        </p:txBody>
      </p:sp>
      <p:sp>
        <p:nvSpPr>
          <p:cNvPr id="171" name="テキスト ボックス 39"/>
          <p:cNvSpPr txBox="1"/>
          <p:nvPr/>
        </p:nvSpPr>
        <p:spPr>
          <a:xfrm>
            <a:off x="9392952" y="11110179"/>
            <a:ext cx="1645159" cy="10837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6" tIns="91436" rIns="91436" bIns="91436">
            <a:spAutoFit/>
          </a:bodyPr>
          <a:lstStyle/>
          <a:p>
            <a:pPr>
              <a:defRPr sz="3200">
                <a:solidFill>
                  <a:srgbClr val="FF0000"/>
                </a:solidFill>
                <a:latin typeface="+mn-lt"/>
                <a:ea typeface="+mn-ea"/>
                <a:cs typeface="+mn-cs"/>
                <a:sym typeface="Calibri"/>
              </a:defRPr>
            </a:pPr>
            <a:r>
              <a:t>280km</a:t>
            </a:r>
          </a:p>
          <a:p>
            <a:pPr>
              <a:defRPr sz="3200">
                <a:solidFill>
                  <a:srgbClr val="FF0000"/>
                </a:solidFill>
                <a:latin typeface="+mn-lt"/>
                <a:ea typeface="+mn-ea"/>
                <a:cs typeface="+mn-cs"/>
                <a:sym typeface="Calibri"/>
              </a:defRPr>
            </a:pPr>
            <a:r>
              <a:t>3.5hours</a:t>
            </a:r>
          </a:p>
        </p:txBody>
      </p:sp>
      <p:sp>
        <p:nvSpPr>
          <p:cNvPr id="172" name="テキスト ボックス 42"/>
          <p:cNvSpPr txBox="1"/>
          <p:nvPr/>
        </p:nvSpPr>
        <p:spPr>
          <a:xfrm>
            <a:off x="7736733" y="11656176"/>
            <a:ext cx="1645159" cy="1083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6" tIns="91436" rIns="91436" bIns="91436">
            <a:spAutoFit/>
          </a:bodyPr>
          <a:lstStyle/>
          <a:p>
            <a:pPr>
              <a:defRPr sz="3200">
                <a:solidFill>
                  <a:srgbClr val="FF0000"/>
                </a:solidFill>
                <a:latin typeface="+mn-lt"/>
                <a:ea typeface="+mn-ea"/>
                <a:cs typeface="+mn-cs"/>
                <a:sym typeface="Calibri"/>
              </a:defRPr>
            </a:pPr>
            <a:r>
              <a:t>150km</a:t>
            </a:r>
          </a:p>
          <a:p>
            <a:pPr>
              <a:defRPr sz="3200">
                <a:solidFill>
                  <a:srgbClr val="FF0000"/>
                </a:solidFill>
                <a:latin typeface="+mn-lt"/>
                <a:ea typeface="+mn-ea"/>
                <a:cs typeface="+mn-cs"/>
                <a:sym typeface="Calibri"/>
              </a:defRPr>
            </a:pPr>
            <a:r>
              <a:t>1.5hours</a:t>
            </a:r>
          </a:p>
        </p:txBody>
      </p:sp>
      <p:sp>
        <p:nvSpPr>
          <p:cNvPr id="173" name="円/楕円 49"/>
          <p:cNvSpPr/>
          <p:nvPr/>
        </p:nvSpPr>
        <p:spPr>
          <a:xfrm>
            <a:off x="12069888" y="10218549"/>
            <a:ext cx="2378561" cy="821241"/>
          </a:xfrm>
          <a:prstGeom prst="ellipse">
            <a:avLst/>
          </a:prstGeom>
          <a:ln w="50800">
            <a:solidFill>
              <a:srgbClr val="00B050"/>
            </a:solidFill>
          </a:ln>
        </p:spPr>
        <p:txBody>
          <a:bodyPr lIns="91436" tIns="91436" rIns="91436" bIns="91436" anchor="ctr"/>
          <a:lstStyle/>
          <a:p>
            <a:pPr algn="ctr">
              <a:defRPr>
                <a:solidFill>
                  <a:srgbClr val="FFFFFF"/>
                </a:solidFill>
                <a:latin typeface="+mn-lt"/>
                <a:ea typeface="+mn-ea"/>
                <a:cs typeface="+mn-cs"/>
                <a:sym typeface="Calibri"/>
              </a:defRPr>
            </a:pPr>
            <a:endParaRPr/>
          </a:p>
        </p:txBody>
      </p:sp>
      <p:sp>
        <p:nvSpPr>
          <p:cNvPr id="174" name="テキスト ボックス 2"/>
          <p:cNvSpPr txBox="1"/>
          <p:nvPr/>
        </p:nvSpPr>
        <p:spPr>
          <a:xfrm>
            <a:off x="13369227" y="4561718"/>
            <a:ext cx="1482837" cy="6654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6" tIns="91436" rIns="91436" bIns="91436">
            <a:spAutoFit/>
          </a:bodyPr>
          <a:lstStyle>
            <a:lvl1pPr algn="r">
              <a:defRPr sz="3200">
                <a:solidFill>
                  <a:srgbClr val="0070C0"/>
                </a:solidFill>
                <a:latin typeface="ＭＳ Ｐゴシック"/>
                <a:ea typeface="ＭＳ Ｐゴシック"/>
                <a:cs typeface="ＭＳ Ｐゴシック"/>
                <a:sym typeface="ＭＳ Ｐゴシック"/>
              </a:defRPr>
            </a:lvl1pPr>
          </a:lstStyle>
          <a:p>
            <a:r>
              <a:t>Aomori</a:t>
            </a:r>
          </a:p>
        </p:txBody>
      </p:sp>
      <p:sp>
        <p:nvSpPr>
          <p:cNvPr id="175" name="円/楕円 23"/>
          <p:cNvSpPr/>
          <p:nvPr/>
        </p:nvSpPr>
        <p:spPr>
          <a:xfrm>
            <a:off x="10463562" y="10116555"/>
            <a:ext cx="152405" cy="152405"/>
          </a:xfrm>
          <a:prstGeom prst="ellipse">
            <a:avLst/>
          </a:prstGeom>
          <a:solidFill>
            <a:schemeClr val="accent1"/>
          </a:solidFill>
          <a:ln w="50800">
            <a:solidFill>
              <a:srgbClr val="3A5E8A"/>
            </a:solidFill>
          </a:ln>
        </p:spPr>
        <p:txBody>
          <a:bodyPr lIns="91436" tIns="91436" rIns="91436" bIns="91436" anchor="ctr"/>
          <a:lstStyle/>
          <a:p>
            <a:pPr algn="ctr">
              <a:defRPr>
                <a:solidFill>
                  <a:srgbClr val="FFFFFF"/>
                </a:solidFill>
                <a:latin typeface="+mn-lt"/>
                <a:ea typeface="+mn-ea"/>
                <a:cs typeface="+mn-cs"/>
                <a:sym typeface="Calibri"/>
              </a:defRPr>
            </a:pPr>
            <a:endParaRPr/>
          </a:p>
        </p:txBody>
      </p:sp>
      <p:sp>
        <p:nvSpPr>
          <p:cNvPr id="176" name="円/楕円 23"/>
          <p:cNvSpPr/>
          <p:nvPr/>
        </p:nvSpPr>
        <p:spPr>
          <a:xfrm>
            <a:off x="9079841" y="10946655"/>
            <a:ext cx="152405" cy="152405"/>
          </a:xfrm>
          <a:prstGeom prst="ellipse">
            <a:avLst/>
          </a:prstGeom>
          <a:solidFill>
            <a:schemeClr val="accent1"/>
          </a:solidFill>
          <a:ln w="50800">
            <a:solidFill>
              <a:srgbClr val="3A5E8A"/>
            </a:solidFill>
          </a:ln>
        </p:spPr>
        <p:txBody>
          <a:bodyPr lIns="91436" tIns="91436" rIns="91436" bIns="91436" anchor="ctr"/>
          <a:lstStyle/>
          <a:p>
            <a:pPr algn="ctr">
              <a:defRPr>
                <a:solidFill>
                  <a:srgbClr val="FFFFFF"/>
                </a:solidFill>
                <a:latin typeface="+mn-lt"/>
                <a:ea typeface="+mn-ea"/>
                <a:cs typeface="+mn-cs"/>
                <a:sym typeface="Calibri"/>
              </a:defRPr>
            </a:pPr>
            <a:endParaRPr/>
          </a:p>
        </p:txBody>
      </p:sp>
      <p:sp>
        <p:nvSpPr>
          <p:cNvPr id="177" name="円/楕円 23"/>
          <p:cNvSpPr/>
          <p:nvPr/>
        </p:nvSpPr>
        <p:spPr>
          <a:xfrm>
            <a:off x="8806398" y="11369009"/>
            <a:ext cx="152405" cy="152405"/>
          </a:xfrm>
          <a:prstGeom prst="ellipse">
            <a:avLst/>
          </a:prstGeom>
          <a:solidFill>
            <a:schemeClr val="accent1"/>
          </a:solidFill>
          <a:ln w="50800">
            <a:solidFill>
              <a:srgbClr val="3A5E8A"/>
            </a:solidFill>
          </a:ln>
        </p:spPr>
        <p:txBody>
          <a:bodyPr lIns="91436" tIns="91436" rIns="91436" bIns="91436" anchor="ctr"/>
          <a:lstStyle/>
          <a:p>
            <a:pPr algn="ctr">
              <a:defRPr>
                <a:solidFill>
                  <a:srgbClr val="FFFFFF"/>
                </a:solidFill>
                <a:latin typeface="+mn-lt"/>
                <a:ea typeface="+mn-ea"/>
                <a:cs typeface="+mn-cs"/>
                <a:sym typeface="Calibri"/>
              </a:defRPr>
            </a:pPr>
            <a:endParaRPr/>
          </a:p>
        </p:txBody>
      </p:sp>
      <p:sp>
        <p:nvSpPr>
          <p:cNvPr id="178" name="テキスト ボックス 2"/>
          <p:cNvSpPr txBox="1"/>
          <p:nvPr/>
        </p:nvSpPr>
        <p:spPr>
          <a:xfrm>
            <a:off x="12455742" y="10141432"/>
            <a:ext cx="1810581" cy="8559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6" tIns="91436" rIns="91436" bIns="91436">
            <a:spAutoFit/>
          </a:bodyPr>
          <a:lstStyle>
            <a:lvl1pPr>
              <a:defRPr sz="4400">
                <a:solidFill>
                  <a:srgbClr val="0070C0"/>
                </a:solidFill>
                <a:latin typeface="ＭＳ Ｐゴシック"/>
                <a:ea typeface="ＭＳ Ｐゴシック"/>
                <a:cs typeface="ＭＳ Ｐゴシック"/>
                <a:sym typeface="ＭＳ Ｐゴシック"/>
              </a:defRPr>
            </a:lvl1pPr>
          </a:lstStyle>
          <a:p>
            <a:r>
              <a:t>Osaka</a:t>
            </a:r>
          </a:p>
        </p:txBody>
      </p:sp>
      <p:sp>
        <p:nvSpPr>
          <p:cNvPr id="179" name="テキスト ボックス 2"/>
          <p:cNvSpPr txBox="1"/>
          <p:nvPr/>
        </p:nvSpPr>
        <p:spPr>
          <a:xfrm>
            <a:off x="12388356" y="8945236"/>
            <a:ext cx="1525474" cy="1148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lvl1pPr>
              <a:defRPr sz="3200">
                <a:solidFill>
                  <a:srgbClr val="0070C0"/>
                </a:solidFill>
                <a:latin typeface="ＭＳ Ｐゴシック"/>
                <a:ea typeface="ＭＳ Ｐゴシック"/>
                <a:cs typeface="ＭＳ Ｐゴシック"/>
                <a:sym typeface="ＭＳ Ｐゴシック"/>
              </a:defRPr>
            </a:lvl1pPr>
          </a:lstStyle>
          <a:p>
            <a:r>
              <a:t>Nagoya</a:t>
            </a:r>
          </a:p>
        </p:txBody>
      </p:sp>
      <p:sp>
        <p:nvSpPr>
          <p:cNvPr id="180" name="テキスト ボックス 2"/>
          <p:cNvSpPr txBox="1"/>
          <p:nvPr/>
        </p:nvSpPr>
        <p:spPr>
          <a:xfrm>
            <a:off x="8471414" y="9526844"/>
            <a:ext cx="2429360" cy="6654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lvl1pPr>
              <a:defRPr sz="3200">
                <a:solidFill>
                  <a:srgbClr val="0070C0"/>
                </a:solidFill>
                <a:latin typeface="ＭＳ Ｐゴシック"/>
                <a:ea typeface="ＭＳ Ｐゴシック"/>
                <a:cs typeface="ＭＳ Ｐゴシック"/>
                <a:sym typeface="ＭＳ Ｐゴシック"/>
              </a:defRPr>
            </a:lvl1pPr>
          </a:lstStyle>
          <a:p>
            <a:r>
              <a:t>Hiroshima</a:t>
            </a:r>
          </a:p>
        </p:txBody>
      </p:sp>
      <p:sp>
        <p:nvSpPr>
          <p:cNvPr id="181" name="星: 5 pt 39"/>
          <p:cNvSpPr/>
          <p:nvPr/>
        </p:nvSpPr>
        <p:spPr>
          <a:xfrm>
            <a:off x="11943988" y="9967241"/>
            <a:ext cx="581512" cy="581512"/>
          </a:xfrm>
          <a:prstGeom prst="star5">
            <a:avLst>
              <a:gd name="adj" fmla="val 19098"/>
              <a:gd name="hf" fmla="val 105146"/>
              <a:gd name="vf" fmla="val 110557"/>
            </a:avLst>
          </a:prstGeom>
          <a:solidFill>
            <a:srgbClr val="FFFFFF"/>
          </a:solidFill>
          <a:ln w="50800">
            <a:solidFill>
              <a:schemeClr val="accent1"/>
            </a:solidFill>
          </a:ln>
          <a:effectLst>
            <a:outerShdw blurRad="76200" dist="38100" dir="5400000" rotWithShape="0">
              <a:srgbClr val="000000">
                <a:alpha val="35000"/>
              </a:srgbClr>
            </a:outerShdw>
          </a:effectLst>
        </p:spPr>
        <p:txBody>
          <a:bodyPr lIns="91436" tIns="91436" rIns="91436" bIns="91436" anchor="ctr"/>
          <a:lstStyle/>
          <a:p>
            <a:pPr>
              <a:defRPr>
                <a:latin typeface="+mn-lt"/>
                <a:ea typeface="+mn-ea"/>
                <a:cs typeface="+mn-cs"/>
                <a:sym typeface="Calibri"/>
              </a:defRPr>
            </a:pPr>
            <a:endParaRPr/>
          </a:p>
        </p:txBody>
      </p:sp>
      <p:sp>
        <p:nvSpPr>
          <p:cNvPr id="182" name="テキスト ボックス 2"/>
          <p:cNvSpPr txBox="1"/>
          <p:nvPr/>
        </p:nvSpPr>
        <p:spPr>
          <a:xfrm>
            <a:off x="7484457" y="10459204"/>
            <a:ext cx="2004212" cy="6654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lvl1pPr>
              <a:defRPr sz="3200">
                <a:solidFill>
                  <a:srgbClr val="0070C0"/>
                </a:solidFill>
                <a:latin typeface="ＭＳ Ｐゴシック"/>
                <a:ea typeface="ＭＳ Ｐゴシック"/>
                <a:cs typeface="ＭＳ Ｐゴシック"/>
                <a:sym typeface="ＭＳ Ｐゴシック"/>
              </a:defRPr>
            </a:lvl1pPr>
          </a:lstStyle>
          <a:p>
            <a:r>
              <a:t>Fukuoka</a:t>
            </a:r>
          </a:p>
        </p:txBody>
      </p:sp>
      <p:sp>
        <p:nvSpPr>
          <p:cNvPr id="183" name="テキスト ボックス 2"/>
          <p:cNvSpPr txBox="1"/>
          <p:nvPr/>
        </p:nvSpPr>
        <p:spPr>
          <a:xfrm>
            <a:off x="6837336" y="11136313"/>
            <a:ext cx="2004211" cy="6654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lvl1pPr algn="r">
              <a:defRPr sz="3200">
                <a:solidFill>
                  <a:srgbClr val="0070C0"/>
                </a:solidFill>
                <a:latin typeface="ＭＳ Ｐゴシック"/>
                <a:ea typeface="ＭＳ Ｐゴシック"/>
                <a:cs typeface="ＭＳ Ｐゴシック"/>
                <a:sym typeface="ＭＳ Ｐゴシック"/>
              </a:defRPr>
            </a:lvl1pPr>
          </a:lstStyle>
          <a:p>
            <a:r>
              <a:t>Nagasaki</a:t>
            </a:r>
          </a:p>
        </p:txBody>
      </p:sp>
      <p:sp>
        <p:nvSpPr>
          <p:cNvPr id="184" name="テキスト ボックス 2"/>
          <p:cNvSpPr txBox="1"/>
          <p:nvPr/>
        </p:nvSpPr>
        <p:spPr>
          <a:xfrm>
            <a:off x="15425529" y="2975674"/>
            <a:ext cx="1732075" cy="6654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6" tIns="91436" rIns="91436" bIns="91436">
            <a:spAutoFit/>
          </a:bodyPr>
          <a:lstStyle>
            <a:lvl1pPr>
              <a:defRPr sz="3200">
                <a:solidFill>
                  <a:srgbClr val="0070C0"/>
                </a:solidFill>
                <a:latin typeface="ＭＳ Ｐゴシック"/>
                <a:ea typeface="ＭＳ Ｐゴシック"/>
                <a:cs typeface="ＭＳ Ｐゴシック"/>
                <a:sym typeface="ＭＳ Ｐゴシック"/>
              </a:defRPr>
            </a:lvl1pPr>
          </a:lstStyle>
          <a:p>
            <a:r>
              <a:t>Sapporo</a:t>
            </a:r>
          </a:p>
        </p:txBody>
      </p:sp>
      <p:sp>
        <p:nvSpPr>
          <p:cNvPr id="185" name="円/楕円 23"/>
          <p:cNvSpPr/>
          <p:nvPr/>
        </p:nvSpPr>
        <p:spPr>
          <a:xfrm>
            <a:off x="15267038" y="3474565"/>
            <a:ext cx="152403" cy="152405"/>
          </a:xfrm>
          <a:prstGeom prst="ellipse">
            <a:avLst/>
          </a:prstGeom>
          <a:solidFill>
            <a:schemeClr val="accent1"/>
          </a:solidFill>
          <a:ln w="50800">
            <a:solidFill>
              <a:srgbClr val="3A5E8A"/>
            </a:solidFill>
          </a:ln>
        </p:spPr>
        <p:txBody>
          <a:bodyPr lIns="91436" tIns="91436" rIns="91436" bIns="91436" anchor="ctr"/>
          <a:lstStyle/>
          <a:p>
            <a:pPr algn="ctr">
              <a:defRPr>
                <a:solidFill>
                  <a:srgbClr val="FFFFFF"/>
                </a:solidFill>
                <a:latin typeface="+mn-lt"/>
                <a:ea typeface="+mn-ea"/>
                <a:cs typeface="+mn-cs"/>
                <a:sym typeface="Calibri"/>
              </a:defRPr>
            </a:pPr>
            <a:endParaRPr/>
          </a:p>
        </p:txBody>
      </p:sp>
      <p:sp>
        <p:nvSpPr>
          <p:cNvPr id="186" name="円/楕円 37"/>
          <p:cNvSpPr/>
          <p:nvPr/>
        </p:nvSpPr>
        <p:spPr>
          <a:xfrm>
            <a:off x="15018861" y="8833263"/>
            <a:ext cx="2584397" cy="1040207"/>
          </a:xfrm>
          <a:prstGeom prst="ellipse">
            <a:avLst/>
          </a:prstGeom>
          <a:ln w="50800">
            <a:solidFill>
              <a:srgbClr val="00B050"/>
            </a:solidFill>
          </a:ln>
        </p:spPr>
        <p:txBody>
          <a:bodyPr lIns="91436" tIns="91436" rIns="91436" bIns="91436" anchor="ctr"/>
          <a:lstStyle/>
          <a:p>
            <a:pPr algn="ctr">
              <a:defRPr>
                <a:solidFill>
                  <a:srgbClr val="FFFFFF"/>
                </a:solidFill>
                <a:latin typeface="+mn-lt"/>
                <a:ea typeface="+mn-ea"/>
                <a:cs typeface="+mn-cs"/>
                <a:sym typeface="Calibri"/>
              </a:defRPr>
            </a:pPr>
            <a:endParaRPr/>
          </a:p>
        </p:txBody>
      </p:sp>
      <p:sp>
        <p:nvSpPr>
          <p:cNvPr id="187" name="テキスト ボックス 2"/>
          <p:cNvSpPr txBox="1"/>
          <p:nvPr/>
        </p:nvSpPr>
        <p:spPr>
          <a:xfrm>
            <a:off x="15533569" y="8869135"/>
            <a:ext cx="1655329" cy="8559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6" tIns="91436" rIns="91436" bIns="91436">
            <a:spAutoFit/>
          </a:bodyPr>
          <a:lstStyle>
            <a:lvl1pPr>
              <a:defRPr sz="4400">
                <a:solidFill>
                  <a:srgbClr val="0070C0"/>
                </a:solidFill>
                <a:latin typeface="ＭＳ Ｐゴシック"/>
                <a:ea typeface="ＭＳ Ｐゴシック"/>
                <a:cs typeface="ＭＳ Ｐゴシック"/>
                <a:sym typeface="ＭＳ Ｐゴシック"/>
              </a:defRPr>
            </a:lvl1pPr>
          </a:lstStyle>
          <a:p>
            <a:r>
              <a:t>Tokyo</a:t>
            </a:r>
          </a:p>
        </p:txBody>
      </p:sp>
      <p:sp>
        <p:nvSpPr>
          <p:cNvPr id="188" name="円/楕円 23"/>
          <p:cNvSpPr/>
          <p:nvPr/>
        </p:nvSpPr>
        <p:spPr>
          <a:xfrm>
            <a:off x="13008075" y="9497954"/>
            <a:ext cx="152405" cy="152405"/>
          </a:xfrm>
          <a:prstGeom prst="ellipse">
            <a:avLst/>
          </a:prstGeom>
          <a:solidFill>
            <a:schemeClr val="accent1"/>
          </a:solidFill>
          <a:ln w="50800">
            <a:solidFill>
              <a:srgbClr val="3A5E8A"/>
            </a:solidFill>
          </a:ln>
        </p:spPr>
        <p:txBody>
          <a:bodyPr lIns="91436" tIns="91436" rIns="91436" bIns="91436" anchor="ctr"/>
          <a:lstStyle/>
          <a:p>
            <a:pPr algn="ctr">
              <a:defRPr>
                <a:solidFill>
                  <a:srgbClr val="FFFFFF"/>
                </a:solidFill>
                <a:latin typeface="+mn-lt"/>
                <a:ea typeface="+mn-ea"/>
                <a:cs typeface="+mn-cs"/>
                <a:sym typeface="Calibri"/>
              </a:defRPr>
            </a:pPr>
            <a:endParaRPr/>
          </a:p>
        </p:txBody>
      </p:sp>
      <p:sp>
        <p:nvSpPr>
          <p:cNvPr id="189" name="円/楕円 23"/>
          <p:cNvSpPr/>
          <p:nvPr/>
        </p:nvSpPr>
        <p:spPr>
          <a:xfrm>
            <a:off x="12212610" y="9647004"/>
            <a:ext cx="152405" cy="152405"/>
          </a:xfrm>
          <a:prstGeom prst="ellipse">
            <a:avLst/>
          </a:prstGeom>
          <a:solidFill>
            <a:schemeClr val="accent1"/>
          </a:solidFill>
          <a:ln w="50800">
            <a:solidFill>
              <a:srgbClr val="3A5E8A"/>
            </a:solidFill>
          </a:ln>
        </p:spPr>
        <p:txBody>
          <a:bodyPr lIns="91436" tIns="91436" rIns="91436" bIns="91436" anchor="ctr"/>
          <a:lstStyle/>
          <a:p>
            <a:pPr algn="ctr">
              <a:defRPr>
                <a:solidFill>
                  <a:srgbClr val="FFFFFF"/>
                </a:solidFill>
                <a:latin typeface="+mn-lt"/>
                <a:ea typeface="+mn-ea"/>
                <a:cs typeface="+mn-cs"/>
                <a:sym typeface="Calibri"/>
              </a:defRPr>
            </a:pPr>
            <a:endParaRPr/>
          </a:p>
        </p:txBody>
      </p:sp>
      <p:sp>
        <p:nvSpPr>
          <p:cNvPr id="190" name="テキスト ボックス 2"/>
          <p:cNvSpPr txBox="1"/>
          <p:nvPr/>
        </p:nvSpPr>
        <p:spPr>
          <a:xfrm>
            <a:off x="11080829" y="9214191"/>
            <a:ext cx="1525473" cy="6654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lvl1pPr>
              <a:defRPr sz="3200">
                <a:solidFill>
                  <a:srgbClr val="0070C0"/>
                </a:solidFill>
                <a:latin typeface="ＭＳ Ｐゴシック"/>
                <a:ea typeface="ＭＳ Ｐゴシック"/>
                <a:cs typeface="ＭＳ Ｐゴシック"/>
                <a:sym typeface="ＭＳ Ｐゴシック"/>
              </a:defRPr>
            </a:lvl1pPr>
          </a:lstStyle>
          <a:p>
            <a:r>
              <a:t>Kyoto</a:t>
            </a:r>
          </a:p>
        </p:txBody>
      </p:sp>
      <p:sp>
        <p:nvSpPr>
          <p:cNvPr id="191" name="星: 5 pt 1"/>
          <p:cNvSpPr/>
          <p:nvPr/>
        </p:nvSpPr>
        <p:spPr>
          <a:xfrm>
            <a:off x="14380731" y="8871407"/>
            <a:ext cx="581508" cy="581511"/>
          </a:xfrm>
          <a:prstGeom prst="star5">
            <a:avLst>
              <a:gd name="adj" fmla="val 19098"/>
              <a:gd name="hf" fmla="val 105146"/>
              <a:gd name="vf" fmla="val 110557"/>
            </a:avLst>
          </a:prstGeom>
          <a:solidFill>
            <a:srgbClr val="FFFFFF"/>
          </a:solidFill>
          <a:ln w="50800">
            <a:solidFill>
              <a:schemeClr val="accent1"/>
            </a:solidFill>
          </a:ln>
          <a:effectLst>
            <a:outerShdw blurRad="76200" dist="38100" dir="5400000" rotWithShape="0">
              <a:srgbClr val="000000">
                <a:alpha val="35000"/>
              </a:srgbClr>
            </a:outerShdw>
          </a:effectLst>
        </p:spPr>
        <p:txBody>
          <a:bodyPr lIns="91436" tIns="91436" rIns="91436" bIns="91436" anchor="ctr"/>
          <a:lstStyle/>
          <a:p>
            <a:pPr>
              <a:defRPr>
                <a:latin typeface="+mn-lt"/>
                <a:ea typeface="+mn-ea"/>
                <a:cs typeface="+mn-cs"/>
                <a:sym typeface="Calibri"/>
              </a:defRPr>
            </a:pPr>
            <a:endParaRPr/>
          </a:p>
        </p:txBody>
      </p:sp>
      <p:grpSp>
        <p:nvGrpSpPr>
          <p:cNvPr id="195" name="グループ化 3"/>
          <p:cNvGrpSpPr/>
          <p:nvPr/>
        </p:nvGrpSpPr>
        <p:grpSpPr>
          <a:xfrm>
            <a:off x="2617804" y="1576359"/>
            <a:ext cx="6570424" cy="5517804"/>
            <a:chOff x="0" y="0"/>
            <a:chExt cx="6570423" cy="5517803"/>
          </a:xfrm>
        </p:grpSpPr>
        <p:sp>
          <p:nvSpPr>
            <p:cNvPr id="192" name="テキスト ボックス 7"/>
            <p:cNvSpPr txBox="1"/>
            <p:nvPr/>
          </p:nvSpPr>
          <p:spPr>
            <a:xfrm>
              <a:off x="8254" y="-1"/>
              <a:ext cx="4438366" cy="191523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6" tIns="91436" rIns="91436" bIns="91436" numCol="1" anchor="t">
              <a:spAutoFit/>
            </a:bodyPr>
            <a:lstStyle/>
            <a:p>
              <a:pPr>
                <a:defRPr sz="7200" b="1">
                  <a:latin typeface="+mn-lt"/>
                  <a:ea typeface="+mn-ea"/>
                  <a:cs typeface="+mn-cs"/>
                  <a:sym typeface="Calibri"/>
                </a:defRPr>
              </a:pPr>
              <a:r>
                <a:t>Japan</a:t>
              </a:r>
              <a:endParaRPr>
                <a:solidFill>
                  <a:srgbClr val="376092"/>
                </a:solidFill>
              </a:endParaRPr>
            </a:p>
            <a:p>
              <a:pPr>
                <a:defRPr sz="4800">
                  <a:latin typeface="+mn-lt"/>
                  <a:ea typeface="+mn-ea"/>
                  <a:cs typeface="+mn-cs"/>
                  <a:sym typeface="Calibri"/>
                </a:defRPr>
              </a:pPr>
              <a:r>
                <a:t>Driving Distances</a:t>
              </a:r>
            </a:p>
          </p:txBody>
        </p:sp>
        <p:sp>
          <p:nvSpPr>
            <p:cNvPr id="193" name="テキスト ボックス 43"/>
            <p:cNvSpPr txBox="1"/>
            <p:nvPr/>
          </p:nvSpPr>
          <p:spPr>
            <a:xfrm>
              <a:off x="0" y="4318236"/>
              <a:ext cx="6570424" cy="11995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6" tIns="91436" rIns="91436" bIns="91436" numCol="1" anchor="t">
              <a:spAutoFit/>
            </a:bodyPr>
            <a:lstStyle>
              <a:lvl1pPr>
                <a:defRPr>
                  <a:latin typeface="+mn-lt"/>
                  <a:ea typeface="+mn-ea"/>
                  <a:cs typeface="+mn-cs"/>
                  <a:sym typeface="Calibri"/>
                </a:defRPr>
              </a:lvl1pPr>
            </a:lstStyle>
            <a:p>
              <a:r>
                <a:t>Hours shown are continual driving times with no stops included.</a:t>
              </a:r>
            </a:p>
          </p:txBody>
        </p:sp>
        <p:sp>
          <p:nvSpPr>
            <p:cNvPr id="194" name="TextBox 3"/>
            <p:cNvSpPr txBox="1"/>
            <p:nvPr/>
          </p:nvSpPr>
          <p:spPr>
            <a:xfrm>
              <a:off x="8253" y="2200891"/>
              <a:ext cx="6562170" cy="1834568"/>
            </a:xfrm>
            <a:prstGeom prst="rect">
              <a:avLst/>
            </a:prstGeom>
            <a:solidFill>
              <a:srgbClr val="F2F2F2"/>
            </a:solidFill>
            <a:ln w="76200" cap="flat">
              <a:solidFill>
                <a:srgbClr val="BABABA"/>
              </a:solidFill>
              <a:prstDash val="solid"/>
              <a:round/>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6" tIns="91436" rIns="91436" bIns="91436" numCol="1" anchor="t">
              <a:spAutoFit/>
            </a:bodyPr>
            <a:lstStyle/>
            <a:p>
              <a:pPr>
                <a:defRPr>
                  <a:latin typeface="+mn-lt"/>
                  <a:ea typeface="+mn-ea"/>
                  <a:cs typeface="+mn-cs"/>
                  <a:sym typeface="Calibri"/>
                </a:defRPr>
              </a:pPr>
              <a:r>
                <a:t>Semi trailer rates per truck (from 4T) from TYO – OSA are approx. </a:t>
              </a:r>
              <a:r>
                <a:rPr b="1"/>
                <a:t>$1400-2000USD </a:t>
              </a:r>
              <a:r>
                <a:t>each way.</a:t>
              </a:r>
            </a:p>
          </p:txBody>
        </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テキスト プレースホルダー 1"/>
          <p:cNvSpPr txBox="1">
            <a:spLocks noGrp="1"/>
          </p:cNvSpPr>
          <p:nvPr>
            <p:ph type="body" sz="quarter" idx="1"/>
          </p:nvPr>
        </p:nvSpPr>
        <p:spPr>
          <a:xfrm>
            <a:off x="2916237" y="4905995"/>
            <a:ext cx="12655553" cy="1414464"/>
          </a:xfrm>
          <a:prstGeom prst="rect">
            <a:avLst/>
          </a:prstGeom>
        </p:spPr>
        <p:txBody>
          <a:bodyPr/>
          <a:lstStyle/>
          <a:p>
            <a:r>
              <a:t>Location of Major Venues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タイトル 1"/>
          <p:cNvSpPr txBox="1">
            <a:spLocks noGrp="1"/>
          </p:cNvSpPr>
          <p:nvPr>
            <p:ph type="title"/>
          </p:nvPr>
        </p:nvSpPr>
        <p:spPr>
          <a:xfrm>
            <a:off x="1219200" y="808382"/>
            <a:ext cx="21945600" cy="1229970"/>
          </a:xfrm>
          <a:prstGeom prst="rect">
            <a:avLst/>
          </a:prstGeom>
        </p:spPr>
        <p:txBody>
          <a:bodyPr/>
          <a:lstStyle/>
          <a:p>
            <a:r>
              <a:rPr dirty="0"/>
              <a:t>Tokyo International Forum</a:t>
            </a:r>
          </a:p>
        </p:txBody>
      </p:sp>
      <p:sp>
        <p:nvSpPr>
          <p:cNvPr id="200" name="テキスト プレースホルダー 2"/>
          <p:cNvSpPr txBox="1">
            <a:spLocks noGrp="1"/>
          </p:cNvSpPr>
          <p:nvPr>
            <p:ph type="body" sz="quarter" idx="1"/>
          </p:nvPr>
        </p:nvSpPr>
        <p:spPr>
          <a:xfrm>
            <a:off x="1219200" y="1905000"/>
            <a:ext cx="21945600" cy="535816"/>
          </a:xfrm>
          <a:prstGeom prst="rect">
            <a:avLst/>
          </a:prstGeom>
        </p:spPr>
        <p:txBody>
          <a:bodyPr>
            <a:normAutofit fontScale="92500" lnSpcReduction="10000"/>
          </a:bodyPr>
          <a:lstStyle>
            <a:lvl1pPr defTabSz="1578803">
              <a:spcBef>
                <a:spcPts val="1100"/>
              </a:spcBef>
              <a:defRPr sz="2716"/>
            </a:lvl1pPr>
          </a:lstStyle>
          <a:p>
            <a:r>
              <a:t>http://www.t-i-forum.co.jp/en/</a:t>
            </a:r>
          </a:p>
        </p:txBody>
      </p:sp>
      <p:sp>
        <p:nvSpPr>
          <p:cNvPr id="201" name="コンテンツ プレースホルダー 9"/>
          <p:cNvSpPr txBox="1"/>
          <p:nvPr/>
        </p:nvSpPr>
        <p:spPr>
          <a:xfrm>
            <a:off x="11622155" y="3048000"/>
            <a:ext cx="9766856" cy="9829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341042" indent="-341042" defTabSz="1810511">
              <a:spcBef>
                <a:spcPts val="1300"/>
              </a:spcBef>
              <a:buSzPct val="100000"/>
              <a:buFont typeface="Arial"/>
              <a:buChar char="•"/>
              <a:defRPr sz="3300">
                <a:latin typeface="+mn-lt"/>
                <a:ea typeface="+mn-ea"/>
                <a:cs typeface="+mn-cs"/>
                <a:sym typeface="Calibri"/>
              </a:defRPr>
            </a:pPr>
            <a:r>
              <a:rPr dirty="0"/>
              <a:t>Tokyo International Forum is located in central Tokyo, Japan. It is a multi-purpose center which hosts renowned international events linked to a variety of industries, national and international exhibitions</a:t>
            </a:r>
            <a:r>
              <a:rPr lang="en-US" dirty="0"/>
              <a:t>,</a:t>
            </a:r>
            <a:r>
              <a:rPr dirty="0"/>
              <a:t> and trade shows.</a:t>
            </a:r>
          </a:p>
          <a:p>
            <a:pPr marL="341042" indent="-341042" defTabSz="1810511">
              <a:spcBef>
                <a:spcPts val="1300"/>
              </a:spcBef>
              <a:buSzPct val="100000"/>
              <a:buFont typeface="Arial"/>
              <a:buChar char="•"/>
              <a:defRPr sz="3300">
                <a:latin typeface="+mn-lt"/>
                <a:ea typeface="+mn-ea"/>
                <a:cs typeface="+mn-cs"/>
                <a:sym typeface="Calibri"/>
              </a:defRPr>
            </a:pPr>
            <a:endParaRPr dirty="0"/>
          </a:p>
          <a:p>
            <a:pPr marL="341042" indent="-341042" defTabSz="1810511">
              <a:spcBef>
                <a:spcPts val="1300"/>
              </a:spcBef>
              <a:buSzPct val="100000"/>
              <a:buFont typeface="Arial"/>
              <a:buChar char="•"/>
              <a:defRPr sz="3300">
                <a:latin typeface="+mn-lt"/>
                <a:ea typeface="+mn-ea"/>
                <a:cs typeface="+mn-cs"/>
                <a:sym typeface="Calibri"/>
              </a:defRPr>
            </a:pPr>
            <a:r>
              <a:rPr dirty="0"/>
              <a:t> The forum boasts multifunctional and flexible areas and is capable of hosting different kinds of events. The Forum houses 8 equipped halls ranging from multi-level theaters to flat open event spaces, 2 theaters, 34 multi-purpose conference rooms, a lobby gallery, a lounge, and a business center. </a:t>
            </a:r>
          </a:p>
          <a:p>
            <a:pPr marL="341042" indent="-341042" defTabSz="1810511">
              <a:spcBef>
                <a:spcPts val="1300"/>
              </a:spcBef>
              <a:buSzPct val="100000"/>
              <a:buFont typeface="Arial"/>
              <a:buChar char="•"/>
              <a:defRPr sz="3300">
                <a:latin typeface="+mn-lt"/>
                <a:ea typeface="+mn-ea"/>
                <a:cs typeface="+mn-cs"/>
                <a:sym typeface="Calibri"/>
              </a:defRPr>
            </a:pPr>
            <a:endParaRPr dirty="0"/>
          </a:p>
          <a:p>
            <a:pPr marL="341042" indent="-341042" defTabSz="1810511">
              <a:spcBef>
                <a:spcPts val="1300"/>
              </a:spcBef>
              <a:buSzPct val="100000"/>
              <a:buFont typeface="Arial"/>
              <a:buChar char="•"/>
              <a:defRPr sz="3300">
                <a:latin typeface="+mn-lt"/>
                <a:ea typeface="+mn-ea"/>
                <a:cs typeface="+mn-cs"/>
                <a:sym typeface="Calibri"/>
              </a:defRPr>
            </a:pPr>
            <a:r>
              <a:rPr dirty="0"/>
              <a:t>There are many environmental initiatives incorporated into the building, such as solar panels</a:t>
            </a:r>
            <a:r>
              <a:rPr lang="en-US" dirty="0"/>
              <a:t>,</a:t>
            </a:r>
            <a:r>
              <a:rPr dirty="0"/>
              <a:t> greenery on the roofs, and a waste water recycling system.</a:t>
            </a:r>
          </a:p>
        </p:txBody>
      </p:sp>
      <p:pic>
        <p:nvPicPr>
          <p:cNvPr id="202" name="図 4" descr="図 4"/>
          <p:cNvPicPr>
            <a:picLocks noGrp="1" noChangeAspect="1"/>
          </p:cNvPicPr>
          <p:nvPr>
            <p:ph type="pic" idx="21"/>
          </p:nvPr>
        </p:nvPicPr>
        <p:blipFill>
          <a:blip r:embed="rId2"/>
          <a:srcRect t="6002" b="6002"/>
          <a:stretch>
            <a:fillRect/>
          </a:stretch>
        </p:blipFill>
        <p:spPr>
          <a:xfrm>
            <a:off x="2971800" y="3077747"/>
            <a:ext cx="8001001" cy="4704524"/>
          </a:xfrm>
          <a:prstGeom prst="rect">
            <a:avLst/>
          </a:prstGeom>
        </p:spPr>
      </p:pic>
      <p:pic>
        <p:nvPicPr>
          <p:cNvPr id="203" name="図 5" descr="図 5"/>
          <p:cNvPicPr>
            <a:picLocks noGrp="1" noChangeAspect="1"/>
          </p:cNvPicPr>
          <p:nvPr>
            <p:ph type="pic" idx="22"/>
          </p:nvPr>
        </p:nvPicPr>
        <p:blipFill>
          <a:blip r:embed="rId3"/>
          <a:srcRect t="16381" b="16381"/>
          <a:stretch>
            <a:fillRect/>
          </a:stretch>
        </p:blipFill>
        <p:spPr>
          <a:xfrm>
            <a:off x="2971800" y="8203096"/>
            <a:ext cx="8001001" cy="4704524"/>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タイトル 1"/>
          <p:cNvSpPr txBox="1">
            <a:spLocks noGrp="1"/>
          </p:cNvSpPr>
          <p:nvPr>
            <p:ph type="title"/>
          </p:nvPr>
        </p:nvSpPr>
        <p:spPr>
          <a:xfrm>
            <a:off x="1219200" y="808382"/>
            <a:ext cx="21945600" cy="1229970"/>
          </a:xfrm>
          <a:prstGeom prst="rect">
            <a:avLst/>
          </a:prstGeom>
        </p:spPr>
        <p:txBody>
          <a:bodyPr/>
          <a:lstStyle/>
          <a:p>
            <a:r>
              <a:t>Tokyo International Exhibition Center</a:t>
            </a:r>
          </a:p>
        </p:txBody>
      </p:sp>
      <p:sp>
        <p:nvSpPr>
          <p:cNvPr id="206" name="テキスト プレースホルダー 2"/>
          <p:cNvSpPr txBox="1">
            <a:spLocks noGrp="1"/>
          </p:cNvSpPr>
          <p:nvPr>
            <p:ph type="body" sz="quarter" idx="1"/>
          </p:nvPr>
        </p:nvSpPr>
        <p:spPr>
          <a:xfrm>
            <a:off x="1219200" y="1905000"/>
            <a:ext cx="21945600" cy="535816"/>
          </a:xfrm>
          <a:prstGeom prst="rect">
            <a:avLst/>
          </a:prstGeom>
        </p:spPr>
        <p:txBody>
          <a:bodyPr>
            <a:normAutofit fontScale="92500" lnSpcReduction="10000"/>
          </a:bodyPr>
          <a:lstStyle>
            <a:lvl1pPr defTabSz="1578803">
              <a:spcBef>
                <a:spcPts val="1100"/>
              </a:spcBef>
              <a:defRPr sz="2716"/>
            </a:lvl1pPr>
          </a:lstStyle>
          <a:p>
            <a:r>
              <a:t>http://www.bigsight.jp/english/</a:t>
            </a:r>
          </a:p>
        </p:txBody>
      </p:sp>
      <p:sp>
        <p:nvSpPr>
          <p:cNvPr id="207" name="コンテンツ プレースホルダー 3"/>
          <p:cNvSpPr txBox="1"/>
          <p:nvPr/>
        </p:nvSpPr>
        <p:spPr>
          <a:xfrm>
            <a:off x="11622155" y="3048000"/>
            <a:ext cx="9766856" cy="9829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398463" indent="-398463">
              <a:lnSpc>
                <a:spcPct val="90000"/>
              </a:lnSpc>
              <a:spcBef>
                <a:spcPts val="600"/>
              </a:spcBef>
              <a:buSzPct val="100000"/>
              <a:buFont typeface="Arial"/>
              <a:buChar char="•"/>
              <a:defRPr sz="3300">
                <a:latin typeface="+mn-lt"/>
                <a:ea typeface="+mn-ea"/>
                <a:cs typeface="+mn-cs"/>
                <a:sym typeface="Calibri"/>
              </a:defRPr>
            </a:pPr>
            <a:r>
              <a:rPr dirty="0"/>
              <a:t>Popularly known as Tokyo Big Sight, the Tokyo International Exhibition Center is </a:t>
            </a:r>
            <a:r>
              <a:rPr lang="en-US" dirty="0"/>
              <a:t>the largest and </a:t>
            </a:r>
            <a:r>
              <a:rPr dirty="0"/>
              <a:t>one of the most prominent convention venues in Japan.</a:t>
            </a:r>
            <a:endParaRPr sz="3200" dirty="0"/>
          </a:p>
          <a:p>
            <a:pPr marL="398463" indent="-398463">
              <a:lnSpc>
                <a:spcPct val="90000"/>
              </a:lnSpc>
              <a:spcBef>
                <a:spcPts val="600"/>
              </a:spcBef>
              <a:buSzPct val="100000"/>
              <a:buFont typeface="Arial"/>
              <a:buChar char="•"/>
              <a:defRPr sz="3300">
                <a:latin typeface="+mn-lt"/>
                <a:ea typeface="+mn-ea"/>
                <a:cs typeface="+mn-cs"/>
                <a:sym typeface="Calibri"/>
              </a:defRPr>
            </a:pPr>
            <a:endParaRPr sz="3200" dirty="0"/>
          </a:p>
          <a:p>
            <a:pPr marL="398463" indent="-398463">
              <a:lnSpc>
                <a:spcPct val="90000"/>
              </a:lnSpc>
              <a:spcBef>
                <a:spcPts val="600"/>
              </a:spcBef>
              <a:buSzPct val="100000"/>
              <a:buFont typeface="Arial"/>
              <a:buChar char="•"/>
              <a:defRPr sz="3300">
                <a:latin typeface="+mn-lt"/>
                <a:ea typeface="+mn-ea"/>
                <a:cs typeface="+mn-cs"/>
                <a:sym typeface="Calibri"/>
              </a:defRPr>
            </a:pPr>
            <a:r>
              <a:rPr dirty="0"/>
              <a:t>Established in 1996, the exhibition center is a multi-functional venue with distinct architecture and design. It offers 230,873.07 sqm of total floor area and an exhibition area of 102,887 sqm (1,107,470 sq ft). </a:t>
            </a:r>
            <a:endParaRPr sz="3200" dirty="0"/>
          </a:p>
          <a:p>
            <a:pPr marL="398463" indent="-398463">
              <a:lnSpc>
                <a:spcPct val="90000"/>
              </a:lnSpc>
              <a:spcBef>
                <a:spcPts val="600"/>
              </a:spcBef>
              <a:buSzPct val="100000"/>
              <a:buFont typeface="Arial"/>
              <a:buChar char="•"/>
              <a:defRPr sz="3300">
                <a:latin typeface="+mn-lt"/>
                <a:ea typeface="+mn-ea"/>
                <a:cs typeface="+mn-cs"/>
                <a:sym typeface="Calibri"/>
              </a:defRPr>
            </a:pPr>
            <a:endParaRPr sz="3200" dirty="0"/>
          </a:p>
          <a:p>
            <a:pPr marL="398463" indent="-398463">
              <a:lnSpc>
                <a:spcPct val="90000"/>
              </a:lnSpc>
              <a:spcBef>
                <a:spcPts val="600"/>
              </a:spcBef>
              <a:buSzPct val="100000"/>
              <a:buFont typeface="Arial"/>
              <a:buChar char="•"/>
              <a:defRPr sz="3300">
                <a:latin typeface="+mn-lt"/>
                <a:ea typeface="+mn-ea"/>
                <a:cs typeface="+mn-cs"/>
                <a:sym typeface="Calibri"/>
              </a:defRPr>
            </a:pPr>
            <a:r>
              <a:rPr dirty="0"/>
              <a:t>The center is divided into three major areas: the East Exhibition Hall, the Conference Tower and the West Exhibition Hall, and is well furnished with high-tech features and amenities.</a:t>
            </a:r>
            <a:endParaRPr sz="3200" dirty="0"/>
          </a:p>
          <a:p>
            <a:pPr marL="398463" indent="-398463">
              <a:lnSpc>
                <a:spcPct val="90000"/>
              </a:lnSpc>
              <a:spcBef>
                <a:spcPts val="600"/>
              </a:spcBef>
              <a:buSzPct val="100000"/>
              <a:buFont typeface="Arial"/>
              <a:buChar char="•"/>
              <a:defRPr sz="3300">
                <a:latin typeface="+mn-lt"/>
                <a:ea typeface="+mn-ea"/>
                <a:cs typeface="+mn-cs"/>
                <a:sym typeface="Calibri"/>
              </a:defRPr>
            </a:pPr>
            <a:endParaRPr sz="3200" dirty="0"/>
          </a:p>
          <a:p>
            <a:pPr marL="398463" indent="-398463">
              <a:lnSpc>
                <a:spcPct val="90000"/>
              </a:lnSpc>
              <a:spcBef>
                <a:spcPts val="600"/>
              </a:spcBef>
              <a:buSzPct val="100000"/>
              <a:buFont typeface="Arial"/>
              <a:buChar char="•"/>
              <a:defRPr sz="3300">
                <a:latin typeface="+mn-lt"/>
                <a:ea typeface="+mn-ea"/>
                <a:cs typeface="+mn-cs"/>
                <a:sym typeface="Calibri"/>
              </a:defRPr>
            </a:pPr>
            <a:r>
              <a:rPr dirty="0"/>
              <a:t>With 12 major halls, conference rooms, excellent value-added service</a:t>
            </a:r>
            <a:r>
              <a:rPr lang="en-US" dirty="0"/>
              <a:t>.</a:t>
            </a:r>
            <a:r>
              <a:rPr dirty="0"/>
              <a:t> and outstanding facilities, Tokyo Big Sight is Tokyo’s primary platform for both trade and consumer activities.</a:t>
            </a:r>
          </a:p>
        </p:txBody>
      </p:sp>
      <p:pic>
        <p:nvPicPr>
          <p:cNvPr id="208" name="図 4" descr="図 4"/>
          <p:cNvPicPr>
            <a:picLocks noGrp="1" noChangeAspect="1"/>
          </p:cNvPicPr>
          <p:nvPr>
            <p:ph type="pic" idx="21"/>
          </p:nvPr>
        </p:nvPicPr>
        <p:blipFill>
          <a:blip r:embed="rId2"/>
          <a:srcRect l="388" r="388"/>
          <a:stretch>
            <a:fillRect/>
          </a:stretch>
        </p:blipFill>
        <p:spPr>
          <a:xfrm>
            <a:off x="2971801" y="3077747"/>
            <a:ext cx="8001000" cy="4704525"/>
          </a:xfrm>
          <a:prstGeom prst="rect">
            <a:avLst/>
          </a:prstGeom>
        </p:spPr>
      </p:pic>
      <p:pic>
        <p:nvPicPr>
          <p:cNvPr id="209" name="img_02.png" descr="img_02.png"/>
          <p:cNvPicPr>
            <a:picLocks noGrp="1" noChangeAspect="1"/>
          </p:cNvPicPr>
          <p:nvPr>
            <p:ph type="pic" idx="22"/>
          </p:nvPr>
        </p:nvPicPr>
        <p:blipFill>
          <a:blip r:embed="rId3"/>
          <a:srcRect t="3016" b="3016"/>
          <a:stretch>
            <a:fillRect/>
          </a:stretch>
        </p:blipFill>
        <p:spPr>
          <a:xfrm>
            <a:off x="2971800" y="8203096"/>
            <a:ext cx="8001001" cy="4704524"/>
          </a:xfrm>
          <a:prstGeom prst="rect">
            <a:avLst/>
          </a:prstGeom>
          <a:ln>
            <a:solidFill>
              <a:srgbClr val="808080"/>
            </a:solidFill>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タイトル 1"/>
          <p:cNvSpPr txBox="1">
            <a:spLocks noGrp="1"/>
          </p:cNvSpPr>
          <p:nvPr>
            <p:ph type="title"/>
          </p:nvPr>
        </p:nvSpPr>
        <p:spPr>
          <a:xfrm>
            <a:off x="1219200" y="808382"/>
            <a:ext cx="21945600" cy="1229970"/>
          </a:xfrm>
          <a:prstGeom prst="rect">
            <a:avLst/>
          </a:prstGeom>
        </p:spPr>
        <p:txBody>
          <a:bodyPr/>
          <a:lstStyle/>
          <a:p>
            <a:r>
              <a:t>Makuhari Messe</a:t>
            </a:r>
          </a:p>
        </p:txBody>
      </p:sp>
      <p:sp>
        <p:nvSpPr>
          <p:cNvPr id="212" name="テキスト プレースホルダー 2"/>
          <p:cNvSpPr txBox="1">
            <a:spLocks noGrp="1"/>
          </p:cNvSpPr>
          <p:nvPr>
            <p:ph type="body" sz="quarter" idx="1"/>
          </p:nvPr>
        </p:nvSpPr>
        <p:spPr>
          <a:xfrm>
            <a:off x="1219200" y="1905000"/>
            <a:ext cx="21945600" cy="535816"/>
          </a:xfrm>
          <a:prstGeom prst="rect">
            <a:avLst/>
          </a:prstGeom>
        </p:spPr>
        <p:txBody>
          <a:bodyPr>
            <a:normAutofit fontScale="92500" lnSpcReduction="10000"/>
          </a:bodyPr>
          <a:lstStyle>
            <a:lvl1pPr defTabSz="1578803">
              <a:spcBef>
                <a:spcPts val="1100"/>
              </a:spcBef>
              <a:defRPr sz="2716"/>
            </a:lvl1pPr>
          </a:lstStyle>
          <a:p>
            <a:r>
              <a:t>http://www.m-messe.co.jp/en/index.html</a:t>
            </a:r>
          </a:p>
        </p:txBody>
      </p:sp>
      <p:sp>
        <p:nvSpPr>
          <p:cNvPr id="213" name="コンテンツ プレースホルダー 3"/>
          <p:cNvSpPr txBox="1"/>
          <p:nvPr/>
        </p:nvSpPr>
        <p:spPr>
          <a:xfrm>
            <a:off x="11622155" y="3048000"/>
            <a:ext cx="9766856" cy="9829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341042" indent="-341042" defTabSz="1810511">
              <a:spcBef>
                <a:spcPts val="1300"/>
              </a:spcBef>
              <a:buSzPct val="100000"/>
              <a:buFont typeface="Arial"/>
              <a:buChar char="•"/>
              <a:defRPr sz="3300">
                <a:latin typeface="+mn-lt"/>
                <a:ea typeface="+mn-ea"/>
                <a:cs typeface="+mn-cs"/>
                <a:sym typeface="Calibri"/>
              </a:defRPr>
            </a:pPr>
            <a:r>
              <a:rPr dirty="0"/>
              <a:t>Makuhari is a commercial district outside central Tokyo, along the shores of Tokyo Bay in Chiba Prefecture. In the late 1980s, the district was built on reclaimed land in a modern style of architecture and with noticeably organized city planning that includes elevated promenades and walkways as well as wide, well designed streets. </a:t>
            </a:r>
          </a:p>
          <a:p>
            <a:pPr marL="341042" indent="-341042" defTabSz="1810511">
              <a:spcBef>
                <a:spcPts val="1300"/>
              </a:spcBef>
              <a:buSzPct val="100000"/>
              <a:buFont typeface="Arial"/>
              <a:buChar char="•"/>
              <a:defRPr sz="3300">
                <a:latin typeface="+mn-lt"/>
                <a:ea typeface="+mn-ea"/>
                <a:cs typeface="+mn-cs"/>
                <a:sym typeface="Calibri"/>
              </a:defRPr>
            </a:pPr>
            <a:r>
              <a:rPr dirty="0"/>
              <a:t>The district's attractions include a convention center, baseball stadium, shopping</a:t>
            </a:r>
            <a:r>
              <a:rPr lang="en-US" dirty="0"/>
              <a:t>,</a:t>
            </a:r>
            <a:r>
              <a:rPr dirty="0"/>
              <a:t> dining</a:t>
            </a:r>
            <a:r>
              <a:rPr lang="en-US" dirty="0"/>
              <a:t>,</a:t>
            </a:r>
            <a:r>
              <a:rPr dirty="0"/>
              <a:t> and an expansive seaside park. </a:t>
            </a:r>
          </a:p>
          <a:p>
            <a:pPr marL="341042" indent="-341042" defTabSz="1810511">
              <a:spcBef>
                <a:spcPts val="1300"/>
              </a:spcBef>
              <a:buSzPct val="100000"/>
              <a:buFont typeface="Arial"/>
              <a:buChar char="•"/>
              <a:defRPr sz="3300">
                <a:latin typeface="+mn-lt"/>
                <a:ea typeface="+mn-ea"/>
                <a:cs typeface="+mn-cs"/>
                <a:sym typeface="Calibri"/>
              </a:defRPr>
            </a:pPr>
            <a:r>
              <a:rPr dirty="0" err="1"/>
              <a:t>Makuhari's</a:t>
            </a:r>
            <a:r>
              <a:rPr dirty="0"/>
              <a:t> main attraction is the Makuhari Messe International Convention Complex, which is the second largest convention center in Japan. The center's 11 exhibition halls, conference hall</a:t>
            </a:r>
            <a:r>
              <a:rPr lang="en-US" dirty="0"/>
              <a:t>,</a:t>
            </a:r>
            <a:r>
              <a:rPr dirty="0"/>
              <a:t> and 9,000 seat event hall has hosted major trade</a:t>
            </a:r>
            <a:r>
              <a:rPr lang="en-US" dirty="0"/>
              <a:t> </a:t>
            </a:r>
            <a:r>
              <a:rPr dirty="0"/>
              <a:t>shows and technology exhibitions such as the annual Tokyo Game Show, Tokyo Auto Salon and Jump Festa.</a:t>
            </a:r>
          </a:p>
        </p:txBody>
      </p:sp>
      <p:pic>
        <p:nvPicPr>
          <p:cNvPr id="214" name="Picture 8" descr="Picture 8"/>
          <p:cNvPicPr>
            <a:picLocks noGrp="1" noChangeAspect="1"/>
          </p:cNvPicPr>
          <p:nvPr>
            <p:ph type="pic" idx="21"/>
          </p:nvPr>
        </p:nvPicPr>
        <p:blipFill>
          <a:blip r:embed="rId2"/>
          <a:srcRect t="7275" b="7275"/>
          <a:stretch>
            <a:fillRect/>
          </a:stretch>
        </p:blipFill>
        <p:spPr>
          <a:xfrm>
            <a:off x="2971800" y="3077746"/>
            <a:ext cx="8001001" cy="4704526"/>
          </a:xfrm>
          <a:prstGeom prst="rect">
            <a:avLst/>
          </a:prstGeom>
        </p:spPr>
      </p:pic>
      <p:pic>
        <p:nvPicPr>
          <p:cNvPr id="215" name="図 4" descr="図 4"/>
          <p:cNvPicPr>
            <a:picLocks noGrp="1" noChangeAspect="1"/>
          </p:cNvPicPr>
          <p:nvPr>
            <p:ph type="pic" idx="22"/>
          </p:nvPr>
        </p:nvPicPr>
        <p:blipFill>
          <a:blip r:embed="rId3"/>
          <a:srcRect l="2684" r="2684"/>
          <a:stretch>
            <a:fillRect/>
          </a:stretch>
        </p:blipFill>
        <p:spPr>
          <a:xfrm>
            <a:off x="2971800" y="8203096"/>
            <a:ext cx="8001003" cy="4704524"/>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タイトル 1"/>
          <p:cNvSpPr txBox="1">
            <a:spLocks noGrp="1"/>
          </p:cNvSpPr>
          <p:nvPr>
            <p:ph type="title"/>
          </p:nvPr>
        </p:nvSpPr>
        <p:spPr>
          <a:xfrm>
            <a:off x="1219200" y="808382"/>
            <a:ext cx="21945600" cy="1229970"/>
          </a:xfrm>
          <a:prstGeom prst="rect">
            <a:avLst/>
          </a:prstGeom>
        </p:spPr>
        <p:txBody>
          <a:bodyPr/>
          <a:lstStyle/>
          <a:p>
            <a:r>
              <a:t>Pacifico Yokohama</a:t>
            </a:r>
          </a:p>
        </p:txBody>
      </p:sp>
      <p:sp>
        <p:nvSpPr>
          <p:cNvPr id="218" name="テキスト プレースホルダー 2"/>
          <p:cNvSpPr txBox="1">
            <a:spLocks noGrp="1"/>
          </p:cNvSpPr>
          <p:nvPr>
            <p:ph type="body" sz="quarter" idx="1"/>
          </p:nvPr>
        </p:nvSpPr>
        <p:spPr>
          <a:xfrm>
            <a:off x="1219200" y="1905000"/>
            <a:ext cx="21945600" cy="535816"/>
          </a:xfrm>
          <a:prstGeom prst="rect">
            <a:avLst/>
          </a:prstGeom>
        </p:spPr>
        <p:txBody>
          <a:bodyPr>
            <a:normAutofit fontScale="92500" lnSpcReduction="10000"/>
          </a:bodyPr>
          <a:lstStyle>
            <a:lvl1pPr defTabSz="1578803">
              <a:spcBef>
                <a:spcPts val="1100"/>
              </a:spcBef>
              <a:defRPr sz="2716"/>
            </a:lvl1pPr>
          </a:lstStyle>
          <a:p>
            <a:r>
              <a:t>http://www.pacifico.co.jp/english/index.html</a:t>
            </a:r>
          </a:p>
        </p:txBody>
      </p:sp>
      <p:sp>
        <p:nvSpPr>
          <p:cNvPr id="219" name="コンテンツ プレースホルダー 3"/>
          <p:cNvSpPr txBox="1"/>
          <p:nvPr/>
        </p:nvSpPr>
        <p:spPr>
          <a:xfrm>
            <a:off x="11622155" y="3048000"/>
            <a:ext cx="9766856" cy="9829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344488" indent="-344488">
              <a:spcBef>
                <a:spcPts val="1400"/>
              </a:spcBef>
              <a:buSzPct val="100000"/>
              <a:buFont typeface="Arial"/>
              <a:buChar char="•"/>
              <a:defRPr sz="3400">
                <a:latin typeface="+mn-lt"/>
                <a:ea typeface="+mn-ea"/>
                <a:cs typeface="+mn-cs"/>
                <a:sym typeface="Calibri"/>
              </a:defRPr>
            </a:pPr>
            <a:r>
              <a:rPr dirty="0"/>
              <a:t>PACIFICO Yokohama, a world-class convention complex, is located on the waterfront of "Minato Mirai 21</a:t>
            </a:r>
            <a:r>
              <a:rPr lang="en-US" dirty="0"/>
              <a:t>,</a:t>
            </a:r>
            <a:r>
              <a:rPr dirty="0"/>
              <a:t>" a futuristic town in Yokohama.</a:t>
            </a:r>
          </a:p>
          <a:p>
            <a:pPr marL="344488" indent="-344488">
              <a:spcBef>
                <a:spcPts val="1400"/>
              </a:spcBef>
              <a:buSzPct val="100000"/>
              <a:buFont typeface="Arial"/>
              <a:buChar char="•"/>
              <a:defRPr sz="3400">
                <a:latin typeface="+mn-lt"/>
                <a:ea typeface="+mn-ea"/>
                <a:cs typeface="+mn-cs"/>
                <a:sym typeface="Calibri"/>
              </a:defRPr>
            </a:pPr>
            <a:endParaRPr dirty="0"/>
          </a:p>
          <a:p>
            <a:pPr marL="344488" indent="-344488">
              <a:spcBef>
                <a:spcPts val="1400"/>
              </a:spcBef>
              <a:buSzPct val="100000"/>
              <a:buFont typeface="Arial"/>
              <a:buChar char="•"/>
              <a:defRPr sz="3400">
                <a:latin typeface="+mn-lt"/>
                <a:ea typeface="+mn-ea"/>
                <a:cs typeface="+mn-cs"/>
                <a:sym typeface="Calibri"/>
              </a:defRPr>
            </a:pPr>
            <a:r>
              <a:rPr dirty="0"/>
              <a:t>Yokohama has been a window to the world since </a:t>
            </a:r>
            <a:r>
              <a:rPr lang="en-US" dirty="0"/>
              <a:t>the port</a:t>
            </a:r>
            <a:r>
              <a:rPr dirty="0"/>
              <a:t> opened to trade in 1859. Capitalizing on Yokohama's history and internationality, PACIFICO Yokohama has hosted many conferences. </a:t>
            </a:r>
          </a:p>
          <a:p>
            <a:pPr marL="344488" indent="-344488">
              <a:spcBef>
                <a:spcPts val="1400"/>
              </a:spcBef>
              <a:buSzPct val="100000"/>
              <a:buFont typeface="Arial"/>
              <a:buChar char="•"/>
              <a:defRPr sz="3400">
                <a:latin typeface="+mn-lt"/>
                <a:ea typeface="+mn-ea"/>
                <a:cs typeface="+mn-cs"/>
                <a:sym typeface="Calibri"/>
              </a:defRPr>
            </a:pPr>
            <a:endParaRPr dirty="0"/>
          </a:p>
          <a:p>
            <a:pPr marL="344488" indent="-344488">
              <a:spcBef>
                <a:spcPts val="1400"/>
              </a:spcBef>
              <a:buSzPct val="100000"/>
              <a:buFont typeface="Arial"/>
              <a:buChar char="•"/>
              <a:defRPr sz="3400">
                <a:latin typeface="+mn-lt"/>
                <a:ea typeface="+mn-ea"/>
                <a:cs typeface="+mn-cs"/>
                <a:sym typeface="Calibri"/>
              </a:defRPr>
            </a:pPr>
            <a:r>
              <a:rPr dirty="0"/>
              <a:t>PACIFICO Yokohama provides optimum venues and services including accessibility, comfortable</a:t>
            </a:r>
            <a:r>
              <a:rPr lang="en-US" dirty="0"/>
              <a:t>,</a:t>
            </a:r>
            <a:r>
              <a:rPr dirty="0"/>
              <a:t> ambient surroundings, </a:t>
            </a:r>
            <a:r>
              <a:rPr lang="en-US" dirty="0"/>
              <a:t>up-to-date </a:t>
            </a:r>
            <a:r>
              <a:rPr dirty="0"/>
              <a:t>facilities</a:t>
            </a:r>
            <a:r>
              <a:rPr lang="en-US" dirty="0"/>
              <a:t>,</a:t>
            </a:r>
            <a:r>
              <a:rPr dirty="0"/>
              <a:t> and </a:t>
            </a:r>
            <a:r>
              <a:rPr lang="en-US" dirty="0"/>
              <a:t>excellent </a:t>
            </a:r>
            <a:r>
              <a:rPr dirty="0"/>
              <a:t>support systems</a:t>
            </a:r>
            <a:r>
              <a:rPr lang="en-US" dirty="0"/>
              <a:t> provided</a:t>
            </a:r>
            <a:r>
              <a:rPr dirty="0"/>
              <a:t> by experienced staff.</a:t>
            </a:r>
          </a:p>
        </p:txBody>
      </p:sp>
      <p:pic>
        <p:nvPicPr>
          <p:cNvPr id="220" name="Screen Shot 2020-06-15 at 1.19.03.png" descr="Screen Shot 2020-06-15 at 1.19.03.png"/>
          <p:cNvPicPr>
            <a:picLocks noGrp="1" noChangeAspect="1"/>
          </p:cNvPicPr>
          <p:nvPr>
            <p:ph type="pic" idx="21"/>
          </p:nvPr>
        </p:nvPicPr>
        <p:blipFill>
          <a:blip r:embed="rId2"/>
          <a:srcRect l="6567" r="6567"/>
          <a:stretch>
            <a:fillRect/>
          </a:stretch>
        </p:blipFill>
        <p:spPr>
          <a:xfrm>
            <a:off x="2971799" y="3077747"/>
            <a:ext cx="8001004" cy="4704525"/>
          </a:xfrm>
          <a:prstGeom prst="rect">
            <a:avLst/>
          </a:prstGeom>
        </p:spPr>
      </p:pic>
      <p:pic>
        <p:nvPicPr>
          <p:cNvPr id="221" name="Picture 2" descr="Picture 2"/>
          <p:cNvPicPr>
            <a:picLocks noGrp="1" noChangeAspect="1"/>
          </p:cNvPicPr>
          <p:nvPr>
            <p:ph type="pic" idx="22"/>
          </p:nvPr>
        </p:nvPicPr>
        <p:blipFill>
          <a:blip r:embed="rId3"/>
          <a:srcRect t="5849" b="5849"/>
          <a:stretch>
            <a:fillRect/>
          </a:stretch>
        </p:blipFill>
        <p:spPr>
          <a:xfrm>
            <a:off x="2971800" y="8203096"/>
            <a:ext cx="8001001" cy="4704524"/>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タイトル 1"/>
          <p:cNvSpPr txBox="1">
            <a:spLocks noGrp="1"/>
          </p:cNvSpPr>
          <p:nvPr>
            <p:ph type="title"/>
          </p:nvPr>
        </p:nvSpPr>
        <p:spPr>
          <a:xfrm>
            <a:off x="1219200" y="808382"/>
            <a:ext cx="21945600" cy="1229970"/>
          </a:xfrm>
          <a:prstGeom prst="rect">
            <a:avLst/>
          </a:prstGeom>
        </p:spPr>
        <p:txBody>
          <a:bodyPr/>
          <a:lstStyle/>
          <a:p>
            <a:r>
              <a:t>Nagoya International Exhibition Hall</a:t>
            </a:r>
          </a:p>
        </p:txBody>
      </p:sp>
      <p:sp>
        <p:nvSpPr>
          <p:cNvPr id="224" name="テキスト プレースホルダー 2"/>
          <p:cNvSpPr txBox="1">
            <a:spLocks noGrp="1"/>
          </p:cNvSpPr>
          <p:nvPr>
            <p:ph type="body" sz="quarter" idx="1"/>
          </p:nvPr>
        </p:nvSpPr>
        <p:spPr>
          <a:xfrm>
            <a:off x="1219200" y="1905000"/>
            <a:ext cx="21945600" cy="535816"/>
          </a:xfrm>
          <a:prstGeom prst="rect">
            <a:avLst/>
          </a:prstGeom>
        </p:spPr>
        <p:txBody>
          <a:bodyPr>
            <a:normAutofit fontScale="92500" lnSpcReduction="10000"/>
          </a:bodyPr>
          <a:lstStyle>
            <a:lvl1pPr defTabSz="1578803">
              <a:spcBef>
                <a:spcPts val="1100"/>
              </a:spcBef>
              <a:defRPr sz="2716"/>
            </a:lvl1pPr>
          </a:lstStyle>
          <a:p>
            <a:r>
              <a:t>http://portmesse.com/en/outline</a:t>
            </a:r>
          </a:p>
        </p:txBody>
      </p:sp>
      <p:sp>
        <p:nvSpPr>
          <p:cNvPr id="225" name="コンテンツ プレースホルダー 3"/>
          <p:cNvSpPr txBox="1"/>
          <p:nvPr/>
        </p:nvSpPr>
        <p:spPr>
          <a:xfrm>
            <a:off x="11622155" y="3048000"/>
            <a:ext cx="9766856" cy="9829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344488" indent="-344488">
              <a:spcBef>
                <a:spcPts val="1400"/>
              </a:spcBef>
              <a:buSzPct val="100000"/>
              <a:buFont typeface="Arial"/>
              <a:buChar char="•"/>
              <a:defRPr sz="3400">
                <a:latin typeface="+mn-lt"/>
                <a:ea typeface="+mn-ea"/>
                <a:cs typeface="+mn-cs"/>
                <a:sym typeface="Calibri"/>
              </a:defRPr>
            </a:pPr>
            <a:r>
              <a:rPr dirty="0"/>
              <a:t>Also known as </a:t>
            </a:r>
            <a:r>
              <a:rPr dirty="0" err="1"/>
              <a:t>Portmesse</a:t>
            </a:r>
            <a:r>
              <a:rPr dirty="0"/>
              <a:t> Nagoya, Nagoya International Exhibition Hall is nestled in Nagoya, which is less than two hours by bullet train from Tokyo.</a:t>
            </a:r>
          </a:p>
          <a:p>
            <a:pPr marL="344488" indent="-344488">
              <a:spcBef>
                <a:spcPts val="1400"/>
              </a:spcBef>
              <a:buSzPct val="100000"/>
              <a:buFont typeface="Arial"/>
              <a:buChar char="•"/>
              <a:defRPr sz="3400">
                <a:latin typeface="+mn-lt"/>
                <a:ea typeface="+mn-ea"/>
                <a:cs typeface="+mn-cs"/>
                <a:sym typeface="Calibri"/>
              </a:defRPr>
            </a:pPr>
            <a:endParaRPr dirty="0"/>
          </a:p>
          <a:p>
            <a:pPr marL="344488" indent="-344488">
              <a:spcBef>
                <a:spcPts val="1400"/>
              </a:spcBef>
              <a:buSzPct val="100000"/>
              <a:buFont typeface="Arial"/>
              <a:buChar char="•"/>
              <a:defRPr sz="3400">
                <a:latin typeface="+mn-lt"/>
                <a:ea typeface="+mn-ea"/>
                <a:cs typeface="+mn-cs"/>
                <a:sym typeface="Calibri"/>
              </a:defRPr>
            </a:pPr>
            <a:r>
              <a:rPr dirty="0"/>
              <a:t>Nagoya Port Messe has hosted various interna</a:t>
            </a:r>
            <a:r>
              <a:rPr lang="en-US" dirty="0"/>
              <a:t>tional </a:t>
            </a:r>
            <a:r>
              <a:rPr dirty="0"/>
              <a:t>events </a:t>
            </a:r>
            <a:r>
              <a:rPr lang="en-US" dirty="0"/>
              <a:t>for</a:t>
            </a:r>
            <a:r>
              <a:rPr dirty="0"/>
              <a:t> a  variety of industries. </a:t>
            </a:r>
          </a:p>
          <a:p>
            <a:pPr marL="344488" indent="-344488">
              <a:spcBef>
                <a:spcPts val="1400"/>
              </a:spcBef>
              <a:buSzPct val="100000"/>
              <a:buFont typeface="Arial"/>
              <a:buChar char="•"/>
              <a:defRPr sz="3400">
                <a:latin typeface="+mn-lt"/>
                <a:ea typeface="+mn-ea"/>
                <a:cs typeface="+mn-cs"/>
                <a:sym typeface="Calibri"/>
              </a:defRPr>
            </a:pPr>
            <a:endParaRPr dirty="0"/>
          </a:p>
          <a:p>
            <a:pPr marL="344488" indent="-344488">
              <a:spcBef>
                <a:spcPts val="1400"/>
              </a:spcBef>
              <a:buSzPct val="100000"/>
              <a:buFont typeface="Arial"/>
              <a:buChar char="•"/>
              <a:defRPr sz="3400">
                <a:latin typeface="+mn-lt"/>
                <a:ea typeface="+mn-ea"/>
                <a:cs typeface="+mn-cs"/>
                <a:sym typeface="Calibri"/>
              </a:defRPr>
            </a:pPr>
            <a:r>
              <a:rPr dirty="0"/>
              <a:t>The exhibition center boasts multifunctional and flexible areas and </a:t>
            </a:r>
            <a:r>
              <a:rPr lang="en-US" dirty="0"/>
              <a:t>a </a:t>
            </a:r>
            <a:r>
              <a:rPr dirty="0"/>
              <a:t>capability to host </a:t>
            </a:r>
            <a:r>
              <a:rPr lang="en-US" dirty="0"/>
              <a:t>all </a:t>
            </a:r>
            <a:r>
              <a:rPr dirty="0"/>
              <a:t>kinds of events. Thousands of visitors, organizers</a:t>
            </a:r>
            <a:r>
              <a:rPr lang="en-US" dirty="0"/>
              <a:t>,</a:t>
            </a:r>
            <a:r>
              <a:rPr dirty="0"/>
              <a:t> and exhibitors gather at the exhibition halls to take advantage of functional and flexible spaces.</a:t>
            </a:r>
          </a:p>
        </p:txBody>
      </p:sp>
      <p:pic>
        <p:nvPicPr>
          <p:cNvPr id="226" name="Picture 2" descr="Picture 2"/>
          <p:cNvPicPr>
            <a:picLocks noGrp="1" noChangeAspect="1"/>
          </p:cNvPicPr>
          <p:nvPr>
            <p:ph type="pic" idx="21"/>
          </p:nvPr>
        </p:nvPicPr>
        <p:blipFill>
          <a:blip r:embed="rId2"/>
          <a:srcRect l="6057" r="6057"/>
          <a:stretch>
            <a:fillRect/>
          </a:stretch>
        </p:blipFill>
        <p:spPr>
          <a:xfrm>
            <a:off x="2971801" y="3077747"/>
            <a:ext cx="8001000" cy="4704525"/>
          </a:xfrm>
          <a:prstGeom prst="rect">
            <a:avLst/>
          </a:prstGeom>
        </p:spPr>
      </p:pic>
      <p:pic>
        <p:nvPicPr>
          <p:cNvPr id="227" name="図 4" descr="図 4"/>
          <p:cNvPicPr>
            <a:picLocks noGrp="1" noChangeAspect="1"/>
          </p:cNvPicPr>
          <p:nvPr>
            <p:ph type="pic" idx="22"/>
          </p:nvPr>
        </p:nvPicPr>
        <p:blipFill>
          <a:blip r:embed="rId3"/>
          <a:srcRect l="6071" r="6071"/>
          <a:stretch>
            <a:fillRect/>
          </a:stretch>
        </p:blipFill>
        <p:spPr>
          <a:xfrm>
            <a:off x="2971799" y="8203096"/>
            <a:ext cx="8001004" cy="4704524"/>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タイトル 1"/>
          <p:cNvSpPr txBox="1">
            <a:spLocks noGrp="1"/>
          </p:cNvSpPr>
          <p:nvPr>
            <p:ph type="title"/>
          </p:nvPr>
        </p:nvSpPr>
        <p:spPr>
          <a:xfrm>
            <a:off x="1219200" y="808382"/>
            <a:ext cx="21945600" cy="1229970"/>
          </a:xfrm>
          <a:prstGeom prst="rect">
            <a:avLst/>
          </a:prstGeom>
        </p:spPr>
        <p:txBody>
          <a:bodyPr/>
          <a:lstStyle/>
          <a:p>
            <a:r>
              <a:t>Aichi International Exhibition Center</a:t>
            </a:r>
          </a:p>
        </p:txBody>
      </p:sp>
      <p:sp>
        <p:nvSpPr>
          <p:cNvPr id="230" name="テキスト プレースホルダー 2"/>
          <p:cNvSpPr txBox="1">
            <a:spLocks noGrp="1"/>
          </p:cNvSpPr>
          <p:nvPr>
            <p:ph type="body" sz="quarter" idx="1"/>
          </p:nvPr>
        </p:nvSpPr>
        <p:spPr>
          <a:xfrm>
            <a:off x="1219200" y="1905000"/>
            <a:ext cx="21945600" cy="535816"/>
          </a:xfrm>
          <a:prstGeom prst="rect">
            <a:avLst/>
          </a:prstGeom>
        </p:spPr>
        <p:txBody>
          <a:bodyPr>
            <a:normAutofit fontScale="92500" lnSpcReduction="10000"/>
          </a:bodyPr>
          <a:lstStyle>
            <a:lvl1pPr defTabSz="1578803">
              <a:spcBef>
                <a:spcPts val="1100"/>
              </a:spcBef>
              <a:defRPr sz="2716"/>
            </a:lvl1pPr>
          </a:lstStyle>
          <a:p>
            <a:r>
              <a:t>https://www.aichiskyexpo.com/?lang=en</a:t>
            </a:r>
          </a:p>
        </p:txBody>
      </p:sp>
      <p:sp>
        <p:nvSpPr>
          <p:cNvPr id="231" name="コンテンツ プレースホルダー 3"/>
          <p:cNvSpPr txBox="1"/>
          <p:nvPr/>
        </p:nvSpPr>
        <p:spPr>
          <a:xfrm>
            <a:off x="11622155" y="3048000"/>
            <a:ext cx="9766856" cy="9829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341042" indent="-341042" defTabSz="1810511">
              <a:spcBef>
                <a:spcPts val="700"/>
              </a:spcBef>
              <a:buSzPct val="100000"/>
              <a:buFont typeface="Arial"/>
              <a:buChar char="•"/>
              <a:defRPr sz="3300">
                <a:latin typeface="+mn-lt"/>
                <a:ea typeface="+mn-ea"/>
                <a:cs typeface="+mn-cs"/>
                <a:sym typeface="Calibri"/>
              </a:defRPr>
            </a:pPr>
            <a:r>
              <a:rPr dirty="0"/>
              <a:t>The Aichi Sky Expo is the first exhibition center in Japan directly connected to an international airport (Chubu Centrair International Airport), making it easily accessible for </a:t>
            </a:r>
            <a:r>
              <a:rPr lang="en-US" dirty="0"/>
              <a:t>global </a:t>
            </a:r>
            <a:r>
              <a:rPr dirty="0"/>
              <a:t>visitors.</a:t>
            </a:r>
          </a:p>
          <a:p>
            <a:pPr marL="341042" indent="-341042" defTabSz="1810511">
              <a:spcBef>
                <a:spcPts val="700"/>
              </a:spcBef>
              <a:buSzPct val="100000"/>
              <a:buFont typeface="Arial"/>
              <a:buChar char="•"/>
              <a:defRPr sz="3300">
                <a:latin typeface="+mn-lt"/>
                <a:ea typeface="+mn-ea"/>
                <a:cs typeface="+mn-cs"/>
                <a:sym typeface="Calibri"/>
              </a:defRPr>
            </a:pPr>
            <a:endParaRPr dirty="0"/>
          </a:p>
          <a:p>
            <a:pPr marL="341042" indent="-341042" defTabSz="1810511">
              <a:spcBef>
                <a:spcPts val="700"/>
              </a:spcBef>
              <a:buSzPct val="100000"/>
              <a:buFont typeface="Arial"/>
              <a:buChar char="•"/>
              <a:defRPr sz="3300">
                <a:latin typeface="+mn-lt"/>
                <a:ea typeface="+mn-ea"/>
                <a:cs typeface="+mn-cs"/>
                <a:sym typeface="Calibri"/>
              </a:defRPr>
            </a:pPr>
            <a:r>
              <a:rPr dirty="0"/>
              <a:t>This facility is equipped with 6 exhibition halls, 18 conference rooms, an outdoor general-purpose site of about 33,000 square meters, and a parking lot with 3,447 parking spaces. At 60,000 square meters, Aichi Sky Expo is the fourth largest exhibition center in Japan.</a:t>
            </a:r>
          </a:p>
          <a:p>
            <a:pPr marL="341042" indent="-341042" defTabSz="1810511">
              <a:spcBef>
                <a:spcPts val="700"/>
              </a:spcBef>
              <a:buSzPct val="100000"/>
              <a:buFont typeface="Arial"/>
              <a:buChar char="•"/>
              <a:defRPr sz="3300">
                <a:latin typeface="+mn-lt"/>
                <a:ea typeface="+mn-ea"/>
                <a:cs typeface="+mn-cs"/>
                <a:sym typeface="Calibri"/>
              </a:defRPr>
            </a:pPr>
            <a:endParaRPr dirty="0"/>
          </a:p>
          <a:p>
            <a:pPr marL="341042" indent="-341042" defTabSz="1810511">
              <a:spcBef>
                <a:spcPts val="700"/>
              </a:spcBef>
              <a:buSzPct val="100000"/>
              <a:buFont typeface="Arial"/>
              <a:buChar char="•"/>
              <a:defRPr sz="3300">
                <a:latin typeface="+mn-lt"/>
                <a:ea typeface="+mn-ea"/>
                <a:cs typeface="+mn-cs"/>
                <a:sym typeface="Calibri"/>
              </a:defRPr>
            </a:pPr>
            <a:r>
              <a:rPr dirty="0"/>
              <a:t>Aichi Sky Expo is a permanent bonded exhibition center where exhibits arriving from overseas are not subject to import duties</a:t>
            </a:r>
            <a:r>
              <a:rPr lang="en-US" dirty="0"/>
              <a:t>. I</a:t>
            </a:r>
            <a:r>
              <a:rPr dirty="0"/>
              <a:t>nstead </a:t>
            </a:r>
            <a:r>
              <a:rPr lang="en-US" dirty="0"/>
              <a:t>there is a</a:t>
            </a:r>
            <a:r>
              <a:rPr dirty="0"/>
              <a:t> simple process to enter the </a:t>
            </a:r>
            <a:r>
              <a:rPr lang="en-US" dirty="0"/>
              <a:t>facility</a:t>
            </a:r>
            <a:r>
              <a:rPr dirty="0"/>
              <a:t>. </a:t>
            </a:r>
            <a:r>
              <a:rPr lang="en-US" dirty="0"/>
              <a:t>This allows</a:t>
            </a:r>
            <a:r>
              <a:rPr dirty="0"/>
              <a:t> participating companies to make full use of their exhibition time.</a:t>
            </a:r>
          </a:p>
        </p:txBody>
      </p:sp>
      <p:pic>
        <p:nvPicPr>
          <p:cNvPr id="232" name="Picture 2" descr="Picture 2"/>
          <p:cNvPicPr>
            <a:picLocks noGrp="1" noChangeAspect="1"/>
          </p:cNvPicPr>
          <p:nvPr>
            <p:ph type="pic" idx="21"/>
          </p:nvPr>
        </p:nvPicPr>
        <p:blipFill>
          <a:blip r:embed="rId2"/>
          <a:srcRect t="5908" b="5908"/>
          <a:stretch>
            <a:fillRect/>
          </a:stretch>
        </p:blipFill>
        <p:spPr>
          <a:xfrm>
            <a:off x="2971800" y="3077747"/>
            <a:ext cx="8001001" cy="4704525"/>
          </a:xfrm>
          <a:prstGeom prst="rect">
            <a:avLst/>
          </a:prstGeom>
        </p:spPr>
      </p:pic>
      <p:pic>
        <p:nvPicPr>
          <p:cNvPr id="233" name="Picture 4" descr="Picture 4"/>
          <p:cNvPicPr>
            <a:picLocks noGrp="1" noChangeAspect="1"/>
          </p:cNvPicPr>
          <p:nvPr>
            <p:ph type="pic" idx="22"/>
          </p:nvPr>
        </p:nvPicPr>
        <p:blipFill>
          <a:blip r:embed="rId3"/>
          <a:srcRect t="7993" b="7993"/>
          <a:stretch>
            <a:fillRect/>
          </a:stretch>
        </p:blipFill>
        <p:spPr>
          <a:xfrm>
            <a:off x="2971800" y="8203096"/>
            <a:ext cx="8001001" cy="4704524"/>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タイトル 1"/>
          <p:cNvSpPr txBox="1">
            <a:spLocks noGrp="1"/>
          </p:cNvSpPr>
          <p:nvPr>
            <p:ph type="title"/>
          </p:nvPr>
        </p:nvSpPr>
        <p:spPr>
          <a:xfrm>
            <a:off x="1219200" y="808382"/>
            <a:ext cx="21945600" cy="1229970"/>
          </a:xfrm>
          <a:prstGeom prst="rect">
            <a:avLst/>
          </a:prstGeom>
        </p:spPr>
        <p:txBody>
          <a:bodyPr/>
          <a:lstStyle/>
          <a:p>
            <a:r>
              <a:t>Intex Osaka</a:t>
            </a:r>
          </a:p>
        </p:txBody>
      </p:sp>
      <p:sp>
        <p:nvSpPr>
          <p:cNvPr id="236" name="テキスト プレースホルダー 2"/>
          <p:cNvSpPr txBox="1">
            <a:spLocks noGrp="1"/>
          </p:cNvSpPr>
          <p:nvPr>
            <p:ph type="body" sz="quarter" idx="1"/>
          </p:nvPr>
        </p:nvSpPr>
        <p:spPr>
          <a:xfrm>
            <a:off x="1219200" y="1905000"/>
            <a:ext cx="21945600" cy="535816"/>
          </a:xfrm>
          <a:prstGeom prst="rect">
            <a:avLst/>
          </a:prstGeom>
        </p:spPr>
        <p:txBody>
          <a:bodyPr>
            <a:normAutofit fontScale="92500" lnSpcReduction="10000"/>
          </a:bodyPr>
          <a:lstStyle>
            <a:lvl1pPr defTabSz="1578803">
              <a:spcBef>
                <a:spcPts val="1100"/>
              </a:spcBef>
              <a:defRPr sz="2716"/>
            </a:lvl1pPr>
          </a:lstStyle>
          <a:p>
            <a:r>
              <a:t>http://www.intex-osaka.com/en/</a:t>
            </a:r>
          </a:p>
        </p:txBody>
      </p:sp>
      <p:sp>
        <p:nvSpPr>
          <p:cNvPr id="237" name="コンテンツ プレースホルダー 3"/>
          <p:cNvSpPr txBox="1"/>
          <p:nvPr/>
        </p:nvSpPr>
        <p:spPr>
          <a:xfrm>
            <a:off x="11622155" y="3047999"/>
            <a:ext cx="9766856" cy="98596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341042" indent="-341042" defTabSz="1810511">
              <a:buSzPct val="100000"/>
              <a:buFont typeface="Arial"/>
              <a:buChar char="•"/>
              <a:defRPr sz="3300">
                <a:latin typeface="+mn-lt"/>
                <a:ea typeface="+mn-ea"/>
                <a:cs typeface="+mn-cs"/>
                <a:sym typeface="Calibri"/>
              </a:defRPr>
            </a:pPr>
            <a:r>
              <a:rPr dirty="0"/>
              <a:t>For more than 24 years, the Intex Osaka has hosted more than 2,250 trade shows, events</a:t>
            </a:r>
            <a:r>
              <a:rPr lang="en-US" dirty="0"/>
              <a:t>,</a:t>
            </a:r>
            <a:r>
              <a:rPr dirty="0"/>
              <a:t> and exhibitions in the Cosmosquare district of Osaka. Operated by the Osaka International Business Promotion Center (IBPC), the venue boasts six exhibition halls of various sizes, and is the largest exhibition venue in western Japan.</a:t>
            </a:r>
          </a:p>
          <a:p>
            <a:pPr marL="341042" indent="-341042" defTabSz="1810511">
              <a:buSzPct val="100000"/>
              <a:buFont typeface="Arial"/>
              <a:buChar char="•"/>
              <a:defRPr sz="3300">
                <a:latin typeface="+mn-lt"/>
                <a:ea typeface="+mn-ea"/>
                <a:cs typeface="+mn-cs"/>
                <a:sym typeface="Calibri"/>
              </a:defRPr>
            </a:pPr>
            <a:endParaRPr dirty="0"/>
          </a:p>
          <a:p>
            <a:pPr marL="341042" indent="-341042" defTabSz="1810511">
              <a:buSzPct val="100000"/>
              <a:buFont typeface="Arial"/>
              <a:buChar char="•"/>
              <a:defRPr sz="3300">
                <a:latin typeface="+mn-lt"/>
                <a:ea typeface="+mn-ea"/>
                <a:cs typeface="+mn-cs"/>
                <a:sym typeface="Calibri"/>
              </a:defRPr>
            </a:pPr>
            <a:r>
              <a:rPr dirty="0"/>
              <a:t>Intex Osaka has hosted many large-scale events, such as the international conference </a:t>
            </a:r>
            <a:r>
              <a:rPr dirty="0" err="1"/>
              <a:t>Saibos</a:t>
            </a:r>
            <a:r>
              <a:rPr dirty="0"/>
              <a:t> 2012 Osaka, and the International Food Expo UTAGE 2017.</a:t>
            </a:r>
          </a:p>
          <a:p>
            <a:pPr marL="341042" indent="-341042" defTabSz="1810511">
              <a:buSzPct val="100000"/>
              <a:buFont typeface="Arial"/>
              <a:buChar char="•"/>
              <a:defRPr sz="3300">
                <a:latin typeface="+mn-lt"/>
                <a:ea typeface="+mn-ea"/>
                <a:cs typeface="+mn-cs"/>
                <a:sym typeface="Calibri"/>
              </a:defRPr>
            </a:pPr>
            <a:endParaRPr dirty="0"/>
          </a:p>
          <a:p>
            <a:pPr marL="341042" indent="-341042" defTabSz="1810511">
              <a:buSzPct val="100000"/>
              <a:buFont typeface="Arial"/>
              <a:buChar char="•"/>
              <a:defRPr sz="3300">
                <a:latin typeface="+mn-lt"/>
                <a:ea typeface="+mn-ea"/>
                <a:cs typeface="+mn-cs"/>
                <a:sym typeface="Calibri"/>
              </a:defRPr>
            </a:pPr>
            <a:r>
              <a:rPr dirty="0"/>
              <a:t>This pioneering venue has drawn more than 88 million trade visitors from Japan and abroad. It plays a pivotal role in energizing the country's economy, tapping on new trends and technologies and being a medium of international exchange within the spheres of economy and culture.</a:t>
            </a:r>
          </a:p>
        </p:txBody>
      </p:sp>
      <p:pic>
        <p:nvPicPr>
          <p:cNvPr id="238" name="図 5" descr="図 5"/>
          <p:cNvPicPr>
            <a:picLocks noGrp="1" noChangeAspect="1"/>
          </p:cNvPicPr>
          <p:nvPr>
            <p:ph type="pic" idx="21"/>
          </p:nvPr>
        </p:nvPicPr>
        <p:blipFill>
          <a:blip r:embed="rId2"/>
          <a:srcRect t="5791" b="5791"/>
          <a:stretch>
            <a:fillRect/>
          </a:stretch>
        </p:blipFill>
        <p:spPr>
          <a:xfrm>
            <a:off x="2971800" y="3077747"/>
            <a:ext cx="8001001" cy="4704524"/>
          </a:xfrm>
          <a:prstGeom prst="rect">
            <a:avLst/>
          </a:prstGeom>
        </p:spPr>
      </p:pic>
      <p:pic>
        <p:nvPicPr>
          <p:cNvPr id="239" name="図 6" descr="図 6"/>
          <p:cNvPicPr>
            <a:picLocks noGrp="1" noChangeAspect="1"/>
          </p:cNvPicPr>
          <p:nvPr>
            <p:ph type="pic" idx="22"/>
          </p:nvPr>
        </p:nvPicPr>
        <p:blipFill>
          <a:blip r:embed="rId3"/>
          <a:srcRect l="6248" r="6248"/>
          <a:stretch>
            <a:fillRect/>
          </a:stretch>
        </p:blipFill>
        <p:spPr>
          <a:xfrm>
            <a:off x="2971800" y="8203096"/>
            <a:ext cx="8001003" cy="4704524"/>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タイトル 1"/>
          <p:cNvSpPr txBox="1">
            <a:spLocks noGrp="1"/>
          </p:cNvSpPr>
          <p:nvPr>
            <p:ph type="title"/>
          </p:nvPr>
        </p:nvSpPr>
        <p:spPr>
          <a:xfrm>
            <a:off x="1219200" y="808382"/>
            <a:ext cx="21945600" cy="1229970"/>
          </a:xfrm>
          <a:prstGeom prst="rect">
            <a:avLst/>
          </a:prstGeom>
        </p:spPr>
        <p:txBody>
          <a:bodyPr/>
          <a:lstStyle/>
          <a:p>
            <a:r>
              <a:t>Osaka International Convention Center</a:t>
            </a:r>
          </a:p>
        </p:txBody>
      </p:sp>
      <p:sp>
        <p:nvSpPr>
          <p:cNvPr id="242" name="テキスト プレースホルダー 2"/>
          <p:cNvSpPr txBox="1">
            <a:spLocks noGrp="1"/>
          </p:cNvSpPr>
          <p:nvPr>
            <p:ph type="body" sz="quarter" idx="1"/>
          </p:nvPr>
        </p:nvSpPr>
        <p:spPr>
          <a:xfrm>
            <a:off x="1219200" y="1905000"/>
            <a:ext cx="21945600" cy="535816"/>
          </a:xfrm>
          <a:prstGeom prst="rect">
            <a:avLst/>
          </a:prstGeom>
        </p:spPr>
        <p:txBody>
          <a:bodyPr>
            <a:normAutofit fontScale="92500" lnSpcReduction="10000"/>
          </a:bodyPr>
          <a:lstStyle>
            <a:lvl1pPr defTabSz="1578803">
              <a:spcBef>
                <a:spcPts val="1100"/>
              </a:spcBef>
              <a:defRPr sz="2716"/>
            </a:lvl1pPr>
          </a:lstStyle>
          <a:p>
            <a:r>
              <a:t>http://www.gco.co.jp/en/</a:t>
            </a:r>
          </a:p>
        </p:txBody>
      </p:sp>
      <p:sp>
        <p:nvSpPr>
          <p:cNvPr id="243" name="コンテンツ プレースホルダー 3"/>
          <p:cNvSpPr txBox="1"/>
          <p:nvPr/>
        </p:nvSpPr>
        <p:spPr>
          <a:xfrm>
            <a:off x="11622155" y="3048000"/>
            <a:ext cx="9766856" cy="9829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341042" indent="-341042" defTabSz="1810511">
              <a:spcBef>
                <a:spcPts val="1300"/>
              </a:spcBef>
              <a:buSzPct val="100000"/>
              <a:buFont typeface="Arial"/>
              <a:buChar char="•"/>
              <a:defRPr sz="3300">
                <a:latin typeface="+mn-lt"/>
                <a:ea typeface="+mn-ea"/>
                <a:cs typeface="+mn-cs"/>
                <a:sym typeface="Calibri"/>
              </a:defRPr>
            </a:pPr>
            <a:r>
              <a:rPr dirty="0"/>
              <a:t>The Osaka International Convention Center, also known as “Grand Cube Osaka”, is located in Nakanoshima, the center of Osaka.</a:t>
            </a:r>
          </a:p>
          <a:p>
            <a:pPr marL="341042" indent="-341042" defTabSz="1810511">
              <a:spcBef>
                <a:spcPts val="1300"/>
              </a:spcBef>
              <a:buSzPct val="100000"/>
              <a:buFont typeface="Arial"/>
              <a:buChar char="•"/>
              <a:defRPr sz="3300">
                <a:latin typeface="+mn-lt"/>
                <a:ea typeface="+mn-ea"/>
                <a:cs typeface="+mn-cs"/>
                <a:sym typeface="Calibri"/>
              </a:defRPr>
            </a:pPr>
            <a:endParaRPr dirty="0"/>
          </a:p>
          <a:p>
            <a:pPr marL="341042" indent="-341042" defTabSz="1810511">
              <a:spcBef>
                <a:spcPts val="1300"/>
              </a:spcBef>
              <a:buSzPct val="100000"/>
              <a:buFont typeface="Arial"/>
              <a:buChar char="•"/>
              <a:defRPr sz="3300">
                <a:latin typeface="+mn-lt"/>
                <a:ea typeface="+mn-ea"/>
                <a:cs typeface="+mn-cs"/>
                <a:sym typeface="Calibri"/>
              </a:defRPr>
            </a:pPr>
            <a:r>
              <a:rPr dirty="0"/>
              <a:t>This facility, used for various conferences, concerts and exhibitions, provides high-quality service with the emphasis of bringing people together through various exchanges.</a:t>
            </a:r>
          </a:p>
          <a:p>
            <a:pPr marL="341042" indent="-341042" defTabSz="1810511">
              <a:spcBef>
                <a:spcPts val="1300"/>
              </a:spcBef>
              <a:buSzPct val="100000"/>
              <a:buFont typeface="Arial"/>
              <a:buChar char="•"/>
              <a:defRPr sz="3300">
                <a:latin typeface="+mn-lt"/>
                <a:ea typeface="+mn-ea"/>
                <a:cs typeface="+mn-cs"/>
                <a:sym typeface="Calibri"/>
              </a:defRPr>
            </a:pPr>
            <a:endParaRPr dirty="0"/>
          </a:p>
          <a:p>
            <a:pPr marL="341042" indent="-341042" defTabSz="1810511">
              <a:spcBef>
                <a:spcPts val="1300"/>
              </a:spcBef>
              <a:buSzPct val="100000"/>
              <a:buFont typeface="Arial"/>
              <a:buChar char="•"/>
              <a:defRPr sz="3300">
                <a:latin typeface="+mn-lt"/>
                <a:ea typeface="+mn-ea"/>
                <a:cs typeface="+mn-cs"/>
                <a:sym typeface="Calibri"/>
              </a:defRPr>
            </a:pPr>
            <a:r>
              <a:rPr dirty="0"/>
              <a:t>The Osaka International Convention Center Corporation was founded as a joint venture between Osaka Prefecture and the Osaka business community. Inheriting the foundation from the time of the former Osaka International Trade Center, the company was entrusted by Osaka Prefecture with the management of the Osaka International Convention Center.</a:t>
            </a:r>
          </a:p>
        </p:txBody>
      </p:sp>
      <p:pic>
        <p:nvPicPr>
          <p:cNvPr id="244" name="Picture 10" descr="Picture 10"/>
          <p:cNvPicPr>
            <a:picLocks noGrp="1" noChangeAspect="1"/>
          </p:cNvPicPr>
          <p:nvPr>
            <p:ph type="pic" idx="21"/>
          </p:nvPr>
        </p:nvPicPr>
        <p:blipFill>
          <a:blip r:embed="rId2"/>
          <a:srcRect t="3006" b="3006"/>
          <a:stretch>
            <a:fillRect/>
          </a:stretch>
        </p:blipFill>
        <p:spPr>
          <a:xfrm>
            <a:off x="2971800" y="3077747"/>
            <a:ext cx="8001001" cy="4704525"/>
          </a:xfrm>
          <a:prstGeom prst="rect">
            <a:avLst/>
          </a:prstGeom>
        </p:spPr>
      </p:pic>
      <p:pic>
        <p:nvPicPr>
          <p:cNvPr id="245" name="Picture 4" descr="Picture 4"/>
          <p:cNvPicPr>
            <a:picLocks noGrp="1" noChangeAspect="1"/>
          </p:cNvPicPr>
          <p:nvPr>
            <p:ph type="pic" idx="22"/>
          </p:nvPr>
        </p:nvPicPr>
        <p:blipFill>
          <a:blip r:embed="rId3"/>
          <a:srcRect t="5948" b="5948"/>
          <a:stretch>
            <a:fillRect/>
          </a:stretch>
        </p:blipFill>
        <p:spPr>
          <a:xfrm>
            <a:off x="2971800" y="8203096"/>
            <a:ext cx="8001001" cy="4704524"/>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タイトル 1"/>
          <p:cNvSpPr txBox="1">
            <a:spLocks noGrp="1"/>
          </p:cNvSpPr>
          <p:nvPr>
            <p:ph type="title"/>
          </p:nvPr>
        </p:nvSpPr>
        <p:spPr>
          <a:xfrm>
            <a:off x="1219200" y="808382"/>
            <a:ext cx="21945600" cy="1229970"/>
          </a:xfrm>
          <a:prstGeom prst="rect">
            <a:avLst/>
          </a:prstGeom>
        </p:spPr>
        <p:txBody>
          <a:bodyPr/>
          <a:lstStyle/>
          <a:p>
            <a:r>
              <a:t>Fukuoka Convention Center</a:t>
            </a:r>
          </a:p>
        </p:txBody>
      </p:sp>
      <p:sp>
        <p:nvSpPr>
          <p:cNvPr id="248" name="テキスト プレースホルダー 2"/>
          <p:cNvSpPr txBox="1">
            <a:spLocks noGrp="1"/>
          </p:cNvSpPr>
          <p:nvPr>
            <p:ph type="body" sz="quarter" idx="1"/>
          </p:nvPr>
        </p:nvSpPr>
        <p:spPr>
          <a:xfrm>
            <a:off x="1219200" y="1905000"/>
            <a:ext cx="21945600" cy="535816"/>
          </a:xfrm>
          <a:prstGeom prst="rect">
            <a:avLst/>
          </a:prstGeom>
        </p:spPr>
        <p:txBody>
          <a:bodyPr>
            <a:normAutofit fontScale="92500" lnSpcReduction="10000"/>
          </a:bodyPr>
          <a:lstStyle>
            <a:lvl1pPr defTabSz="1578803">
              <a:spcBef>
                <a:spcPts val="1100"/>
              </a:spcBef>
              <a:defRPr sz="2716"/>
            </a:lvl1pPr>
          </a:lstStyle>
          <a:p>
            <a:r>
              <a:t>http://www.marinemesse.or.jp/eng/</a:t>
            </a:r>
          </a:p>
        </p:txBody>
      </p:sp>
      <p:sp>
        <p:nvSpPr>
          <p:cNvPr id="249" name="コンテンツ プレースホルダー 3"/>
          <p:cNvSpPr txBox="1"/>
          <p:nvPr/>
        </p:nvSpPr>
        <p:spPr>
          <a:xfrm>
            <a:off x="11622155" y="3048000"/>
            <a:ext cx="9766856" cy="9829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341042" indent="-341042" defTabSz="1810511">
              <a:buSzPct val="100000"/>
              <a:buFont typeface="Arial"/>
              <a:buChar char="•"/>
              <a:defRPr sz="3300">
                <a:latin typeface="+mn-lt"/>
                <a:ea typeface="+mn-ea"/>
                <a:cs typeface="+mn-cs"/>
                <a:sym typeface="Calibri"/>
              </a:defRPr>
            </a:pPr>
            <a:r>
              <a:rPr dirty="0"/>
              <a:t>The versatile Fukuoka Convention Center is able to host any event, from large-scale exhibitions, conventions, and assemblies to sporting events, concerts, and other types of entertainment. The “Ozumo Kyushu Basho (Fall Sumo Tournament)” is held here every November and is a tradition that </a:t>
            </a:r>
            <a:r>
              <a:rPr dirty="0" err="1"/>
              <a:t>Fukuokans</a:t>
            </a:r>
            <a:r>
              <a:rPr dirty="0"/>
              <a:t> have come to know and love.</a:t>
            </a:r>
            <a:br>
              <a:rPr dirty="0"/>
            </a:br>
            <a:endParaRPr dirty="0"/>
          </a:p>
          <a:p>
            <a:pPr marL="341042" indent="-341042" defTabSz="1810511">
              <a:buSzPct val="100000"/>
              <a:buFont typeface="Arial"/>
              <a:buChar char="•"/>
              <a:defRPr sz="3300">
                <a:latin typeface="+mn-lt"/>
                <a:ea typeface="+mn-ea"/>
                <a:cs typeface="+mn-cs"/>
                <a:sym typeface="Calibri"/>
              </a:defRPr>
            </a:pPr>
            <a:r>
              <a:rPr dirty="0"/>
              <a:t>One of the main buildings,</a:t>
            </a:r>
            <a:r>
              <a:rPr lang="en-US" dirty="0"/>
              <a:t> the</a:t>
            </a:r>
            <a:r>
              <a:rPr dirty="0"/>
              <a:t> Marine Messe</a:t>
            </a:r>
            <a:r>
              <a:rPr lang="en-US" dirty="0"/>
              <a:t>,</a:t>
            </a:r>
            <a:r>
              <a:rPr dirty="0"/>
              <a:t> is a spacious venue that provides the optimal environment for large-scale exhibits</a:t>
            </a:r>
            <a:r>
              <a:rPr lang="en-US" dirty="0"/>
              <a:t>--</a:t>
            </a:r>
            <a:r>
              <a:rPr dirty="0"/>
              <a:t>from yachts and cruisers to automobiles. Promenades boasting views of Hakata Bay and Seaside Mall can also be used </a:t>
            </a:r>
            <a:r>
              <a:rPr lang="en-US" dirty="0"/>
              <a:t>for </a:t>
            </a:r>
            <a:r>
              <a:rPr dirty="0"/>
              <a:t>exhibition</a:t>
            </a:r>
            <a:r>
              <a:rPr lang="en-US" dirty="0"/>
              <a:t>s</a:t>
            </a:r>
            <a:r>
              <a:rPr dirty="0"/>
              <a:t>.</a:t>
            </a:r>
          </a:p>
          <a:p>
            <a:pPr marL="341042" indent="-341042" defTabSz="1810511">
              <a:buSzPct val="100000"/>
              <a:buFont typeface="Arial"/>
              <a:buChar char="•"/>
              <a:defRPr sz="3300">
                <a:latin typeface="+mn-lt"/>
                <a:ea typeface="+mn-ea"/>
                <a:cs typeface="+mn-cs"/>
                <a:sym typeface="Calibri"/>
              </a:defRPr>
            </a:pPr>
            <a:endParaRPr dirty="0"/>
          </a:p>
          <a:p>
            <a:pPr marL="341042" indent="-341042" defTabSz="1810511">
              <a:buSzPct val="100000"/>
              <a:buFont typeface="Arial"/>
              <a:buChar char="•"/>
              <a:defRPr sz="3300">
                <a:latin typeface="+mn-lt"/>
                <a:ea typeface="+mn-ea"/>
                <a:cs typeface="+mn-cs"/>
                <a:sym typeface="Calibri"/>
              </a:defRPr>
            </a:pPr>
            <a:r>
              <a:rPr dirty="0"/>
              <a:t>Accessibility features include priority parking for persons with disabilities; wheelchair-accessible bathrooms; wheelchair rental; and elevators.</a:t>
            </a:r>
          </a:p>
        </p:txBody>
      </p:sp>
      <p:pic>
        <p:nvPicPr>
          <p:cNvPr id="250" name="図 4" descr="図 4"/>
          <p:cNvPicPr>
            <a:picLocks noGrp="1" noChangeAspect="1"/>
          </p:cNvPicPr>
          <p:nvPr>
            <p:ph type="pic" idx="21"/>
          </p:nvPr>
        </p:nvPicPr>
        <p:blipFill>
          <a:blip r:embed="rId2"/>
          <a:srcRect t="5929" b="5929"/>
          <a:stretch>
            <a:fillRect/>
          </a:stretch>
        </p:blipFill>
        <p:spPr>
          <a:xfrm>
            <a:off x="2971800" y="3077748"/>
            <a:ext cx="8001001" cy="4704523"/>
          </a:xfrm>
          <a:prstGeom prst="rect">
            <a:avLst/>
          </a:prstGeom>
        </p:spPr>
      </p:pic>
      <p:pic>
        <p:nvPicPr>
          <p:cNvPr id="251" name="図 5" descr="図 5"/>
          <p:cNvPicPr>
            <a:picLocks noGrp="1" noChangeAspect="1"/>
          </p:cNvPicPr>
          <p:nvPr>
            <p:ph type="pic" idx="22"/>
          </p:nvPr>
        </p:nvPicPr>
        <p:blipFill>
          <a:blip r:embed="rId3"/>
          <a:srcRect t="5893" b="5893"/>
          <a:stretch>
            <a:fillRect/>
          </a:stretch>
        </p:blipFill>
        <p:spPr>
          <a:xfrm>
            <a:off x="2971800" y="8203096"/>
            <a:ext cx="8001001" cy="4704524"/>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タイトル 1"/>
          <p:cNvSpPr txBox="1">
            <a:spLocks noGrp="1"/>
          </p:cNvSpPr>
          <p:nvPr>
            <p:ph type="title"/>
          </p:nvPr>
        </p:nvSpPr>
        <p:spPr>
          <a:xfrm>
            <a:off x="1219200" y="808382"/>
            <a:ext cx="21945600" cy="1229970"/>
          </a:xfrm>
          <a:prstGeom prst="rect">
            <a:avLst/>
          </a:prstGeom>
        </p:spPr>
        <p:txBody>
          <a:bodyPr/>
          <a:lstStyle/>
          <a:p>
            <a:r>
              <a:t>Kyoto International Convention Center</a:t>
            </a:r>
          </a:p>
        </p:txBody>
      </p:sp>
      <p:sp>
        <p:nvSpPr>
          <p:cNvPr id="254" name="テキスト プレースホルダー 2"/>
          <p:cNvSpPr txBox="1">
            <a:spLocks noGrp="1"/>
          </p:cNvSpPr>
          <p:nvPr>
            <p:ph type="body" sz="quarter" idx="1"/>
          </p:nvPr>
        </p:nvSpPr>
        <p:spPr>
          <a:xfrm>
            <a:off x="1219200" y="1905000"/>
            <a:ext cx="21945600" cy="535816"/>
          </a:xfrm>
          <a:prstGeom prst="rect">
            <a:avLst/>
          </a:prstGeom>
        </p:spPr>
        <p:txBody>
          <a:bodyPr>
            <a:normAutofit fontScale="92500" lnSpcReduction="10000"/>
          </a:bodyPr>
          <a:lstStyle>
            <a:lvl1pPr defTabSz="1578803">
              <a:spcBef>
                <a:spcPts val="1100"/>
              </a:spcBef>
              <a:defRPr sz="2716"/>
            </a:lvl1pPr>
          </a:lstStyle>
          <a:p>
            <a:r>
              <a:t>https://www.icckyoto.or.jp/en/</a:t>
            </a:r>
          </a:p>
        </p:txBody>
      </p:sp>
      <p:sp>
        <p:nvSpPr>
          <p:cNvPr id="255" name="コンテンツ プレースホルダー 3"/>
          <p:cNvSpPr txBox="1"/>
          <p:nvPr/>
        </p:nvSpPr>
        <p:spPr>
          <a:xfrm>
            <a:off x="11622155" y="3048000"/>
            <a:ext cx="9766856" cy="9829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341042" indent="-341042" defTabSz="1810511">
              <a:buSzPct val="100000"/>
              <a:buFont typeface="Arial"/>
              <a:buChar char="•"/>
              <a:defRPr sz="3300">
                <a:latin typeface="+mn-lt"/>
                <a:ea typeface="+mn-ea"/>
                <a:cs typeface="+mn-cs"/>
                <a:sym typeface="Calibri"/>
              </a:defRPr>
            </a:pPr>
            <a:r>
              <a:rPr dirty="0"/>
              <a:t>ICC Kyoto is located in Kyoto, the cultural center of Japan, about 15 minutes from the city center. </a:t>
            </a:r>
          </a:p>
          <a:p>
            <a:pPr marL="341042" indent="-341042" defTabSz="1810511">
              <a:buSzPct val="100000"/>
              <a:buFont typeface="Arial"/>
              <a:buChar char="•"/>
              <a:defRPr sz="3300">
                <a:latin typeface="+mn-lt"/>
                <a:ea typeface="+mn-ea"/>
                <a:cs typeface="+mn-cs"/>
                <a:sym typeface="Calibri"/>
              </a:defRPr>
            </a:pPr>
            <a:endParaRPr dirty="0"/>
          </a:p>
          <a:p>
            <a:pPr marL="341042" indent="-341042" defTabSz="1810511">
              <a:buSzPct val="100000"/>
              <a:buFont typeface="Arial"/>
              <a:buChar char="•"/>
              <a:defRPr sz="3300">
                <a:latin typeface="+mn-lt"/>
                <a:ea typeface="+mn-ea"/>
                <a:cs typeface="+mn-cs"/>
                <a:sym typeface="Calibri"/>
              </a:defRPr>
            </a:pPr>
            <a:r>
              <a:rPr dirty="0"/>
              <a:t>Since its opening in 1966, it has formed a dedicated conference complex area with its expansive grounds of 156,000 sqm, containing the Main Hall, Event Hall, New Hall, Annex Hall, and Japanese garden, as well as adjacent hotels. </a:t>
            </a:r>
          </a:p>
          <a:p>
            <a:pPr marL="341042" indent="-341042" defTabSz="1810511">
              <a:buSzPct val="100000"/>
              <a:buFont typeface="Arial"/>
              <a:buChar char="•"/>
              <a:defRPr sz="3300">
                <a:latin typeface="+mn-lt"/>
                <a:ea typeface="+mn-ea"/>
                <a:cs typeface="+mn-cs"/>
                <a:sym typeface="Calibri"/>
              </a:defRPr>
            </a:pPr>
            <a:endParaRPr dirty="0"/>
          </a:p>
          <a:p>
            <a:pPr marL="341042" indent="-341042" defTabSz="1810511">
              <a:buSzPct val="100000"/>
              <a:buFont typeface="Arial"/>
              <a:buChar char="•"/>
              <a:defRPr sz="3300">
                <a:latin typeface="+mn-lt"/>
                <a:ea typeface="+mn-ea"/>
                <a:cs typeface="+mn-cs"/>
                <a:sym typeface="Calibri"/>
              </a:defRPr>
            </a:pPr>
            <a:r>
              <a:rPr dirty="0"/>
              <a:t>ICC Kyoto was designed </a:t>
            </a:r>
            <a:r>
              <a:rPr lang="en-US" dirty="0"/>
              <a:t>for </a:t>
            </a:r>
            <a:r>
              <a:rPr dirty="0"/>
              <a:t>“humans gathering and conversing within nature</a:t>
            </a:r>
            <a:r>
              <a:rPr lang="en-US" dirty="0"/>
              <a:t>,</a:t>
            </a:r>
            <a:r>
              <a:rPr dirty="0"/>
              <a:t>” and it has a Japanese garden that borrows the scenery of the picturesque Lake </a:t>
            </a:r>
            <a:r>
              <a:rPr dirty="0" err="1"/>
              <a:t>Takaragaike</a:t>
            </a:r>
            <a:r>
              <a:rPr dirty="0"/>
              <a:t>. </a:t>
            </a:r>
          </a:p>
          <a:p>
            <a:pPr marL="341042" indent="-341042" defTabSz="1810511">
              <a:buSzPct val="100000"/>
              <a:buFont typeface="Arial"/>
              <a:buChar char="•"/>
              <a:defRPr sz="3300">
                <a:latin typeface="+mn-lt"/>
                <a:ea typeface="+mn-ea"/>
                <a:cs typeface="+mn-cs"/>
                <a:sym typeface="Calibri"/>
              </a:defRPr>
            </a:pPr>
            <a:endParaRPr dirty="0"/>
          </a:p>
          <a:p>
            <a:pPr marL="341042" indent="-341042" defTabSz="1810511">
              <a:buSzPct val="100000"/>
              <a:buFont typeface="Arial"/>
              <a:buChar char="•"/>
              <a:defRPr sz="3300">
                <a:latin typeface="+mn-lt"/>
                <a:ea typeface="+mn-ea"/>
                <a:cs typeface="+mn-cs"/>
                <a:sym typeface="Calibri"/>
              </a:defRPr>
            </a:pPr>
            <a:r>
              <a:rPr dirty="0"/>
              <a:t>ICC Kyoto has welcomed 12,000,000 guests since it’s opening, and recently opened a multi-purpose New Hall in 2018.</a:t>
            </a:r>
          </a:p>
        </p:txBody>
      </p:sp>
      <p:pic>
        <p:nvPicPr>
          <p:cNvPr id="256" name="Picture 2" descr="Picture 2"/>
          <p:cNvPicPr>
            <a:picLocks noGrp="1" noChangeAspect="1"/>
          </p:cNvPicPr>
          <p:nvPr>
            <p:ph type="pic" idx="21"/>
          </p:nvPr>
        </p:nvPicPr>
        <p:blipFill>
          <a:blip r:embed="rId2"/>
          <a:srcRect t="5872" b="5872"/>
          <a:stretch>
            <a:fillRect/>
          </a:stretch>
        </p:blipFill>
        <p:spPr>
          <a:xfrm>
            <a:off x="2971800" y="3077747"/>
            <a:ext cx="8001001" cy="4704525"/>
          </a:xfrm>
          <a:prstGeom prst="rect">
            <a:avLst/>
          </a:prstGeom>
        </p:spPr>
      </p:pic>
      <p:pic>
        <p:nvPicPr>
          <p:cNvPr id="257" name="Picture 4" descr="Picture 4"/>
          <p:cNvPicPr>
            <a:picLocks noGrp="1" noChangeAspect="1"/>
          </p:cNvPicPr>
          <p:nvPr>
            <p:ph type="pic" idx="22"/>
          </p:nvPr>
        </p:nvPicPr>
        <p:blipFill>
          <a:blip r:embed="rId3"/>
          <a:srcRect t="5914" b="5914"/>
          <a:stretch>
            <a:fillRect/>
          </a:stretch>
        </p:blipFill>
        <p:spPr>
          <a:xfrm>
            <a:off x="2971800" y="8203096"/>
            <a:ext cx="8001001" cy="4704524"/>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タイトル 1"/>
          <p:cNvSpPr txBox="1">
            <a:spLocks noGrp="1"/>
          </p:cNvSpPr>
          <p:nvPr>
            <p:ph type="title"/>
          </p:nvPr>
        </p:nvSpPr>
        <p:spPr>
          <a:xfrm>
            <a:off x="1219200" y="808382"/>
            <a:ext cx="21945600" cy="1229970"/>
          </a:xfrm>
          <a:prstGeom prst="rect">
            <a:avLst/>
          </a:prstGeom>
        </p:spPr>
        <p:txBody>
          <a:bodyPr/>
          <a:lstStyle/>
          <a:p>
            <a:r>
              <a:t>Exhibition Associations in Japan</a:t>
            </a:r>
          </a:p>
        </p:txBody>
      </p:sp>
      <p:sp>
        <p:nvSpPr>
          <p:cNvPr id="260" name="テキスト プレースホルダー 8"/>
          <p:cNvSpPr txBox="1">
            <a:spLocks noGrp="1"/>
          </p:cNvSpPr>
          <p:nvPr>
            <p:ph type="body" sz="quarter" idx="1"/>
          </p:nvPr>
        </p:nvSpPr>
        <p:spPr>
          <a:xfrm>
            <a:off x="1219200" y="1905000"/>
            <a:ext cx="21945600" cy="535816"/>
          </a:xfrm>
          <a:prstGeom prst="rect">
            <a:avLst/>
          </a:prstGeom>
        </p:spPr>
        <p:txBody>
          <a:bodyPr>
            <a:normAutofit fontScale="92500" lnSpcReduction="10000"/>
          </a:bodyPr>
          <a:lstStyle/>
          <a:p>
            <a:pPr defTabSz="1578803">
              <a:spcBef>
                <a:spcPts val="1100"/>
              </a:spcBef>
              <a:defRPr sz="2716"/>
            </a:pPr>
            <a:endParaRPr/>
          </a:p>
        </p:txBody>
      </p:sp>
      <p:sp>
        <p:nvSpPr>
          <p:cNvPr id="261" name="コンテンツ プレースホルダー 3"/>
          <p:cNvSpPr txBox="1"/>
          <p:nvPr/>
        </p:nvSpPr>
        <p:spPr>
          <a:xfrm>
            <a:off x="11622155" y="3048000"/>
            <a:ext cx="9766856" cy="9829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344488" indent="-344488">
              <a:spcBef>
                <a:spcPts val="1400"/>
              </a:spcBef>
              <a:buSzPct val="100000"/>
              <a:buFont typeface="Arial"/>
              <a:buChar char="•"/>
              <a:defRPr sz="3400">
                <a:latin typeface="+mn-lt"/>
                <a:ea typeface="+mn-ea"/>
                <a:cs typeface="+mn-cs"/>
                <a:sym typeface="Calibri"/>
              </a:defRPr>
            </a:pPr>
            <a:r>
              <a:rPr dirty="0"/>
              <a:t>The Japan Exhibition Association (JEXA) was founded in 1967 as the "Harumi Council," by a group of exhibition organizers. The council gained general corporate judicial personality in 2013, and currently has over 300 members consisting of organizers, show venue management and service</a:t>
            </a:r>
            <a:r>
              <a:rPr lang="en-US" dirty="0"/>
              <a:t> companies</a:t>
            </a:r>
            <a:r>
              <a:rPr dirty="0"/>
              <a:t>, and supporting enterprises. </a:t>
            </a:r>
            <a:r>
              <a:rPr dirty="0">
                <a:solidFill>
                  <a:srgbClr val="E46C0A"/>
                </a:solidFill>
              </a:rPr>
              <a:t>(https://www.nittenkyo.ne.jp/en)</a:t>
            </a:r>
          </a:p>
          <a:p>
            <a:pPr marL="344488" indent="-344488">
              <a:spcBef>
                <a:spcPts val="1400"/>
              </a:spcBef>
              <a:buSzPct val="100000"/>
              <a:buFont typeface="Arial"/>
              <a:buChar char="•"/>
              <a:defRPr sz="3400">
                <a:latin typeface="+mn-lt"/>
                <a:ea typeface="+mn-ea"/>
                <a:cs typeface="+mn-cs"/>
                <a:sym typeface="Calibri"/>
              </a:defRPr>
            </a:pPr>
            <a:endParaRPr dirty="0">
              <a:solidFill>
                <a:srgbClr val="E46C0A"/>
              </a:solidFill>
            </a:endParaRPr>
          </a:p>
          <a:p>
            <a:pPr marL="344488" indent="-344488">
              <a:spcBef>
                <a:spcPts val="1400"/>
              </a:spcBef>
              <a:buSzPct val="100000"/>
              <a:buFont typeface="Arial"/>
              <a:buChar char="•"/>
              <a:defRPr sz="3400">
                <a:latin typeface="+mn-lt"/>
                <a:ea typeface="+mn-ea"/>
                <a:cs typeface="+mn-cs"/>
                <a:sym typeface="Calibri"/>
              </a:defRPr>
            </a:pPr>
            <a:r>
              <a:rPr dirty="0"/>
              <a:t>The Kitakyushu Convention and Visitors Association is dedicated to fostering industrial developments and promoting trade in Western Japan by presenting industrial products. The association aims at invigorating the region’s economy and promoting its culture by inviting and supporting conventions in Kitakyushu City. </a:t>
            </a:r>
            <a:r>
              <a:rPr dirty="0">
                <a:solidFill>
                  <a:srgbClr val="E46C0A"/>
                </a:solidFill>
              </a:rPr>
              <a:t>(https://hello-kitakyushu.or.jp/en/)</a:t>
            </a:r>
          </a:p>
        </p:txBody>
      </p:sp>
      <p:grpSp>
        <p:nvGrpSpPr>
          <p:cNvPr id="264" name="Picture 2"/>
          <p:cNvGrpSpPr/>
          <p:nvPr/>
        </p:nvGrpSpPr>
        <p:grpSpPr>
          <a:xfrm>
            <a:off x="2965450" y="3071396"/>
            <a:ext cx="8013701" cy="4717227"/>
            <a:chOff x="0" y="0"/>
            <a:chExt cx="8013700" cy="4717225"/>
          </a:xfrm>
        </p:grpSpPr>
        <p:pic>
          <p:nvPicPr>
            <p:cNvPr id="262" name="image25.jpeg" descr="image25.jpeg"/>
            <p:cNvPicPr>
              <a:picLocks noChangeAspect="1"/>
            </p:cNvPicPr>
            <p:nvPr/>
          </p:nvPicPr>
          <p:blipFill>
            <a:blip r:embed="rId2"/>
            <a:stretch>
              <a:fillRect/>
            </a:stretch>
          </p:blipFill>
          <p:spPr>
            <a:xfrm>
              <a:off x="1225557" y="279013"/>
              <a:ext cx="5562587" cy="3943078"/>
            </a:xfrm>
            <a:prstGeom prst="rect">
              <a:avLst/>
            </a:prstGeom>
            <a:ln w="12700" cap="flat">
              <a:noFill/>
              <a:miter lim="400000"/>
            </a:ln>
            <a:effectLst/>
          </p:spPr>
        </p:pic>
        <p:sp>
          <p:nvSpPr>
            <p:cNvPr id="263" name="Rectangle"/>
            <p:cNvSpPr/>
            <p:nvPr/>
          </p:nvSpPr>
          <p:spPr>
            <a:xfrm>
              <a:off x="0" y="-1"/>
              <a:ext cx="8013701" cy="4717227"/>
            </a:xfrm>
            <a:prstGeom prst="rect">
              <a:avLst/>
            </a:prstGeom>
            <a:noFill/>
            <a:ln w="12700" cap="flat">
              <a:solidFill>
                <a:srgbClr val="808080"/>
              </a:solidFill>
              <a:prstDash val="solid"/>
              <a:miter lim="400000"/>
            </a:ln>
            <a:effectLst/>
          </p:spPr>
          <p:txBody>
            <a:bodyPr wrap="square" lIns="91436" tIns="91436" rIns="91436" bIns="91436" numCol="1" anchor="ctr">
              <a:noAutofit/>
            </a:bodyPr>
            <a:lstStyle/>
            <a:p>
              <a:pPr>
                <a:defRPr>
                  <a:latin typeface="+mn-lt"/>
                  <a:ea typeface="+mn-ea"/>
                  <a:cs typeface="+mn-cs"/>
                  <a:sym typeface="Calibri"/>
                </a:defRPr>
              </a:pPr>
              <a:endParaRPr/>
            </a:p>
          </p:txBody>
        </p:sp>
      </p:grpSp>
      <p:pic>
        <p:nvPicPr>
          <p:cNvPr id="265" name="Picture 6" descr="Picture 6"/>
          <p:cNvPicPr>
            <a:picLocks noGrp="1" noChangeAspect="1"/>
          </p:cNvPicPr>
          <p:nvPr>
            <p:ph type="pic" idx="22"/>
          </p:nvPr>
        </p:nvPicPr>
        <p:blipFill>
          <a:blip r:embed="rId3"/>
          <a:srcRect t="992" b="992"/>
          <a:stretch>
            <a:fillRect/>
          </a:stretch>
        </p:blipFill>
        <p:spPr>
          <a:xfrm>
            <a:off x="2971800" y="8203096"/>
            <a:ext cx="8001001" cy="4704524"/>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テキスト プレースホルダー 1"/>
          <p:cNvSpPr txBox="1">
            <a:spLocks noGrp="1"/>
          </p:cNvSpPr>
          <p:nvPr>
            <p:ph type="body" sz="quarter" idx="1"/>
          </p:nvPr>
        </p:nvSpPr>
        <p:spPr>
          <a:xfrm>
            <a:off x="2916237" y="4905995"/>
            <a:ext cx="12655553" cy="1414464"/>
          </a:xfrm>
          <a:prstGeom prst="rect">
            <a:avLst/>
          </a:prstGeom>
        </p:spPr>
        <p:txBody>
          <a:bodyPr/>
          <a:lstStyle/>
          <a:p>
            <a:r>
              <a:t>Exhibition Facts and Figures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タイトル 1"/>
          <p:cNvSpPr txBox="1">
            <a:spLocks noGrp="1"/>
          </p:cNvSpPr>
          <p:nvPr>
            <p:ph type="title"/>
          </p:nvPr>
        </p:nvSpPr>
        <p:spPr>
          <a:xfrm>
            <a:off x="3962400" y="808380"/>
            <a:ext cx="16459200" cy="1192699"/>
          </a:xfrm>
          <a:prstGeom prst="rect">
            <a:avLst/>
          </a:prstGeom>
        </p:spPr>
        <p:txBody>
          <a:bodyPr/>
          <a:lstStyle/>
          <a:p>
            <a:r>
              <a:t>General Information</a:t>
            </a:r>
          </a:p>
        </p:txBody>
      </p:sp>
      <p:sp>
        <p:nvSpPr>
          <p:cNvPr id="270" name="Content Placeholder 3"/>
          <p:cNvSpPr txBox="1"/>
          <p:nvPr/>
        </p:nvSpPr>
        <p:spPr>
          <a:xfrm>
            <a:off x="1219200" y="2759821"/>
            <a:ext cx="21945600" cy="988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p>
            <a:pPr marL="685800" indent="-685800">
              <a:spcBef>
                <a:spcPts val="800"/>
              </a:spcBef>
              <a:buSzPct val="100000"/>
              <a:buFont typeface="Arial"/>
              <a:buChar char="•"/>
              <a:defRPr sz="3200">
                <a:latin typeface="+mn-lt"/>
                <a:ea typeface="+mn-ea"/>
                <a:cs typeface="+mn-cs"/>
                <a:sym typeface="Calibri"/>
              </a:defRPr>
            </a:pPr>
            <a:r>
              <a:rPr dirty="0"/>
              <a:t>Who are the</a:t>
            </a:r>
            <a:r>
              <a:rPr lang="en-US" dirty="0"/>
              <a:t> typical</a:t>
            </a:r>
            <a:r>
              <a:rPr dirty="0"/>
              <a:t> organizers</a:t>
            </a:r>
            <a:r>
              <a:rPr lang="en-US" dirty="0"/>
              <a:t>?</a:t>
            </a:r>
            <a:endParaRPr dirty="0"/>
          </a:p>
          <a:p>
            <a:pPr marL="685800" indent="-685800">
              <a:spcBef>
                <a:spcPts val="800"/>
              </a:spcBef>
              <a:buSzPct val="100000"/>
              <a:buFont typeface="Calibri"/>
              <a:buChar char="✓"/>
              <a:defRPr sz="3200">
                <a:solidFill>
                  <a:srgbClr val="E46C0A"/>
                </a:solidFill>
                <a:latin typeface="+mn-lt"/>
                <a:ea typeface="+mn-ea"/>
                <a:cs typeface="+mn-cs"/>
                <a:sym typeface="Calibri"/>
              </a:defRPr>
            </a:pPr>
            <a:r>
              <a:rPr dirty="0"/>
              <a:t>The local industrial associations are</a:t>
            </a:r>
            <a:r>
              <a:rPr lang="en-US" dirty="0"/>
              <a:t> usually</a:t>
            </a:r>
            <a:r>
              <a:rPr dirty="0"/>
              <a:t> the organizers.</a:t>
            </a:r>
          </a:p>
          <a:p>
            <a:pPr marL="685800" indent="-685800">
              <a:spcBef>
                <a:spcPts val="800"/>
              </a:spcBef>
              <a:buSzPct val="100000"/>
              <a:buFont typeface="Arial"/>
              <a:buChar char="•"/>
              <a:defRPr sz="3200">
                <a:latin typeface="+mn-lt"/>
                <a:ea typeface="+mn-ea"/>
                <a:cs typeface="+mn-cs"/>
                <a:sym typeface="Calibri"/>
              </a:defRPr>
            </a:pPr>
            <a:r>
              <a:rPr dirty="0"/>
              <a:t>Which services are typically handled by the organizers and which can you subcontract?</a:t>
            </a:r>
          </a:p>
          <a:p>
            <a:pPr marL="685800" indent="-685800">
              <a:spcBef>
                <a:spcPts val="800"/>
              </a:spcBef>
              <a:buSzPct val="100000"/>
              <a:buFont typeface="Calibri"/>
              <a:buChar char="✓"/>
              <a:defRPr sz="3200">
                <a:solidFill>
                  <a:srgbClr val="E46C0A"/>
                </a:solidFill>
                <a:latin typeface="+mn-lt"/>
                <a:ea typeface="+mn-ea"/>
                <a:cs typeface="+mn-cs"/>
                <a:sym typeface="Calibri"/>
              </a:defRPr>
            </a:pPr>
            <a:r>
              <a:rPr dirty="0"/>
              <a:t>Most services are handled by the show organizers. Only areas which require construction are handled by the contractors.</a:t>
            </a:r>
          </a:p>
          <a:p>
            <a:pPr marL="685800" indent="-685800">
              <a:spcBef>
                <a:spcPts val="800"/>
              </a:spcBef>
              <a:buSzPct val="100000"/>
              <a:buFont typeface="Arial"/>
              <a:buChar char="•"/>
              <a:defRPr sz="3200">
                <a:latin typeface="+mn-lt"/>
                <a:ea typeface="+mn-ea"/>
                <a:cs typeface="+mn-cs"/>
                <a:sym typeface="Calibri"/>
              </a:defRPr>
            </a:pPr>
            <a:r>
              <a:rPr dirty="0"/>
              <a:t>Are there unions to be dealt with?  If so, who and where?</a:t>
            </a:r>
          </a:p>
          <a:p>
            <a:pPr marL="685800" indent="-685800">
              <a:spcBef>
                <a:spcPts val="800"/>
              </a:spcBef>
              <a:buSzPct val="100000"/>
              <a:buFont typeface="Calibri"/>
              <a:buChar char="✓"/>
              <a:defRPr sz="3200">
                <a:solidFill>
                  <a:srgbClr val="E46C0A"/>
                </a:solidFill>
                <a:latin typeface="+mn-lt"/>
                <a:ea typeface="+mn-ea"/>
                <a:cs typeface="+mn-cs"/>
                <a:sym typeface="Calibri"/>
              </a:defRPr>
            </a:pPr>
            <a:r>
              <a:rPr dirty="0"/>
              <a:t>There are no unions, however there are worker`s organizations which dictate working hours and  breaks as based upon national labor laws.</a:t>
            </a:r>
          </a:p>
          <a:p>
            <a:pPr marL="685800" indent="-685800">
              <a:spcBef>
                <a:spcPts val="800"/>
              </a:spcBef>
              <a:buSzPct val="100000"/>
              <a:buFont typeface="Arial"/>
              <a:buChar char="•"/>
              <a:defRPr sz="3200">
                <a:latin typeface="+mn-lt"/>
                <a:ea typeface="+mn-ea"/>
                <a:cs typeface="+mn-cs"/>
                <a:sym typeface="Calibri"/>
              </a:defRPr>
            </a:pPr>
            <a:r>
              <a:rPr lang="en-US" dirty="0"/>
              <a:t>What about rigging</a:t>
            </a:r>
            <a:r>
              <a:rPr dirty="0"/>
              <a:t>?</a:t>
            </a:r>
          </a:p>
          <a:p>
            <a:pPr marL="685800" indent="-685800">
              <a:spcBef>
                <a:spcPts val="800"/>
              </a:spcBef>
              <a:buSzPct val="100000"/>
              <a:buFont typeface="Calibri"/>
              <a:buChar char="✓"/>
              <a:defRPr sz="3200">
                <a:solidFill>
                  <a:srgbClr val="E46C0A"/>
                </a:solidFill>
                <a:latin typeface="+mn-lt"/>
                <a:ea typeface="+mn-ea"/>
                <a:cs typeface="+mn-cs"/>
                <a:sym typeface="Calibri"/>
              </a:defRPr>
            </a:pPr>
            <a:r>
              <a:rPr dirty="0"/>
              <a:t>Rigging is very rarely permitted. Check the exhibitor manual to see if it’s allowed. These three shows allow rigging in certain instances (if your booth is at least a certain size, for example): CEATEC Japan, The Tokyo Game Show</a:t>
            </a:r>
            <a:r>
              <a:rPr lang="en-US" dirty="0"/>
              <a:t>.</a:t>
            </a:r>
            <a:r>
              <a:rPr dirty="0"/>
              <a:t> and the Tokyo Motor Show.</a:t>
            </a:r>
          </a:p>
          <a:p>
            <a:pPr marL="685800" indent="-685800">
              <a:spcBef>
                <a:spcPts val="800"/>
              </a:spcBef>
              <a:buSzPct val="100000"/>
              <a:buFont typeface="Arial"/>
              <a:buChar char="•"/>
              <a:defRPr sz="3200">
                <a:latin typeface="+mn-lt"/>
                <a:ea typeface="+mn-ea"/>
                <a:cs typeface="+mn-cs"/>
                <a:sym typeface="Calibri"/>
              </a:defRPr>
            </a:pPr>
            <a:r>
              <a:rPr dirty="0"/>
              <a:t>How are move in/move outs handled?</a:t>
            </a:r>
          </a:p>
          <a:p>
            <a:pPr marL="685800" indent="-685800">
              <a:spcBef>
                <a:spcPts val="800"/>
              </a:spcBef>
              <a:buSzPct val="100000"/>
              <a:buFont typeface="Calibri"/>
              <a:buChar char="✓"/>
              <a:defRPr sz="3200">
                <a:solidFill>
                  <a:srgbClr val="E46C0A"/>
                </a:solidFill>
                <a:latin typeface="+mn-lt"/>
                <a:ea typeface="+mn-ea"/>
                <a:cs typeface="+mn-cs"/>
                <a:sym typeface="Calibri"/>
              </a:defRPr>
            </a:pPr>
            <a:r>
              <a:rPr dirty="0"/>
              <a:t>Most shows allow 2-3 days for set up.  Dismantle times can range from a few hours to a </a:t>
            </a:r>
            <a:r>
              <a:rPr lang="en-US" dirty="0"/>
              <a:t>few </a:t>
            </a:r>
            <a:r>
              <a:rPr dirty="0"/>
              <a:t>days.</a:t>
            </a:r>
          </a:p>
          <a:p>
            <a:pPr marL="685800" indent="-685800">
              <a:spcBef>
                <a:spcPts val="800"/>
              </a:spcBef>
              <a:buSzPct val="100000"/>
              <a:buFont typeface="Arial"/>
              <a:buChar char="•"/>
              <a:defRPr sz="3200">
                <a:latin typeface="+mn-lt"/>
                <a:ea typeface="+mn-ea"/>
                <a:cs typeface="+mn-cs"/>
                <a:sym typeface="Calibri"/>
              </a:defRPr>
            </a:pPr>
            <a:r>
              <a:rPr lang="en-US" dirty="0"/>
              <a:t>Are there he</a:t>
            </a:r>
            <a:r>
              <a:rPr dirty="0"/>
              <a:t>alth and </a:t>
            </a:r>
            <a:r>
              <a:rPr lang="en-US" dirty="0"/>
              <a:t>s</a:t>
            </a:r>
            <a:r>
              <a:rPr dirty="0"/>
              <a:t>afety standards</a:t>
            </a:r>
          </a:p>
          <a:p>
            <a:pPr marL="685800" indent="-685800">
              <a:spcBef>
                <a:spcPts val="800"/>
              </a:spcBef>
              <a:buSzPct val="100000"/>
              <a:buFont typeface="Calibri"/>
              <a:buChar char="✓"/>
              <a:defRPr sz="3200">
                <a:solidFill>
                  <a:srgbClr val="E46C0A"/>
                </a:solidFill>
                <a:latin typeface="+mn-lt"/>
                <a:ea typeface="+mn-ea"/>
                <a:cs typeface="+mn-cs"/>
                <a:sym typeface="Calibri"/>
              </a:defRPr>
            </a:pPr>
            <a:r>
              <a:rPr dirty="0"/>
              <a:t>Your booth must comply with the Building Standards Act and Construction Contractors Law. </a:t>
            </a:r>
          </a:p>
          <a:p>
            <a:pPr marL="685800" indent="-685800">
              <a:spcBef>
                <a:spcPts val="800"/>
              </a:spcBef>
              <a:buSzPct val="100000"/>
              <a:buFont typeface="Arial"/>
              <a:buChar char="•"/>
              <a:defRPr sz="3200">
                <a:latin typeface="+mn-lt"/>
                <a:ea typeface="+mn-ea"/>
                <a:cs typeface="+mn-cs"/>
                <a:sym typeface="Calibri"/>
              </a:defRPr>
            </a:pPr>
            <a:r>
              <a:rPr lang="en-US" dirty="0"/>
              <a:t>Do exhibitors need b</a:t>
            </a:r>
            <a:r>
              <a:rPr dirty="0"/>
              <a:t>uilding permissions?</a:t>
            </a:r>
          </a:p>
          <a:p>
            <a:pPr marL="685800" indent="-685800">
              <a:spcBef>
                <a:spcPts val="800"/>
              </a:spcBef>
              <a:buSzPct val="100000"/>
              <a:buFont typeface="Calibri"/>
              <a:buChar char="✓"/>
              <a:defRPr sz="3200">
                <a:solidFill>
                  <a:srgbClr val="E46C0A"/>
                </a:solidFill>
                <a:latin typeface="+mn-lt"/>
                <a:ea typeface="+mn-ea"/>
                <a:cs typeface="+mn-cs"/>
                <a:sym typeface="Calibri"/>
              </a:defRPr>
            </a:pPr>
            <a:r>
              <a:rPr dirty="0"/>
              <a:t>There are two kinds of </a:t>
            </a:r>
            <a:r>
              <a:rPr lang="en-US" dirty="0"/>
              <a:t>construction c</a:t>
            </a:r>
            <a:r>
              <a:rPr dirty="0"/>
              <a:t>ontractor licenses.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タイトル 1"/>
          <p:cNvSpPr txBox="1">
            <a:spLocks noGrp="1"/>
          </p:cNvSpPr>
          <p:nvPr>
            <p:ph type="title"/>
          </p:nvPr>
        </p:nvSpPr>
        <p:spPr>
          <a:xfrm>
            <a:off x="3962400" y="808380"/>
            <a:ext cx="16459200" cy="1192699"/>
          </a:xfrm>
          <a:prstGeom prst="rect">
            <a:avLst/>
          </a:prstGeom>
        </p:spPr>
        <p:txBody>
          <a:bodyPr/>
          <a:lstStyle/>
          <a:p>
            <a:r>
              <a:t>Electrics and Electricity</a:t>
            </a:r>
          </a:p>
        </p:txBody>
      </p:sp>
      <p:sp>
        <p:nvSpPr>
          <p:cNvPr id="275" name="Inhaltsplatzhalter 2"/>
          <p:cNvSpPr txBox="1"/>
          <p:nvPr/>
        </p:nvSpPr>
        <p:spPr>
          <a:xfrm>
            <a:off x="1219200" y="2743200"/>
            <a:ext cx="21945600" cy="5309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marL="685800" indent="-685800">
              <a:spcBef>
                <a:spcPts val="800"/>
              </a:spcBef>
              <a:buSzPct val="100000"/>
              <a:buFont typeface="Arial"/>
              <a:buChar char="•"/>
              <a:defRPr>
                <a:latin typeface="+mn-lt"/>
                <a:ea typeface="+mn-ea"/>
                <a:cs typeface="+mn-cs"/>
                <a:sym typeface="Calibri"/>
              </a:defRPr>
            </a:pPr>
            <a:r>
              <a:rPr lang="en-US" dirty="0"/>
              <a:t>What is the t</a:t>
            </a:r>
            <a:r>
              <a:rPr dirty="0"/>
              <a:t>ypical </a:t>
            </a:r>
            <a:r>
              <a:rPr lang="en-US" dirty="0"/>
              <a:t>v</a:t>
            </a:r>
            <a:r>
              <a:rPr dirty="0"/>
              <a:t>oltage (110/220v)?</a:t>
            </a:r>
            <a:endParaRPr sz="6400" dirty="0"/>
          </a:p>
          <a:p>
            <a:pPr marL="571500" indent="-571500">
              <a:spcBef>
                <a:spcPts val="800"/>
              </a:spcBef>
              <a:buSzPct val="100000"/>
              <a:buFont typeface="Calibri"/>
              <a:buChar char="✓"/>
              <a:defRPr>
                <a:solidFill>
                  <a:srgbClr val="E46C0A"/>
                </a:solidFill>
                <a:latin typeface="+mn-lt"/>
                <a:ea typeface="+mn-ea"/>
                <a:cs typeface="+mn-cs"/>
                <a:sym typeface="Calibri"/>
              </a:defRPr>
            </a:pPr>
            <a:r>
              <a:rPr dirty="0"/>
              <a:t>100V(S), 200V(S single phase), and 200V (3 phase). Please note Eastern Japan is 50hz and Western Japan is 60hz.</a:t>
            </a:r>
          </a:p>
          <a:p>
            <a:pPr marL="685800" indent="-685800">
              <a:spcBef>
                <a:spcPts val="800"/>
              </a:spcBef>
              <a:buSzPct val="100000"/>
              <a:buFont typeface="Arial"/>
              <a:buChar char="•"/>
              <a:defRPr>
                <a:latin typeface="+mn-lt"/>
                <a:ea typeface="+mn-ea"/>
                <a:cs typeface="+mn-cs"/>
                <a:sym typeface="Calibri"/>
              </a:defRPr>
            </a:pPr>
            <a:r>
              <a:rPr dirty="0"/>
              <a:t>Do you need to have certified electricians?</a:t>
            </a:r>
          </a:p>
          <a:p>
            <a:pPr marL="685800" indent="-685800">
              <a:spcBef>
                <a:spcPts val="800"/>
              </a:spcBef>
              <a:buSzPct val="100000"/>
              <a:buFont typeface="Calibri"/>
              <a:buChar char="✓"/>
              <a:defRPr>
                <a:solidFill>
                  <a:srgbClr val="E46C0A"/>
                </a:solidFill>
                <a:latin typeface="+mn-lt"/>
                <a:ea typeface="+mn-ea"/>
                <a:cs typeface="+mn-cs"/>
                <a:sym typeface="Calibri"/>
              </a:defRPr>
            </a:pPr>
            <a:r>
              <a:rPr dirty="0"/>
              <a:t>Yes. Main power drops from the hall are performed by the official electrical contractor for the show.  Certified electricians are required for the secondary booth wiring.</a:t>
            </a:r>
          </a:p>
          <a:p>
            <a:pPr marL="685800" indent="-685800">
              <a:spcBef>
                <a:spcPts val="800"/>
              </a:spcBef>
              <a:buSzPct val="100000"/>
              <a:buFont typeface="Arial"/>
              <a:buChar char="•"/>
              <a:defRPr>
                <a:latin typeface="+mn-lt"/>
                <a:ea typeface="+mn-ea"/>
                <a:cs typeface="+mn-cs"/>
                <a:sym typeface="Calibri"/>
              </a:defRPr>
            </a:pPr>
            <a:r>
              <a:rPr dirty="0"/>
              <a:t>What are the standard plugs and sockets </a:t>
            </a:r>
          </a:p>
          <a:p>
            <a:pPr marL="685800" indent="-685800">
              <a:spcBef>
                <a:spcPts val="800"/>
              </a:spcBef>
              <a:buSzPct val="100000"/>
              <a:buFont typeface="Calibri"/>
              <a:buChar char="✓"/>
              <a:defRPr>
                <a:solidFill>
                  <a:srgbClr val="E46C0A"/>
                </a:solidFill>
                <a:latin typeface="+mn-lt"/>
                <a:ea typeface="+mn-ea"/>
                <a:cs typeface="+mn-cs"/>
                <a:sym typeface="Calibri"/>
              </a:defRPr>
            </a:pPr>
            <a:r>
              <a:rPr dirty="0"/>
              <a:t>A two</a:t>
            </a:r>
            <a:r>
              <a:rPr lang="en-US" dirty="0"/>
              <a:t>-</a:t>
            </a:r>
            <a:r>
              <a:rPr dirty="0"/>
              <a:t>blade plug is typical.  You will need to inform your supplier if you need a third pin ground.  Please arrange in advance if you need a transformer or other plug types (European, UK, etc.)</a:t>
            </a:r>
          </a:p>
        </p:txBody>
      </p:sp>
      <p:grpSp>
        <p:nvGrpSpPr>
          <p:cNvPr id="278" name="グループ化 2"/>
          <p:cNvGrpSpPr/>
          <p:nvPr/>
        </p:nvGrpSpPr>
        <p:grpSpPr>
          <a:xfrm>
            <a:off x="7048185" y="8794743"/>
            <a:ext cx="10287628" cy="2914651"/>
            <a:chOff x="-1" y="0"/>
            <a:chExt cx="10287627" cy="2914650"/>
          </a:xfrm>
        </p:grpSpPr>
        <p:pic>
          <p:nvPicPr>
            <p:cNvPr id="276" name="図 4" descr="図 4"/>
            <p:cNvPicPr>
              <a:picLocks noChangeAspect="1"/>
            </p:cNvPicPr>
            <p:nvPr/>
          </p:nvPicPr>
          <p:blipFill>
            <a:blip r:embed="rId2"/>
            <a:stretch>
              <a:fillRect/>
            </a:stretch>
          </p:blipFill>
          <p:spPr>
            <a:xfrm>
              <a:off x="-2" y="0"/>
              <a:ext cx="5181603" cy="2914651"/>
            </a:xfrm>
            <a:prstGeom prst="rect">
              <a:avLst/>
            </a:prstGeom>
            <a:ln w="12700" cap="flat">
              <a:noFill/>
              <a:miter lim="400000"/>
            </a:ln>
            <a:effectLst/>
          </p:spPr>
        </p:pic>
        <p:pic>
          <p:nvPicPr>
            <p:cNvPr id="277" name="図 8" descr="図 8"/>
            <p:cNvPicPr>
              <a:picLocks noChangeAspect="1"/>
            </p:cNvPicPr>
            <p:nvPr/>
          </p:nvPicPr>
          <p:blipFill>
            <a:blip r:embed="rId3"/>
            <a:stretch>
              <a:fillRect/>
            </a:stretch>
          </p:blipFill>
          <p:spPr>
            <a:xfrm>
              <a:off x="5486400" y="0"/>
              <a:ext cx="4801226" cy="2914651"/>
            </a:xfrm>
            <a:prstGeom prst="rect">
              <a:avLst/>
            </a:prstGeom>
            <a:ln w="12700" cap="flat">
              <a:noFill/>
              <a:miter lim="400000"/>
            </a:ln>
            <a:effectLst/>
          </p:spPr>
        </p:pic>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タイトル 1"/>
          <p:cNvSpPr txBox="1">
            <a:spLocks noGrp="1"/>
          </p:cNvSpPr>
          <p:nvPr>
            <p:ph type="title"/>
          </p:nvPr>
        </p:nvSpPr>
        <p:spPr>
          <a:xfrm>
            <a:off x="3962400" y="808380"/>
            <a:ext cx="16459200" cy="1192699"/>
          </a:xfrm>
          <a:prstGeom prst="rect">
            <a:avLst/>
          </a:prstGeom>
        </p:spPr>
        <p:txBody>
          <a:bodyPr/>
          <a:lstStyle/>
          <a:p>
            <a:r>
              <a:t>Materials Usage</a:t>
            </a:r>
          </a:p>
        </p:txBody>
      </p:sp>
      <p:sp>
        <p:nvSpPr>
          <p:cNvPr id="281" name="Content Placeholder 2"/>
          <p:cNvSpPr txBox="1"/>
          <p:nvPr/>
        </p:nvSpPr>
        <p:spPr>
          <a:xfrm>
            <a:off x="1219200" y="2791968"/>
            <a:ext cx="21945600" cy="64427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p>
            <a:pPr marL="685800" indent="-685800">
              <a:spcBef>
                <a:spcPts val="800"/>
              </a:spcBef>
              <a:buSzPct val="100000"/>
              <a:buFont typeface="Arial"/>
              <a:buChar char="•"/>
              <a:defRPr>
                <a:latin typeface="+mn-lt"/>
                <a:ea typeface="+mn-ea"/>
                <a:cs typeface="+mn-cs"/>
                <a:sym typeface="Calibri"/>
              </a:defRPr>
            </a:pPr>
            <a:r>
              <a:rPr lang="en-US" dirty="0"/>
              <a:t>What type of carpet should exhibitors expect?</a:t>
            </a:r>
            <a:endParaRPr sz="6400" dirty="0"/>
          </a:p>
          <a:p>
            <a:pPr marL="685800" indent="-685800">
              <a:spcBef>
                <a:spcPts val="800"/>
              </a:spcBef>
              <a:buSzPct val="100000"/>
              <a:buFont typeface="Calibri"/>
              <a:buChar char="✓"/>
              <a:defRPr>
                <a:solidFill>
                  <a:srgbClr val="E46C0A"/>
                </a:solidFill>
                <a:latin typeface="+mn-lt"/>
                <a:ea typeface="+mn-ea"/>
                <a:cs typeface="+mn-cs"/>
                <a:sym typeface="Calibri"/>
              </a:defRPr>
            </a:pPr>
            <a:r>
              <a:rPr dirty="0"/>
              <a:t>Needle Punch Carpet (exhibition standard), US$18-24/sqm including installation</a:t>
            </a:r>
            <a:endParaRPr sz="6400" dirty="0"/>
          </a:p>
          <a:p>
            <a:pPr marL="685800" indent="-685800">
              <a:spcBef>
                <a:spcPts val="800"/>
              </a:spcBef>
              <a:buSzPct val="100000"/>
              <a:buFont typeface="Arial"/>
              <a:buChar char="•"/>
              <a:defRPr>
                <a:latin typeface="+mn-lt"/>
                <a:ea typeface="+mn-ea"/>
                <a:cs typeface="+mn-cs"/>
                <a:sym typeface="Calibri"/>
              </a:defRPr>
            </a:pPr>
            <a:r>
              <a:rPr lang="en-US" dirty="0"/>
              <a:t>Are r</a:t>
            </a:r>
            <a:r>
              <a:rPr dirty="0"/>
              <a:t>aised floor</a:t>
            </a:r>
            <a:r>
              <a:rPr lang="en-US" dirty="0"/>
              <a:t>s typical?</a:t>
            </a:r>
          </a:p>
          <a:p>
            <a:pPr marL="685800" indent="-685800">
              <a:spcBef>
                <a:spcPts val="800"/>
              </a:spcBef>
              <a:buSzPct val="100000"/>
              <a:buFont typeface="Arial"/>
              <a:buChar char="•"/>
              <a:defRPr>
                <a:latin typeface="+mn-lt"/>
                <a:ea typeface="+mn-ea"/>
                <a:cs typeface="+mn-cs"/>
                <a:sym typeface="Calibri"/>
              </a:defRPr>
            </a:pPr>
            <a:r>
              <a:rPr lang="en-US" dirty="0">
                <a:solidFill>
                  <a:schemeClr val="accent2"/>
                </a:solidFill>
              </a:rPr>
              <a:t>They are not typical. If used, t</a:t>
            </a:r>
            <a:r>
              <a:rPr dirty="0">
                <a:solidFill>
                  <a:schemeClr val="accent2"/>
                </a:solidFill>
              </a:rPr>
              <a:t>he standard height of rental raised flooring is 100mm. The cost varies, but is typically US$100/sqm. Check show regulations to see if disability access ramps are required.</a:t>
            </a:r>
            <a:endParaRPr sz="6400" dirty="0">
              <a:solidFill>
                <a:schemeClr val="accent2"/>
              </a:solidFill>
            </a:endParaRPr>
          </a:p>
          <a:p>
            <a:pPr marL="685800" indent="-685800">
              <a:spcBef>
                <a:spcPts val="800"/>
              </a:spcBef>
              <a:buSzPct val="100000"/>
              <a:buFont typeface="Arial"/>
              <a:buChar char="•"/>
              <a:defRPr>
                <a:latin typeface="+mn-lt"/>
                <a:ea typeface="+mn-ea"/>
                <a:cs typeface="+mn-cs"/>
                <a:sym typeface="Calibri"/>
              </a:defRPr>
            </a:pPr>
            <a:r>
              <a:rPr lang="en-US" dirty="0"/>
              <a:t>What s</a:t>
            </a:r>
            <a:r>
              <a:rPr dirty="0"/>
              <a:t>tandard US materials </a:t>
            </a:r>
            <a:r>
              <a:rPr lang="en-US" dirty="0"/>
              <a:t>are available</a:t>
            </a:r>
            <a:r>
              <a:rPr dirty="0"/>
              <a:t> in </a:t>
            </a:r>
            <a:r>
              <a:rPr lang="en-US" dirty="0"/>
              <a:t>Japan</a:t>
            </a:r>
            <a:r>
              <a:rPr dirty="0"/>
              <a:t>? </a:t>
            </a:r>
            <a:endParaRPr sz="6400" dirty="0"/>
          </a:p>
          <a:p>
            <a:pPr marL="685800" indent="-685800">
              <a:spcBef>
                <a:spcPts val="800"/>
              </a:spcBef>
              <a:buSzPct val="100000"/>
              <a:buFont typeface="Calibri"/>
              <a:buChar char="✓"/>
              <a:defRPr>
                <a:solidFill>
                  <a:srgbClr val="E46C0A"/>
                </a:solidFill>
                <a:latin typeface="+mn-lt"/>
                <a:ea typeface="+mn-ea"/>
                <a:cs typeface="+mn-cs"/>
                <a:sym typeface="Calibri"/>
              </a:defRPr>
            </a:pPr>
            <a:r>
              <a:rPr dirty="0"/>
              <a:t>The materials available in Japan are similar to the ones found in the US.</a:t>
            </a:r>
            <a:endParaRPr sz="6400" dirty="0"/>
          </a:p>
          <a:p>
            <a:pPr marL="685800" indent="-685800">
              <a:spcBef>
                <a:spcPts val="800"/>
              </a:spcBef>
              <a:buSzPct val="100000"/>
              <a:buFont typeface="Arial"/>
              <a:buChar char="•"/>
              <a:defRPr>
                <a:latin typeface="+mn-lt"/>
                <a:ea typeface="+mn-ea"/>
                <a:cs typeface="+mn-cs"/>
                <a:sym typeface="Calibri"/>
              </a:defRPr>
            </a:pPr>
            <a:r>
              <a:rPr dirty="0"/>
              <a:t>In your experience, are any materials particularly cheaper or more expensive in your country as compared to the US?</a:t>
            </a:r>
            <a:endParaRPr sz="6400" dirty="0"/>
          </a:p>
          <a:p>
            <a:pPr marL="685800" indent="-685800">
              <a:spcBef>
                <a:spcPts val="800"/>
              </a:spcBef>
              <a:buSzPct val="100000"/>
              <a:buFont typeface="Calibri"/>
              <a:buChar char="✓"/>
              <a:defRPr>
                <a:solidFill>
                  <a:srgbClr val="E46C0A"/>
                </a:solidFill>
                <a:latin typeface="+mn-lt"/>
                <a:ea typeface="+mn-ea"/>
                <a:cs typeface="+mn-cs"/>
                <a:sym typeface="Calibri"/>
              </a:defRPr>
            </a:pPr>
            <a:r>
              <a:rPr dirty="0"/>
              <a:t>Wall paper finishing for wooden made structures is less expensive in Japan compared to painting and laminating.</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タイトル 1"/>
          <p:cNvSpPr txBox="1">
            <a:spLocks noGrp="1"/>
          </p:cNvSpPr>
          <p:nvPr>
            <p:ph type="title"/>
          </p:nvPr>
        </p:nvSpPr>
        <p:spPr>
          <a:xfrm>
            <a:off x="3962400" y="808380"/>
            <a:ext cx="16459200" cy="1192699"/>
          </a:xfrm>
          <a:prstGeom prst="rect">
            <a:avLst/>
          </a:prstGeom>
        </p:spPr>
        <p:txBody>
          <a:bodyPr/>
          <a:lstStyle/>
          <a:p>
            <a:r>
              <a:t>Shopping Tips</a:t>
            </a:r>
          </a:p>
        </p:txBody>
      </p:sp>
      <p:sp>
        <p:nvSpPr>
          <p:cNvPr id="284" name="Content Placeholder 2"/>
          <p:cNvSpPr txBox="1"/>
          <p:nvPr/>
        </p:nvSpPr>
        <p:spPr>
          <a:xfrm>
            <a:off x="1219200" y="2782739"/>
            <a:ext cx="21945600" cy="92217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spAutoFit/>
          </a:bodyPr>
          <a:lstStyle/>
          <a:p>
            <a:pPr marL="685800" indent="-685800">
              <a:spcBef>
                <a:spcPts val="800"/>
              </a:spcBef>
              <a:buSzPct val="100000"/>
              <a:buFont typeface="Arial"/>
              <a:buChar char="•"/>
              <a:defRPr>
                <a:latin typeface="+mn-lt"/>
                <a:ea typeface="+mn-ea"/>
                <a:cs typeface="+mn-cs"/>
                <a:sym typeface="Calibri"/>
              </a:defRPr>
            </a:pPr>
            <a:r>
              <a:t>An example of a Home Improvement store where construction things can be bought (hardware, tools, paint, etc.)  Home Depot or Lowes in the states:</a:t>
            </a:r>
          </a:p>
          <a:p>
            <a:pPr marL="571500" lvl="2" indent="-571500">
              <a:spcBef>
                <a:spcPts val="800"/>
              </a:spcBef>
              <a:buSzPct val="100000"/>
              <a:buFont typeface="Calibri"/>
              <a:buChar char="✓"/>
              <a:defRPr>
                <a:solidFill>
                  <a:srgbClr val="E46C0A"/>
                </a:solidFill>
                <a:latin typeface="+mn-lt"/>
                <a:ea typeface="+mn-ea"/>
                <a:cs typeface="+mn-cs"/>
                <a:sym typeface="Calibri"/>
              </a:defRPr>
            </a:pPr>
            <a:r>
              <a:t>	Kohnan   	 	https://www.hc-kohnan.com/hc/eng003_kaisya/</a:t>
            </a:r>
          </a:p>
          <a:p>
            <a:pPr marL="571500" lvl="2" indent="-571500">
              <a:spcBef>
                <a:spcPts val="800"/>
              </a:spcBef>
              <a:buSzPct val="100000"/>
              <a:buFont typeface="Calibri"/>
              <a:buChar char="✓"/>
              <a:defRPr>
                <a:solidFill>
                  <a:srgbClr val="E46C0A"/>
                </a:solidFill>
                <a:latin typeface="+mn-lt"/>
                <a:ea typeface="+mn-ea"/>
                <a:cs typeface="+mn-cs"/>
                <a:sym typeface="Calibri"/>
              </a:defRPr>
            </a:pPr>
            <a:r>
              <a:t>	</a:t>
            </a:r>
            <a:r>
              <a:rPr u="sng"/>
              <a:t>Viva-Home</a:t>
            </a:r>
            <a:r>
              <a:t> 	https://www.vivahome.co.jp/english/</a:t>
            </a:r>
          </a:p>
          <a:p>
            <a:pPr marL="685800" indent="-685800">
              <a:spcBef>
                <a:spcPts val="800"/>
              </a:spcBef>
              <a:buSzPct val="100000"/>
              <a:buFont typeface="Arial"/>
              <a:buChar char="•"/>
              <a:defRPr>
                <a:latin typeface="+mn-lt"/>
                <a:ea typeface="+mn-ea"/>
                <a:cs typeface="+mn-cs"/>
                <a:sym typeface="Calibri"/>
              </a:defRPr>
            </a:pPr>
            <a:r>
              <a:t>An example of an electronics store for cables, monitors, etc. Best Buy or Fry’s in the States:</a:t>
            </a:r>
            <a:endParaRPr sz="6400"/>
          </a:p>
          <a:p>
            <a:pPr marL="571500" indent="-571500">
              <a:spcBef>
                <a:spcPts val="800"/>
              </a:spcBef>
              <a:buSzPct val="100000"/>
              <a:buFont typeface="Calibri"/>
              <a:buChar char="✓"/>
              <a:defRPr>
                <a:solidFill>
                  <a:srgbClr val="E46C0A"/>
                </a:solidFill>
                <a:latin typeface="+mn-lt"/>
                <a:ea typeface="+mn-ea"/>
                <a:cs typeface="+mn-cs"/>
                <a:sym typeface="Calibri"/>
              </a:defRPr>
            </a:pPr>
            <a:r>
              <a:t>	Yodobashi Camera	http://www.yodobashi.com/ </a:t>
            </a:r>
          </a:p>
          <a:p>
            <a:pPr marL="571500" indent="-571500">
              <a:spcBef>
                <a:spcPts val="800"/>
              </a:spcBef>
              <a:buSzPct val="100000"/>
              <a:buFont typeface="Calibri"/>
              <a:buChar char="✓"/>
              <a:defRPr>
                <a:solidFill>
                  <a:srgbClr val="E46C0A"/>
                </a:solidFill>
                <a:latin typeface="+mn-lt"/>
                <a:ea typeface="+mn-ea"/>
                <a:cs typeface="+mn-cs"/>
                <a:sym typeface="Calibri"/>
              </a:defRPr>
            </a:pPr>
            <a:r>
              <a:t>	</a:t>
            </a:r>
            <a:r>
              <a:rPr u="sng"/>
              <a:t>Bic Camera</a:t>
            </a:r>
            <a:r>
              <a:rPr>
                <a:latin typeface="+mj-lt"/>
                <a:ea typeface="+mj-ea"/>
                <a:cs typeface="+mj-cs"/>
                <a:sym typeface="Helvetica"/>
              </a:rPr>
              <a:t>　	</a:t>
            </a:r>
            <a:r>
              <a:t>http://www.biccamera.com/</a:t>
            </a:r>
          </a:p>
          <a:p>
            <a:pPr marL="685800" indent="-685800">
              <a:spcBef>
                <a:spcPts val="800"/>
              </a:spcBef>
              <a:buSzPct val="100000"/>
              <a:buFont typeface="Arial"/>
              <a:buChar char="•"/>
              <a:defRPr>
                <a:latin typeface="+mn-lt"/>
                <a:ea typeface="+mn-ea"/>
                <a:cs typeface="+mn-cs"/>
                <a:sym typeface="Calibri"/>
              </a:defRPr>
            </a:pPr>
            <a:r>
              <a:t>A general sort of store where everything can be bought, a Walmart or Target type of store:</a:t>
            </a:r>
            <a:endParaRPr sz="6400"/>
          </a:p>
          <a:p>
            <a:pPr marL="571500" indent="-571500">
              <a:spcBef>
                <a:spcPts val="800"/>
              </a:spcBef>
              <a:buSzPct val="100000"/>
              <a:buFont typeface="Calibri"/>
              <a:buChar char="✓"/>
              <a:defRPr>
                <a:solidFill>
                  <a:srgbClr val="E46C0A"/>
                </a:solidFill>
                <a:latin typeface="+mn-lt"/>
                <a:ea typeface="+mn-ea"/>
                <a:cs typeface="+mn-cs"/>
                <a:sym typeface="Calibri"/>
              </a:defRPr>
            </a:pPr>
            <a:r>
              <a:t>	</a:t>
            </a:r>
            <a:r>
              <a:rPr u="sng"/>
              <a:t>Ito-Yokado</a:t>
            </a:r>
            <a:r>
              <a:t>	http://www.7andi.com/en/company/index.html</a:t>
            </a:r>
          </a:p>
          <a:p>
            <a:pPr marL="571500" lvl="1" indent="-571500">
              <a:spcBef>
                <a:spcPts val="800"/>
              </a:spcBef>
              <a:buSzPct val="100000"/>
              <a:buFont typeface="Calibri"/>
              <a:buChar char="✓"/>
              <a:defRPr>
                <a:solidFill>
                  <a:srgbClr val="E46C0A"/>
                </a:solidFill>
                <a:latin typeface="+mn-lt"/>
                <a:ea typeface="+mn-ea"/>
                <a:cs typeface="+mn-cs"/>
                <a:sym typeface="Calibri"/>
              </a:defRPr>
            </a:pPr>
            <a:r>
              <a:t>	</a:t>
            </a:r>
            <a:r>
              <a:rPr u="sng"/>
              <a:t>Aeon</a:t>
            </a:r>
            <a:r>
              <a:t>		https://www.aeon.info/en/</a:t>
            </a:r>
            <a:endParaRPr sz="6400"/>
          </a:p>
          <a:p>
            <a:pPr marL="571500" indent="-571500">
              <a:spcBef>
                <a:spcPts val="800"/>
              </a:spcBef>
              <a:buSzPct val="100000"/>
              <a:buFont typeface="Calibri"/>
              <a:buChar char="✓"/>
              <a:defRPr>
                <a:solidFill>
                  <a:srgbClr val="E46C0A"/>
                </a:solidFill>
                <a:latin typeface="+mn-lt"/>
                <a:ea typeface="+mn-ea"/>
                <a:cs typeface="+mn-cs"/>
                <a:sym typeface="Calibri"/>
              </a:defRPr>
            </a:pPr>
            <a:r>
              <a:t>	</a:t>
            </a:r>
            <a:r>
              <a:rPr u="sng"/>
              <a:t>Don </a:t>
            </a:r>
            <a:r>
              <a:t>Quijote	http://www.donki.com/index_en.php</a:t>
            </a:r>
          </a:p>
          <a:p>
            <a:pPr marL="685800" indent="-685800">
              <a:spcBef>
                <a:spcPts val="800"/>
              </a:spcBef>
              <a:buSzPct val="100000"/>
              <a:buFont typeface="Arial"/>
              <a:buChar char="•"/>
              <a:defRPr>
                <a:latin typeface="+mn-lt"/>
                <a:ea typeface="+mn-ea"/>
                <a:cs typeface="+mn-cs"/>
                <a:sym typeface="Calibri"/>
              </a:defRPr>
            </a:pPr>
            <a:r>
              <a:t>Is IKEA available, if not, something similar?</a:t>
            </a:r>
          </a:p>
          <a:p>
            <a:pPr marL="571500" indent="-571500">
              <a:spcBef>
                <a:spcPts val="800"/>
              </a:spcBef>
              <a:buSzPct val="100000"/>
              <a:buFont typeface="Calibri"/>
              <a:buChar char="✓"/>
              <a:defRPr>
                <a:solidFill>
                  <a:srgbClr val="E46C0A"/>
                </a:solidFill>
                <a:latin typeface="+mn-lt"/>
                <a:ea typeface="+mn-ea"/>
                <a:cs typeface="+mn-cs"/>
                <a:sym typeface="Calibri"/>
              </a:defRPr>
            </a:pPr>
            <a:r>
              <a:t>	Yes. Also, in Japan, Nitori is known for being a low-priced furniture and home goods store</a:t>
            </a:r>
            <a:endParaRPr sz="6400"/>
          </a:p>
          <a:p>
            <a:pPr marL="571500" indent="-571500">
              <a:spcBef>
                <a:spcPts val="800"/>
              </a:spcBef>
              <a:buSzPct val="100000"/>
              <a:buFont typeface="Calibri"/>
              <a:buChar char="✓"/>
              <a:defRPr>
                <a:solidFill>
                  <a:srgbClr val="E46C0A"/>
                </a:solidFill>
                <a:latin typeface="+mn-lt"/>
                <a:ea typeface="+mn-ea"/>
                <a:cs typeface="+mn-cs"/>
                <a:sym typeface="Calibri"/>
              </a:defRPr>
            </a:pPr>
            <a:r>
              <a:t>	</a:t>
            </a:r>
            <a:r>
              <a:rPr u="sng"/>
              <a:t>Nitori</a:t>
            </a:r>
            <a:r>
              <a:t>		http://www.nitori.co.jp/en/</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Foliennummernplatzhalter 1"/>
          <p:cNvSpPr txBox="1">
            <a:spLocks noGrp="1"/>
          </p:cNvSpPr>
          <p:nvPr>
            <p:ph type="sldNum" sz="quarter" idx="4294967295"/>
          </p:nvPr>
        </p:nvSpPr>
        <p:spPr>
          <a:xfrm>
            <a:off x="20882953" y="13103316"/>
            <a:ext cx="453045" cy="43161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25</a:t>
            </a:fld>
            <a:endParaRPr/>
          </a:p>
        </p:txBody>
      </p:sp>
      <p:sp>
        <p:nvSpPr>
          <p:cNvPr id="287" name="Rectangle 10"/>
          <p:cNvSpPr/>
          <p:nvPr/>
        </p:nvSpPr>
        <p:spPr>
          <a:xfrm>
            <a:off x="3048000" y="8667750"/>
            <a:ext cx="18288000" cy="5029200"/>
          </a:xfrm>
          <a:prstGeom prst="rect">
            <a:avLst/>
          </a:prstGeom>
          <a:gradFill>
            <a:gsLst>
              <a:gs pos="0">
                <a:srgbClr val="FFC09F"/>
              </a:gs>
              <a:gs pos="50000">
                <a:srgbClr val="FFD7C4"/>
              </a:gs>
              <a:gs pos="100000">
                <a:srgbClr val="FFEBE2"/>
              </a:gs>
            </a:gsLst>
            <a:lin ang="16200000"/>
          </a:gradFill>
          <a:ln w="12700">
            <a:miter lim="400000"/>
          </a:ln>
          <a:effectLst>
            <a:outerShdw blurRad="76200" dist="38100" dir="5400000" rotWithShape="0">
              <a:srgbClr val="000000">
                <a:alpha val="35000"/>
              </a:srgbClr>
            </a:outerShdw>
          </a:effectLst>
        </p:spPr>
        <p:txBody>
          <a:bodyPr lIns="91436" tIns="91436" rIns="91436" bIns="91436" anchor="ctr"/>
          <a:lstStyle/>
          <a:p>
            <a:pPr algn="ctr">
              <a:defRPr>
                <a:latin typeface="+mn-lt"/>
                <a:ea typeface="+mn-ea"/>
                <a:cs typeface="+mn-cs"/>
                <a:sym typeface="Calibri"/>
              </a:defRPr>
            </a:pPr>
            <a:endParaRPr/>
          </a:p>
        </p:txBody>
      </p:sp>
      <p:sp>
        <p:nvSpPr>
          <p:cNvPr id="288" name="Title 1"/>
          <p:cNvSpPr txBox="1"/>
          <p:nvPr/>
        </p:nvSpPr>
        <p:spPr>
          <a:xfrm>
            <a:off x="4053837" y="762000"/>
            <a:ext cx="16276326"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ormAutofit/>
          </a:bodyPr>
          <a:lstStyle/>
          <a:p>
            <a:pPr algn="ctr">
              <a:lnSpc>
                <a:spcPct val="80000"/>
              </a:lnSpc>
              <a:defRPr sz="7800">
                <a:latin typeface="+mn-lt"/>
                <a:ea typeface="+mn-ea"/>
                <a:cs typeface="+mn-cs"/>
                <a:sym typeface="Calibri"/>
              </a:defRPr>
            </a:pPr>
            <a:r>
              <a:t>EDPA International Members</a:t>
            </a:r>
            <a:br/>
            <a:r>
              <a:t>Active in this country</a:t>
            </a:r>
          </a:p>
        </p:txBody>
      </p:sp>
      <p:sp>
        <p:nvSpPr>
          <p:cNvPr id="289" name="Slide Number Placeholder 4"/>
          <p:cNvSpPr txBox="1"/>
          <p:nvPr/>
        </p:nvSpPr>
        <p:spPr>
          <a:xfrm>
            <a:off x="17160236" y="13116016"/>
            <a:ext cx="4084327" cy="4316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36" tIns="91436" rIns="91436" bIns="91436" anchor="ctr">
            <a:spAutoFit/>
          </a:bodyPr>
          <a:lstStyle>
            <a:lvl1pPr algn="r">
              <a:defRPr sz="2000">
                <a:solidFill>
                  <a:srgbClr val="888888"/>
                </a:solidFill>
                <a:latin typeface="+mn-lt"/>
                <a:ea typeface="+mn-ea"/>
                <a:cs typeface="+mn-cs"/>
                <a:sym typeface="Calibri"/>
              </a:defRPr>
            </a:lvl1pPr>
          </a:lstStyle>
          <a:p>
            <a:r>
              <a:t>25</a:t>
            </a:r>
          </a:p>
        </p:txBody>
      </p:sp>
      <p:sp>
        <p:nvSpPr>
          <p:cNvPr id="290" name="Rectangle 1"/>
          <p:cNvSpPr/>
          <p:nvPr/>
        </p:nvSpPr>
        <p:spPr>
          <a:xfrm>
            <a:off x="3048000" y="7620000"/>
            <a:ext cx="18326100" cy="6096000"/>
          </a:xfrm>
          <a:prstGeom prst="rect">
            <a:avLst/>
          </a:prstGeom>
          <a:gradFill>
            <a:gsLst>
              <a:gs pos="0">
                <a:srgbClr val="C9661F"/>
              </a:gs>
              <a:gs pos="50000">
                <a:srgbClr val="FFD7C4"/>
              </a:gs>
              <a:gs pos="100000">
                <a:srgbClr val="FFEBE2"/>
              </a:gs>
            </a:gsLst>
            <a:lin ang="16200000"/>
          </a:gradFill>
          <a:ln w="12700">
            <a:miter lim="400000"/>
          </a:ln>
          <a:effectLst>
            <a:outerShdw blurRad="76200" dist="38100" dir="5400000" rotWithShape="0">
              <a:srgbClr val="000000">
                <a:alpha val="35000"/>
              </a:srgbClr>
            </a:outerShdw>
          </a:effectLst>
        </p:spPr>
        <p:txBody>
          <a:bodyPr lIns="91436" tIns="91436" rIns="91436" bIns="91436" anchor="ctr"/>
          <a:lstStyle/>
          <a:p>
            <a:pPr algn="ctr">
              <a:defRPr>
                <a:latin typeface="+mn-lt"/>
                <a:ea typeface="+mn-ea"/>
                <a:cs typeface="+mn-cs"/>
                <a:sym typeface="Calibri"/>
              </a:defRPr>
            </a:pPr>
            <a:r>
              <a:rPr lang="en-US" dirty="0"/>
              <a:t>Id</a:t>
            </a:r>
            <a:endParaRPr dirty="0"/>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 name="Grafik 1" descr="Grafik 1"/>
          <p:cNvPicPr>
            <a:picLocks noChangeAspect="1"/>
          </p:cNvPicPr>
          <p:nvPr/>
        </p:nvPicPr>
        <p:blipFill>
          <a:blip r:embed="rId2"/>
          <a:stretch>
            <a:fillRect/>
          </a:stretch>
        </p:blipFill>
        <p:spPr>
          <a:xfrm>
            <a:off x="3793013" y="9296400"/>
            <a:ext cx="8703788" cy="3048000"/>
          </a:xfrm>
          <a:prstGeom prst="rect">
            <a:avLst/>
          </a:prstGeom>
          <a:ln w="12700">
            <a:miter lim="400000"/>
          </a:ln>
        </p:spPr>
      </p:pic>
      <p:pic>
        <p:nvPicPr>
          <p:cNvPr id="293" name="Picture 2" descr="Picture 2"/>
          <p:cNvPicPr>
            <a:picLocks noChangeAspect="1"/>
          </p:cNvPicPr>
          <p:nvPr/>
        </p:nvPicPr>
        <p:blipFill>
          <a:blip r:embed="rId3"/>
          <a:stretch>
            <a:fillRect/>
          </a:stretch>
        </p:blipFill>
        <p:spPr>
          <a:xfrm>
            <a:off x="12776200" y="9540240"/>
            <a:ext cx="7645400" cy="3058165"/>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38100" dir="5400000" rotWithShape="0">
              <a:srgbClr val="000000">
                <a:alpha val="35000"/>
              </a:srgbClr>
            </a:outerShdw>
          </a:effectLst>
        </a:effectStyle>
        <a:effectStyle>
          <a:effectLst>
            <a:outerShdw blurRad="76200" dist="38100" dir="5400000" rotWithShape="0">
              <a:srgbClr val="000000">
                <a:alpha val="35000"/>
              </a:srgbClr>
            </a:outerShdw>
          </a:effectLst>
        </a:effectStyle>
        <a:effectStyle>
          <a:effectLst>
            <a:outerShdw blurRad="76200" dist="381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76200" dist="38100" dir="5400000" rotWithShape="0">
            <a:srgbClr val="000000">
              <a:alpha val="35000"/>
            </a:srgbClr>
          </a:outerShdw>
        </a:effectLst>
        <a:sp3d/>
      </a:spPr>
      <a:bodyPr rot="0" spcFirstLastPara="1" vertOverflow="overflow" horzOverflow="overflow" vert="horz" wrap="square" lIns="91436" tIns="91436" rIns="91436" bIns="91436"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76200" dist="381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91436" tIns="91436" rIns="91436" bIns="91436"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38100" dir="5400000" rotWithShape="0">
              <a:srgbClr val="000000">
                <a:alpha val="35000"/>
              </a:srgbClr>
            </a:outerShdw>
          </a:effectLst>
        </a:effectStyle>
        <a:effectStyle>
          <a:effectLst>
            <a:outerShdw blurRad="76200" dist="38100" dir="5400000" rotWithShape="0">
              <a:srgbClr val="000000">
                <a:alpha val="35000"/>
              </a:srgbClr>
            </a:outerShdw>
          </a:effectLst>
        </a:effectStyle>
        <a:effectStyle>
          <a:effectLst>
            <a:outerShdw blurRad="76200" dist="381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76200" dist="38100" dir="5400000" rotWithShape="0">
            <a:srgbClr val="000000">
              <a:alpha val="35000"/>
            </a:srgbClr>
          </a:outerShdw>
        </a:effectLst>
        <a:sp3d/>
      </a:spPr>
      <a:bodyPr rot="0" spcFirstLastPara="1" vertOverflow="overflow" horzOverflow="overflow" vert="horz" wrap="square" lIns="91436" tIns="91436" rIns="91436" bIns="91436"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76200" dist="381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91436" tIns="91436" rIns="91436" bIns="91436"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22</TotalTime>
  <Words>2653</Words>
  <Application>Microsoft Office PowerPoint</Application>
  <PresentationFormat>Custom</PresentationFormat>
  <Paragraphs>194</Paragraphs>
  <Slides>26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ＭＳ Ｐゴシック</vt:lpstr>
      <vt:lpstr>Arial</vt:lpstr>
      <vt:lpstr>Calibri</vt:lpstr>
      <vt:lpstr>Helvetica</vt:lpstr>
      <vt:lpstr>Office Theme</vt:lpstr>
      <vt:lpstr>PowerPoint Presentation</vt:lpstr>
      <vt:lpstr>PowerPoint Presentation</vt:lpstr>
      <vt:lpstr>Facts &amp; Figures</vt:lpstr>
      <vt:lpstr>Money Issues</vt:lpstr>
      <vt:lpstr>Money Issues</vt:lpstr>
      <vt:lpstr>PowerPoint Presentation</vt:lpstr>
      <vt:lpstr>PowerPoint Presentation</vt:lpstr>
      <vt:lpstr>PowerPoint Presentation</vt:lpstr>
      <vt:lpstr>Tokyo International Forum</vt:lpstr>
      <vt:lpstr>Tokyo International Exhibition Center</vt:lpstr>
      <vt:lpstr>Makuhari Messe</vt:lpstr>
      <vt:lpstr>Pacifico Yokohama</vt:lpstr>
      <vt:lpstr>Nagoya International Exhibition Hall</vt:lpstr>
      <vt:lpstr>Aichi International Exhibition Center</vt:lpstr>
      <vt:lpstr>Intex Osaka</vt:lpstr>
      <vt:lpstr>Osaka International Convention Center</vt:lpstr>
      <vt:lpstr>Fukuoka Convention Center</vt:lpstr>
      <vt:lpstr>Kyoto International Convention Center</vt:lpstr>
      <vt:lpstr>Exhibition Associations in Japan</vt:lpstr>
      <vt:lpstr>PowerPoint Presentation</vt:lpstr>
      <vt:lpstr>General Information</vt:lpstr>
      <vt:lpstr>Electrics and Electricity</vt:lpstr>
      <vt:lpstr>Materials Usage</vt:lpstr>
      <vt:lpstr>Shopping Tips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 Friedlander</dc:creator>
  <cp:lastModifiedBy>Kari Peters</cp:lastModifiedBy>
  <cp:revision>5</cp:revision>
  <dcterms:modified xsi:type="dcterms:W3CDTF">2022-02-23T18:54:53Z</dcterms:modified>
</cp:coreProperties>
</file>